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729" r:id="rId6"/>
  </p:sldMasterIdLst>
  <p:notesMasterIdLst>
    <p:notesMasterId r:id="rId7"/>
  </p:notesMasterIdLst>
  <p:handoutMasterIdLst>
    <p:handoutMasterId r:id="rId8"/>
  </p:handoutMasterIdLst>
  <p:sldIdLst>
    <p:sldId id="258" r:id="rId9"/>
    <p:sldId id="277" r:id="rId10"/>
    <p:sldId id="278" r:id="rId11"/>
    <p:sldId id="279" r:id="rId12"/>
    <p:sldId id="296" r:id="rId13"/>
    <p:sldId id="280" r:id="rId14"/>
    <p:sldId id="298" r:id="rId15"/>
    <p:sldId id="297" r:id="rId16"/>
    <p:sldId id="282" r:id="rId17"/>
    <p:sldId id="283" r:id="rId18"/>
    <p:sldId id="284" r:id="rId19"/>
    <p:sldId id="285" r:id="rId20"/>
    <p:sldId id="286" r:id="rId21"/>
    <p:sldId id="299" r:id="rId22"/>
    <p:sldId id="287" r:id="rId23"/>
    <p:sldId id="289" r:id="rId24"/>
    <p:sldId id="290" r:id="rId25"/>
    <p:sldId id="291" r:id="rId26"/>
    <p:sldId id="292" r:id="rId27"/>
    <p:sldId id="293" r:id="rId28"/>
    <p:sldId id="300" r:id="rId29"/>
    <p:sldId id="294" r:id="rId30"/>
    <p:sldId id="295" r:id="rId31"/>
  </p:sldIdLst>
  <p:sldSz cx="12192000" cy="6858000"/>
  <p:notesSz cx="6858000" cy="9144000"/>
  <p:embeddedFontLst>
    <p:embeddedFont>
      <p:font typeface="Harmonia Sans" panose="020B05020304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0AE087-3FF8-4747-A9FD-9FA8759E053E}">
          <p14:sldIdLst>
            <p14:sldId id="258"/>
            <p14:sldId id="277"/>
            <p14:sldId id="278"/>
            <p14:sldId id="279"/>
            <p14:sldId id="296"/>
            <p14:sldId id="280"/>
            <p14:sldId id="298"/>
            <p14:sldId id="297"/>
            <p14:sldId id="282"/>
            <p14:sldId id="283"/>
            <p14:sldId id="284"/>
            <p14:sldId id="285"/>
            <p14:sldId id="286"/>
            <p14:sldId id="299"/>
            <p14:sldId id="287"/>
            <p14:sldId id="289"/>
            <p14:sldId id="290"/>
            <p14:sldId id="291"/>
            <p14:sldId id="292"/>
            <p14:sldId id="293"/>
            <p14:sldId id="300"/>
            <p14:sldId id="294"/>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0"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72289" autoAdjust="0"/>
  </p:normalViewPr>
  <p:slideViewPr>
    <p:cSldViewPr snapToGrid="0">
      <p:cViewPr varScale="1">
        <p:scale>
          <a:sx n="101" d="100"/>
          <a:sy n="101" d="100"/>
        </p:scale>
        <p:origin x="132" y="180"/>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tags" Target="tags/tag1.xml" /><Relationship Id="rId33" Type="http://schemas.openxmlformats.org/officeDocument/2006/relationships/font" Target="fonts/font1.fntdata" /><Relationship Id="rId34" Type="http://schemas.openxmlformats.org/officeDocument/2006/relationships/font" Target="fonts/font2.fntdata" /><Relationship Id="rId35" Type="http://schemas.openxmlformats.org/officeDocument/2006/relationships/font" Target="fonts/font3.fntdata" /><Relationship Id="rId36" Type="http://schemas.openxmlformats.org/officeDocument/2006/relationships/font" Target="fonts/font4.fntdata" /><Relationship Id="rId37" Type="http://schemas.openxmlformats.org/officeDocument/2006/relationships/font" Target="fonts/font5.fntdata" /><Relationship Id="rId38" Type="http://schemas.openxmlformats.org/officeDocument/2006/relationships/font" Target="fonts/font6.fntdata" /><Relationship Id="rId39" Type="http://schemas.openxmlformats.org/officeDocument/2006/relationships/font" Target="fonts/font7.fntdata" /><Relationship Id="rId4" Type="http://schemas.openxmlformats.org/officeDocument/2006/relationships/customXml" Target="../customXml/item4.xml" /><Relationship Id="rId40" Type="http://schemas.openxmlformats.org/officeDocument/2006/relationships/font" Target="fonts/font8.fntdata"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commentAuthors" Target="commentAuthors.xml" /><Relationship Id="rId6" Type="http://schemas.openxmlformats.org/officeDocument/2006/relationships/slideMaster" Target="slideMasters/slideMaster1.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3B5D93C9-3AFA-439D-B5F2-9425ED270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C67118-64C0-41F0-A1FE-5E4B5A0644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2E80EA-275E-4C00-8C25-9740ECB73B27}" type="datetimeFigureOut">
              <a:rPr lang="en-US" smtClean="0"/>
              <a:t>4/4/2026</a:t>
            </a:fld>
            <a:endParaRPr lang="en-US"/>
          </a:p>
        </p:txBody>
      </p:sp>
      <p:sp>
        <p:nvSpPr>
          <p:cNvPr id="4" name="Footer Placeholder 3">
            <a:extLst>
              <a:ext uri="{FF2B5EF4-FFF2-40B4-BE49-F238E27FC236}">
                <a16:creationId xmlns:a16="http://schemas.microsoft.com/office/drawing/2014/main" id="{D578D365-992A-4BA8-BC8D-1F798A4B3B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E8FE17-EAC9-4B2D-BA47-5BE1DB8008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A6E29-CFA9-4DE6-8CB9-62FC58D99ABA}" type="slidenum">
              <a:rPr lang="en-US" smtClean="0"/>
              <a:t>‹#›</a:t>
            </a:fld>
            <a:endParaRPr lang="en-US"/>
          </a:p>
        </p:txBody>
      </p:sp>
    </p:spTree>
    <p:extLst>
      <p:ext uri="{BB962C8B-B14F-4D97-AF65-F5344CB8AC3E}">
        <p14:creationId xmlns:p14="http://schemas.microsoft.com/office/powerpoint/2010/main" val="1731049068"/>
      </p:ext>
    </p:extLst>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A01FB-BFEC-40D4-BC97-4BD8123DE7FE}" type="datetimeFigureOut">
              <a:rPr lang="en-US" smtClean="0"/>
              <a:t>4/4/2026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3269-BE1B-43CD-AA62-47C1A734B8C8}" type="slidenum">
              <a:rPr lang="en-US" smtClean="0"/>
              <a:t>‹#›</a:t>
            </a:fld>
            <a:endParaRPr lang="en-US"/>
          </a:p>
        </p:txBody>
      </p:sp>
    </p:spTree>
    <p:extLst>
      <p:ext uri="{BB962C8B-B14F-4D97-AF65-F5344CB8AC3E}">
        <p14:creationId xmlns:p14="http://schemas.microsoft.com/office/powerpoint/2010/main" val="34428728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568865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48564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794387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385805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853894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70173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517469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015934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919406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68303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15488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6953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689125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628572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683759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029043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691749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69102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37670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74478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290071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92111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734914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Background Image">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5F8B4535-4837-42FC-B300-2B02BC5940CA}"/>
              </a:ext>
            </a:extLst>
          </p:cNvPr>
          <p:cNvSpPr>
            <a:spLocks noGrp="1"/>
          </p:cNvSpPr>
          <p:nvPr>
            <p:ph type="pic" sz="quarter" idx="12"/>
          </p:nvPr>
        </p:nvSpPr>
        <p:spPr>
          <a:xfrm>
            <a:off x="0" y="0"/>
            <a:ext cx="12188952" cy="4114800"/>
          </a:xfrm>
        </p:spPr>
        <p:txBody>
          <a:bodyPr/>
          <a:lstStyle/>
          <a:p>
            <a:r>
              <a:rPr lang="en-US"/>
              <a:t>Click icon to add picture</a:t>
            </a:r>
          </a:p>
        </p:txBody>
      </p:sp>
      <p:sp>
        <p:nvSpPr>
          <p:cNvPr id="10" name="Text Placeholder 9">
            <a:extLst>
              <a:ext uri="{FF2B5EF4-FFF2-40B4-BE49-F238E27FC236}">
                <a16:creationId xmlns:a16="http://schemas.microsoft.com/office/drawing/2014/main" id="{1ED926EC-05CC-4DF0-BD42-6B51A7153A9F}"/>
              </a:ext>
            </a:extLst>
          </p:cNvPr>
          <p:cNvSpPr>
            <a:spLocks noGrp="1"/>
          </p:cNvSpPr>
          <p:nvPr>
            <p:ph type="body" sz="quarter" idx="10"/>
          </p:nvPr>
        </p:nvSpPr>
        <p:spPr>
          <a:xfrm>
            <a:off x="838200" y="4308358"/>
            <a:ext cx="10515600" cy="914400"/>
          </a:xfrm>
        </p:spPr>
        <p:txBody>
          <a:bodyPr>
            <a:noAutofit/>
          </a:bodyPr>
          <a:lstStyle>
            <a:lvl1pPr marL="0" indent="0">
              <a:buNone/>
              <a:defRPr sz="5400" cap="none" spc="0" baseline="0">
                <a:solidFill>
                  <a:srgbClr val="3F534E"/>
                </a:solidFill>
                <a:latin typeface="Harmonia Sans" panose="020b0502030402020204" pitchFamily="34" charset="0"/>
                <a:ea typeface="Open Sans" panose="020b0606030504020204" pitchFamily="34" charset="0"/>
                <a:cs typeface="Open Sans" panose="020b0606030504020204" pitchFamily="34" charset="0"/>
              </a:defRPr>
            </a:lvl1pPr>
            <a:lvl2pPr>
              <a:defRPr sz="4400" cap="small" baseline="0">
                <a:solidFill>
                  <a:schemeClr val="bg1"/>
                </a:solidFill>
                <a:latin typeface="+mj-lt"/>
              </a:defRPr>
            </a:lvl2pPr>
            <a:lvl3pPr>
              <a:defRPr sz="4400" cap="small" baseline="0">
                <a:solidFill>
                  <a:schemeClr val="bg1"/>
                </a:solidFill>
                <a:latin typeface="+mj-lt"/>
              </a:defRPr>
            </a:lvl3pPr>
            <a:lvl4pPr>
              <a:defRPr sz="4400" cap="small" baseline="0">
                <a:solidFill>
                  <a:schemeClr val="bg1"/>
                </a:solidFill>
                <a:latin typeface="+mj-lt"/>
              </a:defRPr>
            </a:lvl4pPr>
            <a:lvl5pPr>
              <a:defRPr sz="4400" cap="small" baseline="0">
                <a:solidFill>
                  <a:schemeClr val="bg1"/>
                </a:solidFill>
                <a:latin typeface="+mj-lt"/>
              </a:defRPr>
            </a:lvl5pPr>
          </a:lstStyle>
          <a:p>
            <a:pPr lvl="0"/>
            <a:r>
              <a:rPr lang="en-US"/>
              <a:t>Click to edit Master text styles</a:t>
            </a:r>
          </a:p>
        </p:txBody>
      </p:sp>
      <p:sp>
        <p:nvSpPr>
          <p:cNvPr id="14" name="Text Placeholder 13">
            <a:extLst>
              <a:ext uri="{FF2B5EF4-FFF2-40B4-BE49-F238E27FC236}">
                <a16:creationId xmlns:a16="http://schemas.microsoft.com/office/drawing/2014/main" id="{DB24B7AF-CAD8-4470-B1B7-4334B956BA34}"/>
              </a:ext>
            </a:extLst>
          </p:cNvPr>
          <p:cNvSpPr>
            <a:spLocks noGrp="1"/>
          </p:cNvSpPr>
          <p:nvPr>
            <p:ph type="body" sz="quarter" idx="11"/>
          </p:nvPr>
        </p:nvSpPr>
        <p:spPr>
          <a:xfrm>
            <a:off x="838200" y="5287687"/>
            <a:ext cx="10515600" cy="914400"/>
          </a:xfrm>
        </p:spPr>
        <p:txBody>
          <a:bodyPr>
            <a:normAutofit/>
          </a:bodyPr>
          <a:lstStyle>
            <a:lvl1pPr marL="0" indent="0">
              <a:buNone/>
              <a:defRPr sz="2400" b="1" cap="all" baseline="0">
                <a:solidFill>
                  <a:srgbClr val="323232"/>
                </a:solidFill>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3DFE4B0E-554B-4E7A-9133-BFBF9202BE51}"/>
              </a:ext>
            </a:extLst>
          </p:cNvPr>
          <p:cNvCxnSpPr/>
          <p:nvPr/>
        </p:nvCxnSpPr>
        <p:spPr>
          <a:xfrm>
            <a:off x="1524" y="6843744"/>
            <a:ext cx="12188952" cy="0"/>
          </a:xfrm>
          <a:prstGeom prst="line">
            <a:avLst/>
          </a:prstGeom>
          <a:ln w="63500">
            <a:solidFill>
              <a:srgbClr val="3F53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659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90C31DB8-4422-42EC-8C29-14F1049657A5}"/>
              </a:ext>
            </a:extLst>
          </p:cNvPr>
          <p:cNvSpPr>
            <a:spLocks noGrp="1"/>
          </p:cNvSpPr>
          <p:nvPr>
            <p:ph type="ctrTitle"/>
          </p:nvPr>
        </p:nvSpPr>
        <p:spPr>
          <a:xfrm>
            <a:off x="838200" y="1038384"/>
            <a:ext cx="10515600" cy="2387600"/>
          </a:xfrm>
        </p:spPr>
        <p:txBody>
          <a:bodyPr anchor="b">
            <a:normAutofit/>
          </a:bodyPr>
          <a:lstStyle>
            <a:lvl1pPr algn="ctr">
              <a:defRPr sz="6000" cap="none" baseline="0">
                <a:solidFill>
                  <a:srgbClr val="3F534E"/>
                </a:solidFill>
                <a:latin typeface="Harmonia Sans" panose="020b05020304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2972F7-F5FC-4A60-A04D-1FDF3A967E24}"/>
              </a:ext>
            </a:extLst>
          </p:cNvPr>
          <p:cNvSpPr>
            <a:spLocks noGrp="1"/>
          </p:cNvSpPr>
          <p:nvPr>
            <p:ph type="subTitle" idx="1"/>
          </p:nvPr>
        </p:nvSpPr>
        <p:spPr>
          <a:xfrm>
            <a:off x="838200" y="3667355"/>
            <a:ext cx="10515600" cy="1655762"/>
          </a:xfrm>
        </p:spPr>
        <p:txBody>
          <a:bodyPr>
            <a:normAutofit/>
          </a:bodyPr>
          <a:lstStyle>
            <a:lvl1pPr marL="0" indent="0" algn="ctr">
              <a:buNone/>
              <a:defRPr sz="2400" b="1" cap="all" baseline="0">
                <a:solidFill>
                  <a:srgbClr val="464646"/>
                </a:solidFill>
                <a:latin typeface="Harmonia Sans" panose="020b0502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75606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35AE0F4-8DF8-49F7-B5E2-B611F9992D41}"/>
              </a:ext>
            </a:extLst>
          </p:cNvPr>
          <p:cNvSpPr>
            <a:spLocks noGrp="1"/>
          </p:cNvSpPr>
          <p:nvPr>
            <p:ph type="title"/>
          </p:nvPr>
        </p:nvSpPr>
        <p:spPr>
          <a:xfrm>
            <a:off x="638356" y="250146"/>
            <a:ext cx="10230928" cy="9359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780E4DD-BE15-46C5-A5B7-9D28AB584C0D}"/>
              </a:ext>
            </a:extLst>
          </p:cNvPr>
          <p:cNvSpPr>
            <a:spLocks noGrp="1"/>
          </p:cNvSpPr>
          <p:nvPr>
            <p:ph idx="1"/>
          </p:nvPr>
        </p:nvSpPr>
        <p:spPr>
          <a:xfrm>
            <a:off x="638356" y="1264395"/>
            <a:ext cx="10515600" cy="4799461"/>
          </a:xfrm>
        </p:spPr>
        <p:txBody>
          <a:bodyPr>
            <a:normAutofit/>
          </a:bodyPr>
          <a:lstStyle>
            <a:lvl1pPr>
              <a:lnSpc>
                <a:spcPct val="150000"/>
              </a:lnSpc>
              <a:defRPr sz="2400">
                <a:solidFill>
                  <a:srgbClr val="323232"/>
                </a:solidFill>
              </a:defRPr>
            </a:lvl1pPr>
            <a:lvl2pPr>
              <a:lnSpc>
                <a:spcPct val="150000"/>
              </a:lnSpc>
              <a:defRPr sz="2400"/>
            </a:lvl2pPr>
            <a:lvl3pPr>
              <a:lnSpc>
                <a:spcPct val="150000"/>
              </a:lnSpc>
              <a:defRPr sz="2400"/>
            </a:lvl3pPr>
            <a:lvl4pPr>
              <a:lnSpc>
                <a:spcPct val="150000"/>
              </a:lnSpc>
              <a:defRPr sz="2400"/>
            </a:lvl4pPr>
            <a:lvl5pPr>
              <a:lnSpc>
                <a:spcPct val="15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20854EC-3C55-4B3A-923F-89C4EE693CE4}"/>
              </a:ext>
            </a:extLst>
          </p:cNvPr>
          <p:cNvSpPr>
            <a:spLocks noGrp="1"/>
          </p:cNvSpPr>
          <p:nvPr>
            <p:ph type="sldNum" sz="quarter" idx="12"/>
          </p:nvPr>
        </p:nvSpPr>
        <p:spPr>
          <a:xfrm>
            <a:off x="8610600" y="6356350"/>
            <a:ext cx="2743200" cy="365125"/>
          </a:xfrm>
          <a:prstGeom prst="rect">
            <a:avLst/>
          </a:prstGeom>
        </p:spPr>
        <p:txBody>
          <a:bodyPr/>
          <a:lstStyle/>
          <a:p>
            <a:endParaRPr lang="en-US"/>
          </a:p>
        </p:txBody>
      </p:sp>
    </p:spTree>
    <p:extLst>
      <p:ext uri="{BB962C8B-B14F-4D97-AF65-F5344CB8AC3E}">
        <p14:creationId xmlns:p14="http://schemas.microsoft.com/office/powerpoint/2010/main" val="316357856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and Content">
    <p:spTree>
      <p:nvGrpSpPr>
        <p:cNvPr id="1" name=""/>
        <p:cNvGrpSpPr/>
        <p:nvPr/>
      </p:nvGrpSpPr>
      <p:grpSpPr>
        <a:xfrm>
          <a:off x="0" y="0"/>
          <a:ext cx="0" cy="0"/>
        </a:xfrm>
      </p:grpSpPr>
      <p:sp>
        <p:nvSpPr>
          <p:cNvPr id="7" name="Rectangle 6">
            <a:extLst>
              <a:ext uri="{FF2B5EF4-FFF2-40B4-BE49-F238E27FC236}">
                <a16:creationId xmlns:a16="http://schemas.microsoft.com/office/drawing/2014/main" id="{D46F0104-189B-E299-8D2A-5E4CEA42C6FD}"/>
              </a:ext>
            </a:extLst>
          </p:cNvPr>
          <p:cNvSpPr/>
          <p:nvPr userDrawn="1"/>
        </p:nvSpPr>
        <p:spPr>
          <a:xfrm>
            <a:off x="1" y="6447573"/>
            <a:ext cx="12192000" cy="410427"/>
          </a:xfrm>
          <a:prstGeom prst="rect">
            <a:avLst/>
          </a:prstGeom>
          <a:solidFill>
            <a:srgbClr val="87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descr="A white letter on a black background&#10;&#10;Description automatically generated">
            <a:extLst>
              <a:ext uri="{FF2B5EF4-FFF2-40B4-BE49-F238E27FC236}">
                <a16:creationId xmlns:a16="http://schemas.microsoft.com/office/drawing/2014/main" id="{1EF56082-4337-E9E5-1B80-8ED242BBD7E3}"/>
              </a:ext>
            </a:extLst>
          </p:cNvPr>
          <p:cNvPicPr>
            <a:picLocks noChangeAspect="1"/>
          </p:cNvPicPr>
          <p:nvPr userDrawn="1"/>
        </p:nvPicPr>
        <p:blipFill>
          <a:blip r:embed="rId1"/>
          <a:stretch>
            <a:fillRect/>
          </a:stretch>
        </p:blipFill>
        <p:spPr>
          <a:xfrm>
            <a:off x="9579172" y="6495526"/>
            <a:ext cx="2437512" cy="314519"/>
          </a:xfrm>
          <a:prstGeom prst="rect">
            <a:avLst/>
          </a:prstGeom>
        </p:spPr>
      </p:pic>
      <p:sp>
        <p:nvSpPr>
          <p:cNvPr id="9" name="Rectangle 8">
            <a:extLst>
              <a:ext uri="{FF2B5EF4-FFF2-40B4-BE49-F238E27FC236}">
                <a16:creationId xmlns:a16="http://schemas.microsoft.com/office/drawing/2014/main" id="{02A942CF-211D-3E81-D9E4-CC638DE98E31}"/>
              </a:ext>
            </a:extLst>
          </p:cNvPr>
          <p:cNvSpPr/>
          <p:nvPr userDrawn="1"/>
        </p:nvSpPr>
        <p:spPr>
          <a:xfrm>
            <a:off x="626711" y="1186315"/>
            <a:ext cx="11565289" cy="45719"/>
          </a:xfrm>
          <a:prstGeom prst="rect">
            <a:avLst/>
          </a:prstGeom>
          <a:solidFill>
            <a:srgbClr val="CDDADE">
              <a:alpha val="80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Picture 9">
            <a:extLst>
              <a:ext uri="{FF2B5EF4-FFF2-40B4-BE49-F238E27FC236}">
                <a16:creationId xmlns:a16="http://schemas.microsoft.com/office/drawing/2014/main" id="{40F1AEA9-6A58-FEE8-30E5-4F498106D498}"/>
              </a:ext>
            </a:extLst>
          </p:cNvPr>
          <p:cNvPicPr>
            <a:picLocks noChangeAspect="1"/>
          </p:cNvPicPr>
          <p:nvPr userDrawn="1"/>
        </p:nvPicPr>
        <p:blipFill>
          <a:blip r:embed="rId2">
            <a:alphaModFix amt="30000"/>
          </a:blip>
          <a:stretch>
            <a:fillRect/>
          </a:stretch>
        </p:blipFill>
        <p:spPr>
          <a:xfrm>
            <a:off x="10943881" y="-9589"/>
            <a:ext cx="1208339" cy="1195904"/>
          </a:xfrm>
          <a:prstGeom prst="rect">
            <a:avLst/>
          </a:prstGeom>
          <a:noFill/>
          <a:effectLst>
            <a:reflection endPos="0" dist="50800" dir="5400000" sy="-100000" algn="bl" rotWithShape="0"/>
          </a:effectLst>
        </p:spPr>
      </p:pic>
      <p:sp>
        <p:nvSpPr>
          <p:cNvPr id="2" name="Title 1">
            <a:extLst>
              <a:ext uri="{FF2B5EF4-FFF2-40B4-BE49-F238E27FC236}">
                <a16:creationId xmlns:a16="http://schemas.microsoft.com/office/drawing/2014/main" id="{1A07491C-119D-7806-8B16-509F77E643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96051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Tree>
    <p:extLst>
      <p:ext uri="{BB962C8B-B14F-4D97-AF65-F5344CB8AC3E}">
        <p14:creationId xmlns:p14="http://schemas.microsoft.com/office/powerpoint/2010/main" val="18031964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wo Content">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553BBE1E-71FF-40A0-986F-EB1111A93933}"/>
              </a:ext>
            </a:extLst>
          </p:cNvPr>
          <p:cNvSpPr>
            <a:spLocks noGrp="1"/>
          </p:cNvSpPr>
          <p:nvPr>
            <p:ph sz="half" idx="1"/>
          </p:nvPr>
        </p:nvSpPr>
        <p:spPr>
          <a:xfrm>
            <a:off x="838200" y="1466121"/>
            <a:ext cx="5181600" cy="4786186"/>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87133-F445-4158-B87B-16FA8ECD373D}"/>
              </a:ext>
            </a:extLst>
          </p:cNvPr>
          <p:cNvSpPr>
            <a:spLocks noGrp="1"/>
          </p:cNvSpPr>
          <p:nvPr>
            <p:ph sz="half" idx="2"/>
          </p:nvPr>
        </p:nvSpPr>
        <p:spPr>
          <a:xfrm>
            <a:off x="6172200" y="1466120"/>
            <a:ext cx="5181600" cy="478618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A21D94-CB59-4E22-8593-5B7F9BD198C9}"/>
              </a:ext>
            </a:extLst>
          </p:cNvPr>
          <p:cNvSpPr>
            <a:spLocks noGrp="1"/>
          </p:cNvSpPr>
          <p:nvPr>
            <p:ph type="sldNum" sz="quarter" idx="12"/>
          </p:nvPr>
        </p:nvSpPr>
        <p:spPr>
          <a:xfrm>
            <a:off x="8610600" y="6356350"/>
            <a:ext cx="2743200" cy="365125"/>
          </a:xfrm>
          <a:prstGeom prst="rect">
            <a:avLst/>
          </a:prstGeom>
        </p:spPr>
        <p:txBody>
          <a:bodyPr/>
          <a:lstStyle/>
          <a:p>
            <a:endParaRPr lang="en-US"/>
          </a:p>
        </p:txBody>
      </p:sp>
      <p:sp>
        <p:nvSpPr>
          <p:cNvPr id="9" name="Title 8">
            <a:extLst>
              <a:ext uri="{FF2B5EF4-FFF2-40B4-BE49-F238E27FC236}">
                <a16:creationId xmlns:a16="http://schemas.microsoft.com/office/drawing/2014/main" id="{E22ED0A4-B671-5EE5-886B-0C67CEAB51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899288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image" Target="../media/image1.png" /><Relationship Id="rId8" Type="http://schemas.openxmlformats.org/officeDocument/2006/relationships/image" Target="../media/image2.png"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FFFFFF"/>
        </a:solid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8AD5CAAE-61AA-449A-8D49-02CF60244789}"/>
              </a:ext>
            </a:extLst>
          </p:cNvPr>
          <p:cNvSpPr>
            <a:spLocks noGrp="1"/>
          </p:cNvSpPr>
          <p:nvPr>
            <p:ph type="title"/>
          </p:nvPr>
        </p:nvSpPr>
        <p:spPr>
          <a:xfrm>
            <a:off x="626711" y="170438"/>
            <a:ext cx="10199440" cy="10069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6AA3F-27F3-4E50-AB25-A553C484D240}"/>
              </a:ext>
            </a:extLst>
          </p:cNvPr>
          <p:cNvSpPr>
            <a:spLocks noGrp="1"/>
          </p:cNvSpPr>
          <p:nvPr>
            <p:ph type="body" idx="1"/>
          </p:nvPr>
        </p:nvSpPr>
        <p:spPr>
          <a:xfrm>
            <a:off x="626711" y="126537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9C7412C-4D21-0F84-D689-EEBC77410EA9}"/>
              </a:ext>
            </a:extLst>
          </p:cNvPr>
          <p:cNvSpPr/>
          <p:nvPr userDrawn="1"/>
        </p:nvSpPr>
        <p:spPr>
          <a:xfrm>
            <a:off x="1" y="6447573"/>
            <a:ext cx="12192000" cy="410427"/>
          </a:xfrm>
          <a:prstGeom prst="rect">
            <a:avLst/>
          </a:prstGeom>
          <a:solidFill>
            <a:srgbClr val="87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9" name="Picture 8" descr="A white letter on a black background&#10;&#10;Description automatically generated">
            <a:extLst>
              <a:ext uri="{FF2B5EF4-FFF2-40B4-BE49-F238E27FC236}">
                <a16:creationId xmlns:a16="http://schemas.microsoft.com/office/drawing/2014/main" id="{C6439CA1-09F9-9ECE-29C3-F8D2F81B527C}"/>
              </a:ext>
            </a:extLst>
          </p:cNvPr>
          <p:cNvPicPr>
            <a:picLocks noChangeAspect="1"/>
          </p:cNvPicPr>
          <p:nvPr userDrawn="1"/>
        </p:nvPicPr>
        <p:blipFill>
          <a:blip r:embed="rId7"/>
          <a:stretch>
            <a:fillRect/>
          </a:stretch>
        </p:blipFill>
        <p:spPr>
          <a:xfrm>
            <a:off x="9579172" y="6495526"/>
            <a:ext cx="2437512" cy="314519"/>
          </a:xfrm>
          <a:prstGeom prst="rect">
            <a:avLst/>
          </a:prstGeom>
        </p:spPr>
      </p:pic>
      <p:sp>
        <p:nvSpPr>
          <p:cNvPr id="10" name="Rectangle 9">
            <a:extLst>
              <a:ext uri="{FF2B5EF4-FFF2-40B4-BE49-F238E27FC236}">
                <a16:creationId xmlns:a16="http://schemas.microsoft.com/office/drawing/2014/main" id="{8CAB088D-E071-084A-5443-755D63F82649}"/>
              </a:ext>
            </a:extLst>
          </p:cNvPr>
          <p:cNvSpPr/>
          <p:nvPr userDrawn="1"/>
        </p:nvSpPr>
        <p:spPr>
          <a:xfrm>
            <a:off x="626711" y="1186315"/>
            <a:ext cx="11565289" cy="45719"/>
          </a:xfrm>
          <a:prstGeom prst="rect">
            <a:avLst/>
          </a:prstGeom>
          <a:solidFill>
            <a:srgbClr val="CDDADE">
              <a:alpha val="80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DE1669A4-17FE-2327-FFFB-9CC9EA9BEF68}"/>
              </a:ext>
            </a:extLst>
          </p:cNvPr>
          <p:cNvPicPr>
            <a:picLocks noChangeAspect="1"/>
          </p:cNvPicPr>
          <p:nvPr userDrawn="1"/>
        </p:nvPicPr>
        <p:blipFill>
          <a:blip r:embed="rId8">
            <a:alphaModFix amt="30000"/>
          </a:blip>
          <a:stretch>
            <a:fillRect/>
          </a:stretch>
        </p:blipFill>
        <p:spPr>
          <a:xfrm>
            <a:off x="10943881" y="-9589"/>
            <a:ext cx="1208339" cy="1195904"/>
          </a:xfrm>
          <a:prstGeom prst="rect">
            <a:avLst/>
          </a:prstGeom>
          <a:noFill/>
          <a:effectLst>
            <a:reflection endPos="0" dist="50800" dir="5400000" sy="-100000" algn="bl" rotWithShape="0"/>
          </a:effectLst>
        </p:spPr>
      </p:pic>
    </p:spTree>
    <p:extLst>
      <p:ext uri="{BB962C8B-B14F-4D97-AF65-F5344CB8AC3E}">
        <p14:creationId xmlns:p14="http://schemas.microsoft.com/office/powerpoint/2010/main" val="23563227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7.jpeg" /><Relationship Id="rId4" Type="http://schemas.openxmlformats.org/officeDocument/2006/relationships/video" Target="https://www.youtube.com/embed/QbTE2lvUOgI?feature=oembed"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image" Target="../media/image10.jpeg" /><Relationship Id="rId4" Type="http://schemas.openxmlformats.org/officeDocument/2006/relationships/image" Target="../media/image1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Picture 7">
            <a:extLst>
              <a:ext uri="{FF2B5EF4-FFF2-40B4-BE49-F238E27FC236}">
                <a16:creationId xmlns:a16="http://schemas.microsoft.com/office/drawing/2014/main" id="{8A5FA7FE-C70B-3180-A9C4-20687F1884ED}"/>
              </a:ext>
            </a:extLst>
          </p:cNvPr>
          <p:cNvPicPr>
            <a:picLocks noChangeAspect="1"/>
          </p:cNvPicPr>
          <p:nvPr/>
        </p:nvPicPr>
        <p:blipFill>
          <a:blip r:embed="rId3">
            <a:extLst>
              <a:ext uri="{28A0092B-C50C-407E-A947-70E740481C1C}">
                <a14:useLocalDpi xmlns:a14="http://schemas.microsoft.com/office/drawing/2010/main" val="0"/>
              </a:ext>
            </a:extLst>
          </a:blip>
          <a:srcRect l="7467" r="7378"/>
          <a:stretch>
            <a:fillRect/>
          </a:stretch>
        </p:blipFill>
        <p:spPr>
          <a:xfrm>
            <a:off x="0" y="0"/>
            <a:ext cx="12192000" cy="6442841"/>
          </a:xfrm>
          <a:prstGeom prst="rect">
            <a:avLst/>
          </a:prstGeom>
        </p:spPr>
      </p:pic>
      <p:sp>
        <p:nvSpPr>
          <p:cNvPr id="2" name="Title 1">
            <a:extLst>
              <a:ext uri="{FF2B5EF4-FFF2-40B4-BE49-F238E27FC236}">
                <a16:creationId xmlns:a16="http://schemas.microsoft.com/office/drawing/2014/main" id="{AE9FA633-C925-2AFC-3094-05993135F957}"/>
              </a:ext>
            </a:extLst>
          </p:cNvPr>
          <p:cNvSpPr>
            <a:spLocks noGrp="1"/>
          </p:cNvSpPr>
          <p:nvPr>
            <p:ph type="ctrTitle"/>
          </p:nvPr>
        </p:nvSpPr>
        <p:spPr>
          <a:xfrm>
            <a:off x="472594" y="3775352"/>
            <a:ext cx="10933343" cy="1470024"/>
          </a:xfrm>
        </p:spPr>
        <p:txBody>
          <a:bodyPr>
            <a:normAutofit/>
          </a:bodyPr>
          <a:lstStyle/>
          <a:p>
            <a:pPr algn="l"/>
            <a:r>
              <a:rPr lang="en-US">
                <a:solidFill>
                  <a:schemeClr val="tx2"/>
                </a:solidFill>
              </a:rPr>
              <a:t>Regulating BESS Systems</a:t>
            </a:r>
          </a:p>
        </p:txBody>
      </p:sp>
      <p:sp>
        <p:nvSpPr>
          <p:cNvPr id="3" name="Subtitle 2">
            <a:extLst>
              <a:ext uri="{FF2B5EF4-FFF2-40B4-BE49-F238E27FC236}">
                <a16:creationId xmlns:a16="http://schemas.microsoft.com/office/drawing/2014/main" id="{4E7A914D-AEA5-44EB-5AA3-4E14586D93C5}"/>
              </a:ext>
            </a:extLst>
          </p:cNvPr>
          <p:cNvSpPr>
            <a:spLocks noGrp="1"/>
          </p:cNvSpPr>
          <p:nvPr>
            <p:ph type="subTitle" idx="1"/>
          </p:nvPr>
        </p:nvSpPr>
        <p:spPr>
          <a:xfrm>
            <a:off x="472594" y="5593673"/>
            <a:ext cx="9855200" cy="502328"/>
          </a:xfrm>
        </p:spPr>
        <p:txBody>
          <a:bodyPr/>
          <a:lstStyle/>
          <a:p>
            <a:pPr algn="l"/>
            <a:r>
              <a:rPr lang="en-US">
                <a:solidFill>
                  <a:schemeClr val="tx2"/>
                </a:solidFill>
              </a:rPr>
              <a:t>Michael Hutchings | Holland &amp; Hart</a:t>
            </a:r>
          </a:p>
        </p:txBody>
      </p:sp>
      <p:cxnSp>
        <p:nvCxnSpPr>
          <p:cNvPr id="5" name="Straight Connector 4">
            <a:extLst>
              <a:ext uri="{FF2B5EF4-FFF2-40B4-BE49-F238E27FC236}">
                <a16:creationId xmlns:a16="http://schemas.microsoft.com/office/drawing/2014/main" id="{6ADDFBD5-8F01-F7A9-8E5B-42B3E50FA81E}"/>
              </a:ext>
            </a:extLst>
          </p:cNvPr>
          <p:cNvCxnSpPr/>
          <p:nvPr/>
        </p:nvCxnSpPr>
        <p:spPr>
          <a:xfrm>
            <a:off x="588209" y="5366519"/>
            <a:ext cx="17555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07549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31C10E2-F1E1-8294-BE96-D9D47D5CDE70}"/>
              </a:ext>
            </a:extLst>
          </p:cNvPr>
          <p:cNvSpPr>
            <a:spLocks noGrp="1"/>
          </p:cNvSpPr>
          <p:nvPr>
            <p:ph type="title"/>
          </p:nvPr>
        </p:nvSpPr>
        <p:spPr/>
        <p:txBody>
          <a:bodyPr>
            <a:normAutofit fontScale="90000"/>
          </a:bodyPr>
          <a:lstStyle/>
          <a:p>
            <a:r>
              <a:rPr lang="en-US"/>
              <a:t>Conditional Use Permit Standard of Review</a:t>
            </a:r>
          </a:p>
        </p:txBody>
      </p:sp>
      <p:sp>
        <p:nvSpPr>
          <p:cNvPr id="3" name="Content Placeholder 2">
            <a:extLst>
              <a:ext uri="{FF2B5EF4-FFF2-40B4-BE49-F238E27FC236}">
                <a16:creationId xmlns:a16="http://schemas.microsoft.com/office/drawing/2014/main" id="{3358CED7-A114-B8E7-FE6B-B54B7A178DCC}"/>
              </a:ext>
            </a:extLst>
          </p:cNvPr>
          <p:cNvSpPr>
            <a:spLocks noGrp="1"/>
          </p:cNvSpPr>
          <p:nvPr>
            <p:ph idx="1"/>
          </p:nvPr>
        </p:nvSpPr>
        <p:spPr>
          <a:xfrm>
            <a:off x="638355" y="1264395"/>
            <a:ext cx="11050951" cy="5184172"/>
          </a:xfrm>
        </p:spPr>
        <p:txBody>
          <a:bodyPr>
            <a:normAutofit fontScale="55000" lnSpcReduction="20000"/>
          </a:bodyPr>
          <a:lstStyle/>
          <a:p>
            <a:pPr marL="0" indent="0">
              <a:spcBef>
                <a:spcPct val="0"/>
              </a:spcBef>
              <a:spcAft>
                <a:spcPts val="600"/>
              </a:spcAft>
              <a:buNone/>
            </a:pPr>
            <a:r>
              <a:rPr lang="en-US" b="1"/>
              <a:t>(1) </a:t>
            </a:r>
            <a:r>
              <a:rPr lang="en-US"/>
              <a:t>	(a) A county may adopt a land use ordinance that includes conditional uses and provisions for conditional uses that require 	compliance with objective standards set forth in an applicable ordinance.</a:t>
            </a:r>
          </a:p>
          <a:p>
            <a:pPr marL="0" indent="0">
              <a:spcBef>
                <a:spcPct val="0"/>
              </a:spcBef>
              <a:spcAft>
                <a:spcPts val="1400"/>
              </a:spcAft>
              <a:buNone/>
            </a:pPr>
            <a:r>
              <a:rPr lang="en-US"/>
              <a:t>	(b) A county may not impose a requirement or standard on a conditional use that conflicts with a provision of this chapter or other state 	or federal law.</a:t>
            </a:r>
          </a:p>
          <a:p>
            <a:pPr marL="0" indent="0">
              <a:spcBef>
                <a:spcPct val="0"/>
              </a:spcBef>
              <a:spcAft>
                <a:spcPts val="600"/>
              </a:spcAft>
              <a:buNone/>
            </a:pPr>
            <a:r>
              <a:rPr lang="en-US" b="1"/>
              <a:t>(2)</a:t>
            </a:r>
            <a:r>
              <a:rPr lang="en-US"/>
              <a:t>	(a) (i) A land use authority shall approve a conditional use if reasonable conditions are proposed, or can be imposed, to mitigate 	the reasonably anticipated detrimental effects of the proposed use in accordance with applicable standards.</a:t>
            </a:r>
          </a:p>
          <a:p>
            <a:pPr marL="0" indent="0">
              <a:spcBef>
                <a:spcPct val="0"/>
              </a:spcBef>
              <a:spcAft>
                <a:spcPts val="600"/>
              </a:spcAft>
              <a:buNone/>
            </a:pPr>
            <a:r>
              <a:rPr lang="en-US"/>
              <a:t>	(a) (ii) The requirement described in Subsection (2)(a)(i) to reasonably mitigate anticipated detrimental effects of the proposed 	conditional use does not require elimination of the detrimental effects.</a:t>
            </a:r>
          </a:p>
          <a:p>
            <a:pPr marL="0" indent="0">
              <a:spcBef>
                <a:spcPct val="0"/>
              </a:spcBef>
              <a:spcAft>
                <a:spcPts val="600"/>
              </a:spcAft>
              <a:buNone/>
            </a:pPr>
            <a:r>
              <a:rPr lang="en-US"/>
              <a:t>	(b) If a land use authority proposes reasonable conditions on a proposed conditional use, the land use authority shall ensure that 	the conditions are stated on the record and reasonably relate to mitigating the anticipated detrimental effects of the proposed use.</a:t>
            </a:r>
          </a:p>
          <a:p>
            <a:pPr marL="0" indent="0">
              <a:spcBef>
                <a:spcPct val="0"/>
              </a:spcBef>
              <a:spcAft>
                <a:spcPts val="1400"/>
              </a:spcAft>
              <a:buNone/>
            </a:pPr>
            <a:r>
              <a:rPr lang="en-US"/>
              <a:t>	(c) If the reasonably anticipated detrimental effects of a proposed conditional use cannot be substantially mitigated by the 	proposal 	or the imposition of reasonable conditions to achieve compliance with applicable standards, the land use authority may deny the 	conditional use.</a:t>
            </a:r>
          </a:p>
          <a:p>
            <a:pPr marL="0" indent="0">
              <a:spcBef>
                <a:spcPct val="0"/>
              </a:spcBef>
              <a:spcAft>
                <a:spcPts val="1400"/>
              </a:spcAft>
              <a:buNone/>
            </a:pPr>
            <a:r>
              <a:rPr lang="en-US" b="1"/>
              <a:t>(3)</a:t>
            </a:r>
            <a:r>
              <a:rPr lang="en-US"/>
              <a:t>	A land use authority's decision to approve or deny a conditional use is an administrative land use decision.</a:t>
            </a:r>
          </a:p>
          <a:p>
            <a:pPr marL="0" indent="0">
              <a:spcBef>
                <a:spcPct val="0"/>
              </a:spcBef>
              <a:buNone/>
            </a:pPr>
            <a:r>
              <a:rPr lang="en-US" b="1"/>
              <a:t>(4)</a:t>
            </a:r>
            <a:r>
              <a:rPr lang="en-US"/>
              <a:t>	A legislative body shall classify any use that a land use regulation allows in a zoning district as either a permitted or conditional 	use under this chapter.</a:t>
            </a:r>
          </a:p>
        </p:txBody>
      </p:sp>
    </p:spTree>
    <p:extLst>
      <p:ext uri="{BB962C8B-B14F-4D97-AF65-F5344CB8AC3E}">
        <p14:creationId xmlns:p14="http://schemas.microsoft.com/office/powerpoint/2010/main" val="1864446606"/>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F8C4B0E-C596-3895-15E2-E425A6B46D2B}"/>
              </a:ext>
            </a:extLst>
          </p:cNvPr>
          <p:cNvSpPr>
            <a:spLocks noGrp="1"/>
          </p:cNvSpPr>
          <p:nvPr>
            <p:ph type="title"/>
          </p:nvPr>
        </p:nvSpPr>
        <p:spPr>
          <a:xfrm>
            <a:off x="638356" y="224019"/>
            <a:ext cx="10230928" cy="935966"/>
          </a:xfrm>
        </p:spPr>
        <p:txBody>
          <a:bodyPr>
            <a:normAutofit/>
          </a:bodyPr>
          <a:lstStyle/>
          <a:p>
            <a:r>
              <a:rPr lang="en-US"/>
              <a:t>Conditional Use Permits</a:t>
            </a:r>
          </a:p>
        </p:txBody>
      </p:sp>
      <p:sp>
        <p:nvSpPr>
          <p:cNvPr id="3" name="Content Placeholder 2">
            <a:extLst>
              <a:ext uri="{FF2B5EF4-FFF2-40B4-BE49-F238E27FC236}">
                <a16:creationId xmlns:a16="http://schemas.microsoft.com/office/drawing/2014/main" id="{EB492FD8-8C2F-399C-4D74-165ACDC985DE}"/>
              </a:ext>
            </a:extLst>
          </p:cNvPr>
          <p:cNvSpPr>
            <a:spLocks noGrp="1"/>
          </p:cNvSpPr>
          <p:nvPr>
            <p:ph idx="1"/>
          </p:nvPr>
        </p:nvSpPr>
        <p:spPr/>
        <p:txBody>
          <a:bodyPr/>
          <a:lstStyle/>
          <a:p>
            <a:pPr marL="0" indent="0">
              <a:buNone/>
            </a:pPr>
            <a:r>
              <a:rPr lang="en-US" sz="2800"/>
              <a:t>Reasonably Anticipated Detrimental Effects </a:t>
            </a:r>
          </a:p>
          <a:p>
            <a:pPr marL="457200" indent="-457200">
              <a:lnSpc>
                <a:spcPct val="100000"/>
              </a:lnSpc>
              <a:buFont typeface="+mj-lt"/>
              <a:buAutoNum type="arabicPeriod"/>
            </a:pPr>
            <a:r>
              <a:rPr lang="en-US"/>
              <a:t>Noise Concerns</a:t>
            </a:r>
          </a:p>
          <a:p>
            <a:pPr marL="457200" indent="-457200">
              <a:lnSpc>
                <a:spcPct val="100000"/>
              </a:lnSpc>
              <a:buFont typeface="+mj-lt"/>
              <a:buAutoNum type="arabicPeriod"/>
            </a:pPr>
            <a:r>
              <a:rPr lang="en-US"/>
              <a:t>Fire Safety</a:t>
            </a:r>
          </a:p>
          <a:p>
            <a:pPr marL="457200" indent="-457200">
              <a:lnSpc>
                <a:spcPct val="100000"/>
              </a:lnSpc>
              <a:buFont typeface="+mj-lt"/>
              <a:buAutoNum type="arabicPeriod"/>
            </a:pPr>
            <a:r>
              <a:rPr lang="en-US"/>
              <a:t>Screening</a:t>
            </a:r>
          </a:p>
          <a:p>
            <a:pPr marL="457200" indent="-457200">
              <a:lnSpc>
                <a:spcPct val="100000"/>
              </a:lnSpc>
              <a:buFont typeface="+mj-lt"/>
              <a:buAutoNum type="arabicPeriod"/>
            </a:pPr>
            <a:r>
              <a:rPr lang="en-US"/>
              <a:t>Traffic</a:t>
            </a:r>
          </a:p>
          <a:p>
            <a:pPr marL="457200" indent="-457200">
              <a:lnSpc>
                <a:spcPct val="100000"/>
              </a:lnSpc>
              <a:buFont typeface="+mj-lt"/>
              <a:buAutoNum type="arabicPeriod"/>
            </a:pPr>
            <a:r>
              <a:rPr lang="en-US"/>
              <a:t>Safety &amp; Security</a:t>
            </a:r>
          </a:p>
          <a:p>
            <a:pPr marL="457200" indent="-457200">
              <a:lnSpc>
                <a:spcPct val="100000"/>
              </a:lnSpc>
              <a:buFont typeface="+mj-lt"/>
              <a:buAutoNum type="arabicPeriod"/>
            </a:pPr>
            <a:r>
              <a:rPr lang="en-US"/>
              <a:t>Decommissioning</a:t>
            </a:r>
          </a:p>
          <a:p>
            <a:pPr marL="457200" indent="-457200">
              <a:lnSpc>
                <a:spcPct val="100000"/>
              </a:lnSpc>
              <a:buFont typeface="+mj-lt"/>
              <a:buAutoNum type="arabicPeriod"/>
            </a:pPr>
            <a:r>
              <a:rPr lang="en-US"/>
              <a:t>Environmental Contamination</a:t>
            </a:r>
          </a:p>
          <a:p>
            <a:pPr marL="0" indent="0">
              <a:buNone/>
            </a:pPr>
            <a:endParaRPr lang="en-US"/>
          </a:p>
        </p:txBody>
      </p:sp>
    </p:spTree>
    <p:extLst>
      <p:ext uri="{BB962C8B-B14F-4D97-AF65-F5344CB8AC3E}">
        <p14:creationId xmlns:p14="http://schemas.microsoft.com/office/powerpoint/2010/main" val="343021713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E99953A-6B6C-0F79-66B3-9A6F674FF223}"/>
              </a:ext>
            </a:extLst>
          </p:cNvPr>
          <p:cNvSpPr>
            <a:spLocks noGrp="1"/>
          </p:cNvSpPr>
          <p:nvPr>
            <p:ph type="title"/>
          </p:nvPr>
        </p:nvSpPr>
        <p:spPr/>
        <p:txBody>
          <a:bodyPr>
            <a:normAutofit fontScale="90000"/>
          </a:bodyPr>
          <a:lstStyle/>
          <a:p>
            <a:r>
              <a:rPr lang="en-US"/>
              <a:t>Reasonable Conditions to Address RADEs</a:t>
            </a:r>
          </a:p>
        </p:txBody>
      </p:sp>
      <p:pic>
        <p:nvPicPr>
          <p:cNvPr id="4" name="Online Media 3" title="BESS facility noise (noise also measured separately on phone at 58db)">
            <a:hlinkClick action="ppaction://media"/>
            <a:extLst>
              <a:ext uri="{FF2B5EF4-FFF2-40B4-BE49-F238E27FC236}">
                <a16:creationId xmlns:a16="http://schemas.microsoft.com/office/drawing/2014/main" id="{6C63BD87-7DA0-0B44-E45C-026845E42DBD}"/>
              </a:ext>
            </a:extLst>
          </p:cNvPr>
          <p:cNvPicPr>
            <a:picLocks noGrp="1" noRot="1" noChangeAspect="1"/>
          </p:cNvPicPr>
          <p:nvPr>
            <p:ph idx="1"/>
            <a:videoFile r:link="rId4"/>
          </p:nvPr>
        </p:nvPicPr>
        <p:blipFill>
          <a:blip r:embed="rId3"/>
          <a:stretch>
            <a:fillRect/>
          </a:stretch>
        </p:blipFill>
        <p:spPr>
          <a:xfrm>
            <a:off x="4578350" y="1401763"/>
            <a:ext cx="2635250" cy="4662487"/>
          </a:xfrm>
          <a:prstGeom prst="rect">
            <a:avLst/>
          </a:prstGeom>
        </p:spPr>
      </p:pic>
    </p:spTree>
    <p:extLst>
      <p:ext uri="{BB962C8B-B14F-4D97-AF65-F5344CB8AC3E}">
        <p14:creationId xmlns:p14="http://schemas.microsoft.com/office/powerpoint/2010/main" val="264326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8CA7729-1269-5A23-1B6D-2A267D279301}"/>
              </a:ext>
            </a:extLst>
          </p:cNvPr>
          <p:cNvSpPr>
            <a:spLocks noGrp="1"/>
          </p:cNvSpPr>
          <p:nvPr>
            <p:ph type="title"/>
          </p:nvPr>
        </p:nvSpPr>
        <p:spPr/>
        <p:txBody>
          <a:bodyPr/>
          <a:lstStyle/>
          <a:p>
            <a:r>
              <a:rPr lang="en-US"/>
              <a:t>BESS Noise (No Mitigation)</a:t>
            </a:r>
          </a:p>
        </p:txBody>
      </p:sp>
      <p:pic>
        <p:nvPicPr>
          <p:cNvPr id="4" name="Content Placeholder 3">
            <a:extLst>
              <a:ext uri="{FF2B5EF4-FFF2-40B4-BE49-F238E27FC236}">
                <a16:creationId xmlns:a16="http://schemas.microsoft.com/office/drawing/2014/main" id="{25592499-B0E3-5C62-BE0D-52AFF094D09E}"/>
              </a:ext>
            </a:extLst>
          </p:cNvPr>
          <p:cNvPicPr>
            <a:picLocks noGrp="1" noChangeAspect="1"/>
          </p:cNvPicPr>
          <p:nvPr>
            <p:ph idx="1"/>
          </p:nvPr>
        </p:nvPicPr>
        <p:blipFill>
          <a:blip r:embed="rId3"/>
          <a:stretch>
            <a:fillRect/>
          </a:stretch>
        </p:blipFill>
        <p:spPr>
          <a:xfrm>
            <a:off x="2438146" y="1449975"/>
            <a:ext cx="6819065" cy="4762891"/>
          </a:xfrm>
          <a:prstGeom prst="rect">
            <a:avLst/>
          </a:prstGeom>
        </p:spPr>
      </p:pic>
    </p:spTree>
    <p:extLst>
      <p:ext uri="{BB962C8B-B14F-4D97-AF65-F5344CB8AC3E}">
        <p14:creationId xmlns:p14="http://schemas.microsoft.com/office/powerpoint/2010/main" val="525543810"/>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959F22A-7EC2-A57D-1C1F-5EE7F9E02430}"/>
              </a:ext>
            </a:extLst>
          </p:cNvPr>
          <p:cNvSpPr>
            <a:spLocks noGrp="1"/>
          </p:cNvSpPr>
          <p:nvPr>
            <p:ph type="title"/>
          </p:nvPr>
        </p:nvSpPr>
        <p:spPr/>
        <p:txBody>
          <a:bodyPr/>
          <a:lstStyle/>
          <a:p>
            <a:r>
              <a:rPr lang="en-US"/>
              <a:t>BESS Noise (With Mitigation</a:t>
            </a:r>
          </a:p>
        </p:txBody>
      </p:sp>
      <p:pic>
        <p:nvPicPr>
          <p:cNvPr id="4" name="Content Placeholder 3">
            <a:extLst>
              <a:ext uri="{FF2B5EF4-FFF2-40B4-BE49-F238E27FC236}">
                <a16:creationId xmlns:a16="http://schemas.microsoft.com/office/drawing/2014/main" id="{63C88534-A86A-135C-F0A3-4E77D3F91A76}"/>
              </a:ext>
            </a:extLst>
          </p:cNvPr>
          <p:cNvPicPr>
            <a:picLocks noGrp="1" noChangeAspect="1"/>
          </p:cNvPicPr>
          <p:nvPr>
            <p:ph idx="1"/>
          </p:nvPr>
        </p:nvPicPr>
        <p:blipFill>
          <a:blip r:embed="rId3"/>
          <a:stretch>
            <a:fillRect/>
          </a:stretch>
        </p:blipFill>
        <p:spPr>
          <a:xfrm>
            <a:off x="2014149" y="1485901"/>
            <a:ext cx="6424665" cy="4507184"/>
          </a:xfrm>
          <a:prstGeom prst="rect">
            <a:avLst/>
          </a:prstGeom>
          <a:noFill/>
        </p:spPr>
      </p:pic>
    </p:spTree>
    <p:extLst>
      <p:ext uri="{BB962C8B-B14F-4D97-AF65-F5344CB8AC3E}">
        <p14:creationId xmlns:p14="http://schemas.microsoft.com/office/powerpoint/2010/main" val="2126264906"/>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94C6F53D-030F-3E0F-B38E-2AF38BCB7EEB}"/>
              </a:ext>
            </a:extLst>
          </p:cNvPr>
          <p:cNvSpPr>
            <a:spLocks noGrp="1"/>
          </p:cNvSpPr>
          <p:nvPr>
            <p:ph sz="half" idx="1"/>
          </p:nvPr>
        </p:nvSpPr>
        <p:spPr>
          <a:xfrm>
            <a:off x="626711" y="1466121"/>
            <a:ext cx="10494135" cy="789399"/>
          </a:xfrm>
        </p:spPr>
        <p:txBody>
          <a:bodyPr>
            <a:normAutofit/>
          </a:bodyPr>
          <a:lstStyle/>
          <a:p>
            <a:pPr marL="0" indent="0">
              <a:buNone/>
            </a:pPr>
            <a:r>
              <a:rPr lang="en-US"/>
              <a:t>If the BESS Is located within a certain distance of a residence, then require sound mitigation and sound control measures to reduce the decibels.</a:t>
            </a:r>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79AAFF94-64C1-0151-E2A5-83963FBFB4C4}"/>
              </a:ext>
            </a:extLst>
          </p:cNvPr>
          <p:cNvPicPr>
            <a:picLocks noChangeAspect="1"/>
          </p:cNvPicPr>
          <p:nvPr/>
        </p:nvPicPr>
        <p:blipFill>
          <a:blip r:embed="rId3"/>
          <a:stretch>
            <a:fillRect/>
          </a:stretch>
        </p:blipFill>
        <p:spPr>
          <a:xfrm>
            <a:off x="692178" y="2411000"/>
            <a:ext cx="5181600" cy="3640074"/>
          </a:xfrm>
          <a:prstGeom prst="rect">
            <a:avLst/>
          </a:prstGeom>
          <a:noFill/>
        </p:spPr>
      </p:pic>
      <p:sp>
        <p:nvSpPr>
          <p:cNvPr id="2" name="Title 1">
            <a:extLst>
              <a:ext uri="{FF2B5EF4-FFF2-40B4-BE49-F238E27FC236}">
                <a16:creationId xmlns:a16="http://schemas.microsoft.com/office/drawing/2014/main" id="{CE5EC356-E769-8B90-53F7-9E6ACB3E6805}"/>
              </a:ext>
            </a:extLst>
          </p:cNvPr>
          <p:cNvSpPr>
            <a:spLocks noGrp="1"/>
          </p:cNvSpPr>
          <p:nvPr>
            <p:ph type="title"/>
          </p:nvPr>
        </p:nvSpPr>
        <p:spPr>
          <a:xfrm>
            <a:off x="626711" y="170438"/>
            <a:ext cx="10199440" cy="1006998"/>
          </a:xfrm>
        </p:spPr>
        <p:txBody>
          <a:bodyPr anchor="ctr">
            <a:normAutofit/>
          </a:bodyPr>
          <a:lstStyle/>
          <a:p>
            <a:r>
              <a:rPr lang="en-US"/>
              <a:t>Sample Conditions</a:t>
            </a:r>
          </a:p>
        </p:txBody>
      </p:sp>
      <p:sp>
        <p:nvSpPr>
          <p:cNvPr id="5" name="Content Placeholder 2">
            <a:extLst>
              <a:ext uri="{FF2B5EF4-FFF2-40B4-BE49-F238E27FC236}">
                <a16:creationId xmlns:a16="http://schemas.microsoft.com/office/drawing/2014/main" id="{E3B726E4-7DFD-5BB6-FA12-8CA8EE229EA7}"/>
              </a:ext>
            </a:extLst>
          </p:cNvPr>
          <p:cNvSpPr txBox="1"/>
          <p:nvPr/>
        </p:nvSpPr>
        <p:spPr>
          <a:xfrm>
            <a:off x="6174377" y="2544205"/>
            <a:ext cx="5521234" cy="3397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lnSpc>
                <a:spcPct val="110000"/>
              </a:lnSpc>
              <a:spcAft>
                <a:spcPts val="600"/>
              </a:spcAft>
              <a:buNone/>
            </a:pPr>
            <a:r>
              <a:rPr lang="en-US" sz="2000"/>
              <a:t>Consider amending the City/County Code to include specific decibel metrics that a BESS use must meet at certain distances. For example, a BESS facility cannot exceed 60 decibels at the property line of the nearest residence.</a:t>
            </a:r>
          </a:p>
          <a:p>
            <a:pPr marL="0" indent="0" hangingPunct="0">
              <a:lnSpc>
                <a:spcPct val="110000"/>
              </a:lnSpc>
              <a:buNone/>
            </a:pPr>
            <a:r>
              <a:rPr lang="en-US" sz="2000"/>
              <a:t>Sound mitigation efforts are expensive so a blanket requirement for a BESS located in a rural area does not make sense and may be an unreasonable condition if taken too far.</a:t>
            </a:r>
          </a:p>
          <a:p>
            <a:pPr marL="0" indent="0">
              <a:lnSpc>
                <a:spcPct val="110000"/>
              </a:lnSpc>
              <a:buFont typeface="Arial" panose="020b0604020202020204" pitchFamily="34" charset="0"/>
              <a:buNone/>
            </a:pPr>
            <a:endParaRPr lang="en-US"/>
          </a:p>
          <a:p>
            <a:pPr marL="0" indent="0">
              <a:lnSpc>
                <a:spcPct val="110000"/>
              </a:lnSpc>
              <a:buFont typeface="Arial" panose="020b0604020202020204" pitchFamily="34" charset="0"/>
              <a:buNone/>
            </a:pPr>
            <a:endParaRPr lang="en-US"/>
          </a:p>
        </p:txBody>
      </p:sp>
    </p:spTree>
    <p:extLst>
      <p:ext uri="{BB962C8B-B14F-4D97-AF65-F5344CB8AC3E}">
        <p14:creationId xmlns:p14="http://schemas.microsoft.com/office/powerpoint/2010/main" val="26567547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379F42E-BF35-0AD3-6BFD-C6AF257326F8}"/>
              </a:ext>
            </a:extLst>
          </p:cNvPr>
          <p:cNvSpPr>
            <a:spLocks noGrp="1"/>
          </p:cNvSpPr>
          <p:nvPr>
            <p:ph type="title"/>
          </p:nvPr>
        </p:nvSpPr>
        <p:spPr/>
        <p:txBody>
          <a:bodyPr/>
          <a:lstStyle/>
          <a:p>
            <a:r>
              <a:rPr lang="en-US"/>
              <a:t>Fire Safety</a:t>
            </a:r>
          </a:p>
        </p:txBody>
      </p:sp>
      <p:sp>
        <p:nvSpPr>
          <p:cNvPr id="3" name="Content Placeholder 2">
            <a:extLst>
              <a:ext uri="{FF2B5EF4-FFF2-40B4-BE49-F238E27FC236}">
                <a16:creationId xmlns:a16="http://schemas.microsoft.com/office/drawing/2014/main" id="{EBBB2850-85E1-CCC7-B03D-68503B23BDD0}"/>
              </a:ext>
            </a:extLst>
          </p:cNvPr>
          <p:cNvSpPr>
            <a:spLocks noGrp="1"/>
          </p:cNvSpPr>
          <p:nvPr>
            <p:ph idx="1"/>
          </p:nvPr>
        </p:nvSpPr>
        <p:spPr>
          <a:xfrm>
            <a:off x="446772" y="1571041"/>
            <a:ext cx="3358878" cy="4426545"/>
          </a:xfrm>
        </p:spPr>
        <p:txBody>
          <a:bodyPr>
            <a:normAutofit/>
          </a:bodyPr>
          <a:lstStyle/>
          <a:p>
            <a:pPr marL="0" indent="0">
              <a:lnSpc>
                <a:spcPct val="120000"/>
              </a:lnSpc>
              <a:spcAft>
                <a:spcPts val="1200"/>
              </a:spcAft>
              <a:buNone/>
            </a:pPr>
            <a:r>
              <a:rPr lang="en-US" sz="2000" b="1"/>
              <a:t>Fire Safety: </a:t>
            </a:r>
            <a:r>
              <a:rPr lang="en-US" sz="2000"/>
              <a:t>Certain BESS technologies are subject to thermal runaway issues that are fire safety risks. </a:t>
            </a:r>
          </a:p>
          <a:p>
            <a:pPr marL="0" indent="0">
              <a:lnSpc>
                <a:spcPct val="120000"/>
              </a:lnSpc>
              <a:buNone/>
            </a:pPr>
            <a:r>
              <a:rPr lang="en-US" sz="2000"/>
              <a:t>Fire safety is often identified as the number one concern for a new BESS project, but the concern is largely overstated. A BESS facility’s fire risk depends on the technology being used. </a:t>
            </a:r>
          </a:p>
          <a:p>
            <a:pPr marL="0" indent="0">
              <a:lnSpc>
                <a:spcPct val="120000"/>
              </a:lnSpc>
              <a:buNone/>
            </a:pPr>
            <a:endParaRPr lang="en-US" sz="2000"/>
          </a:p>
        </p:txBody>
      </p:sp>
      <p:graphicFrame>
        <p:nvGraphicFramePr>
          <p:cNvPr id="4" name="Table 3">
            <a:extLst>
              <a:ext uri="{FF2B5EF4-FFF2-40B4-BE49-F238E27FC236}">
                <a16:creationId xmlns:a16="http://schemas.microsoft.com/office/drawing/2014/main" id="{602A61DB-DEE5-0883-AA26-FCC564A4DB88}"/>
              </a:ext>
            </a:extLst>
          </p:cNvPr>
          <p:cNvGraphicFramePr>
            <a:graphicFrameLocks noGrp="1"/>
          </p:cNvGraphicFramePr>
          <p:nvPr>
            <p:extLst>
              <p:ext uri="{D42A27DB-BD31-4B8C-83A1-F6EECF244321}">
                <p14:modId xmlns:p14="http://schemas.microsoft.com/office/powerpoint/2010/main" val="3347542326"/>
              </p:ext>
            </p:extLst>
          </p:nvPr>
        </p:nvGraphicFramePr>
        <p:xfrm>
          <a:off x="4081080" y="1631146"/>
          <a:ext cx="4478412" cy="4426545"/>
        </p:xfrm>
        <a:graphic>
          <a:graphicData uri="http://schemas.openxmlformats.org/drawingml/2006/table">
            <a:tbl>
              <a:tblPr firstRow="1" bandRow="1">
                <a:tableStyleId>{5C22544A-7EE6-4342-B048-85BDC9FD1C3A}</a:tableStyleId>
              </a:tblPr>
              <a:tblGrid>
                <a:gridCol w="1492804">
                  <a:extLst>
                    <a:ext uri="{9D8B030D-6E8A-4147-A177-3AD203B41FA5}">
                      <a16:colId xmlns:a16="http://schemas.microsoft.com/office/drawing/2014/main" val="259157211"/>
                    </a:ext>
                  </a:extLst>
                </a:gridCol>
                <a:gridCol w="1492804">
                  <a:extLst>
                    <a:ext uri="{9D8B030D-6E8A-4147-A177-3AD203B41FA5}">
                      <a16:colId xmlns:a16="http://schemas.microsoft.com/office/drawing/2014/main" val="4001886070"/>
                    </a:ext>
                  </a:extLst>
                </a:gridCol>
                <a:gridCol w="1492804">
                  <a:extLst>
                    <a:ext uri="{9D8B030D-6E8A-4147-A177-3AD203B41FA5}">
                      <a16:colId xmlns:a16="http://schemas.microsoft.com/office/drawing/2014/main" val="2767891744"/>
                    </a:ext>
                  </a:extLst>
                </a:gridCol>
              </a:tblGrid>
              <a:tr h="806114">
                <a:tc>
                  <a:txBody>
                    <a:bodyPr vert="horz" wrap="square"/>
                    <a:lstStyle/>
                    <a:p>
                      <a:pPr>
                        <a:buNone/>
                      </a:pPr>
                      <a:endParaRPr lang="en-US" sz="900">
                        <a:effectLst/>
                        <a:latin typeface="Times New Roman" panose="02020603050405020304" pitchFamily="18" charset="0"/>
                      </a:endParaRPr>
                    </a:p>
                  </a:txBody>
                  <a:tcPr marL="80611" marR="80611" marT="40306" marB="40306"/>
                </a:tc>
                <a:tc>
                  <a:txBody>
                    <a:bodyPr vert="horz" wrap="square"/>
                    <a:lstStyle/>
                    <a:p>
                      <a:pPr marL="0" marR="0" algn="ctr" fontAlgn="auto" hangingPunct="1">
                        <a:buNone/>
                      </a:pPr>
                      <a:r>
                        <a:rPr lang="en-US" sz="1600" kern="1200">
                          <a:effectLst/>
                        </a:rPr>
                        <a:t>Lithium Iron Phosphate (LFP)</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algn="ctr" fontAlgn="auto" hangingPunct="1">
                        <a:buNone/>
                      </a:pPr>
                      <a:r>
                        <a:rPr lang="en-US" sz="1600" kern="1200">
                          <a:effectLst/>
                        </a:rPr>
                        <a:t>Nickel Manganese Cobalt (NMC)</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264770069"/>
                  </a:ext>
                </a:extLst>
              </a:tr>
              <a:tr h="819549">
                <a:tc>
                  <a:txBody>
                    <a:bodyPr vert="horz" wrap="square"/>
                    <a:lstStyle/>
                    <a:p>
                      <a:pPr marL="0" marR="0" fontAlgn="auto" hangingPunct="1">
                        <a:buNone/>
                      </a:pPr>
                      <a:r>
                        <a:rPr lang="en-US" sz="1000" kern="1200">
                          <a:effectLst/>
                        </a:rPr>
                        <a:t>Chemical Composition</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Lithium iron phosphate (LiFePO4) is known for its stable olivine* structure</a:t>
                      </a:r>
                      <a:r>
                        <a:rPr lang="en-US" sz="1000" u="sng" kern="1200" baseline="30000">
                          <a:effectLst/>
                        </a:rPr>
                        <a:t>1</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Lithium nickel manganese cobalt oxide (LiNiMnCoO2), with varying ratios of nickel, manganese, and cobalt.</a:t>
                      </a:r>
                      <a:r>
                        <a:rPr lang="en-US" sz="1000" u="sng" kern="1200" baseline="30000">
                          <a:effectLst/>
                        </a:rPr>
                        <a:t>1</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3435188412"/>
                  </a:ext>
                </a:extLst>
              </a:tr>
              <a:tr h="523974">
                <a:tc>
                  <a:txBody>
                    <a:bodyPr vert="horz" wrap="square"/>
                    <a:lstStyle/>
                    <a:p>
                      <a:pPr marL="0" marR="0" fontAlgn="auto" hangingPunct="1">
                        <a:buNone/>
                      </a:pPr>
                      <a:r>
                        <a:rPr lang="en-US" sz="1000" kern="1200">
                          <a:effectLst/>
                        </a:rPr>
                        <a:t>Operating Temperature Range</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Typically − 20 °C to 60 °C, with high thermal stability</a:t>
                      </a:r>
                      <a:r>
                        <a:rPr lang="en-US" sz="1000" u="sng" kern="1200" baseline="30000">
                          <a:effectLst/>
                        </a:rPr>
                        <a:t>1</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Typically − 20 °C to 55 °C, with sensitivity to high temperatures</a:t>
                      </a:r>
                      <a:r>
                        <a:rPr lang="en-US" sz="1000" u="sng" kern="1200" baseline="30000">
                          <a:effectLst/>
                        </a:rPr>
                        <a:t>1</a:t>
                      </a:r>
                      <a:r>
                        <a:rPr lang="en-US" sz="1000" kern="1200" baseline="30000">
                          <a:effectLst/>
                        </a:rPr>
                        <a:t>2</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3685559142"/>
                  </a:ext>
                </a:extLst>
              </a:tr>
              <a:tr h="523974">
                <a:tc>
                  <a:txBody>
                    <a:bodyPr vert="horz" wrap="square"/>
                    <a:lstStyle/>
                    <a:p>
                      <a:pPr marL="0" marR="0" fontAlgn="auto" hangingPunct="1">
                        <a:buNone/>
                      </a:pPr>
                      <a:r>
                        <a:rPr lang="en-US" sz="1000" kern="1200">
                          <a:effectLst/>
                        </a:rPr>
                        <a:t>Thermal Runaway Threshold</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Higher, around 270 °C, due to stable phosphate structure</a:t>
                      </a:r>
                      <a:r>
                        <a:rPr lang="en-US" sz="1000" u="sng" kern="1200" baseline="30000">
                          <a:effectLst/>
                        </a:rPr>
                        <a:t>1</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Lower, around 150–200 °C, due to the layered oxide structure</a:t>
                      </a:r>
                      <a:r>
                        <a:rPr lang="en-US" sz="1000" u="sng" kern="1200" baseline="30000">
                          <a:effectLst/>
                        </a:rPr>
                        <a:t>1</a:t>
                      </a:r>
                      <a:r>
                        <a:rPr lang="en-US" sz="1000" kern="1200" baseline="30000">
                          <a:effectLst/>
                        </a:rPr>
                        <a:t>2</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1396469536"/>
                  </a:ext>
                </a:extLst>
              </a:tr>
              <a:tr h="376187">
                <a:tc>
                  <a:txBody>
                    <a:bodyPr vert="horz" wrap="square"/>
                    <a:lstStyle/>
                    <a:p>
                      <a:pPr marL="0" marR="0" fontAlgn="auto" hangingPunct="1">
                        <a:buNone/>
                      </a:pPr>
                      <a:r>
                        <a:rPr lang="en-US" sz="1000" kern="1200">
                          <a:effectLst/>
                        </a:rPr>
                        <a:t>Oxygen release during failure</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None </a:t>
                      </a:r>
                      <a:r>
                        <a:rPr lang="en-US" sz="1000" u="sng" kern="1200">
                          <a:effectLst/>
                        </a:rPr>
                        <a:t>²</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Yes </a:t>
                      </a:r>
                      <a:r>
                        <a:rPr lang="en-US" sz="1000" u="sng" kern="1200">
                          <a:effectLst/>
                        </a:rPr>
                        <a:t>²</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1553462363"/>
                  </a:ext>
                </a:extLst>
              </a:tr>
              <a:tr h="308451">
                <a:tc>
                  <a:txBody>
                    <a:bodyPr vert="horz" wrap="square"/>
                    <a:lstStyle/>
                    <a:p>
                      <a:pPr marL="0" marR="0" fontAlgn="auto" hangingPunct="1">
                        <a:buNone/>
                      </a:pPr>
                      <a:r>
                        <a:rPr lang="en-US" sz="1000" kern="1200">
                          <a:effectLst/>
                        </a:rPr>
                        <a:t>Fire self-propagation</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Very low</a:t>
                      </a:r>
                      <a:r>
                        <a:rPr lang="en-US" sz="1000" u="sng" kern="1200">
                          <a:effectLst/>
                        </a:rPr>
                        <a:t>²</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High</a:t>
                      </a:r>
                      <a:r>
                        <a:rPr lang="en-US" sz="1000" u="sng" kern="1200">
                          <a:effectLst/>
                        </a:rPr>
                        <a:t>²</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492282234"/>
                  </a:ext>
                </a:extLst>
              </a:tr>
              <a:tr h="308451">
                <a:tc>
                  <a:txBody>
                    <a:bodyPr vert="horz" wrap="square"/>
                    <a:lstStyle/>
                    <a:p>
                      <a:pPr marL="0" marR="0" fontAlgn="auto" hangingPunct="1">
                        <a:buNone/>
                      </a:pPr>
                      <a:r>
                        <a:rPr lang="en-US" sz="1000" kern="1200">
                          <a:effectLst/>
                        </a:rPr>
                        <a:t>Contains cobalt/nickel</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No</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Yes</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1149986023"/>
                  </a:ext>
                </a:extLst>
              </a:tr>
              <a:tr h="308451">
                <a:tc>
                  <a:txBody>
                    <a:bodyPr vert="horz" wrap="square"/>
                    <a:lstStyle/>
                    <a:p>
                      <a:pPr marL="0" marR="0" fontAlgn="auto" hangingPunct="1">
                        <a:buNone/>
                      </a:pPr>
                      <a:r>
                        <a:rPr lang="en-US" sz="1000" kern="1200">
                          <a:effectLst/>
                        </a:rPr>
                        <a:t>Cycle Life</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8,000 – 9,000 **</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4,000 – 4,500</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988706765"/>
                  </a:ext>
                </a:extLst>
              </a:tr>
              <a:tr h="376187">
                <a:tc>
                  <a:txBody>
                    <a:bodyPr vert="horz" wrap="square"/>
                    <a:lstStyle/>
                    <a:p>
                      <a:pPr marL="0" marR="0" fontAlgn="auto" hangingPunct="1">
                        <a:buNone/>
                      </a:pPr>
                      <a:r>
                        <a:rPr lang="en-US" sz="1000" kern="1200">
                          <a:effectLst/>
                        </a:rPr>
                        <a:t>Dominant in Utility-Scale BESS</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80% +</a:t>
                      </a:r>
                      <a:r>
                        <a:rPr lang="en-US" sz="1000" u="sng" kern="1200" baseline="30000">
                          <a:effectLst/>
                        </a:rPr>
                        <a:t>4</a:t>
                      </a:r>
                      <a:endParaRPr lang="en-US" sz="1100">
                        <a:effectLst/>
                        <a:latin typeface="Times New Roman" panose="02020603050405020304" pitchFamily="18" charset="0"/>
                        <a:ea typeface="Times New Roman" panose="02020603050405020304" pitchFamily="18" charset="0"/>
                      </a:endParaRPr>
                    </a:p>
                  </a:txBody>
                  <a:tcPr marL="80611" marR="80611" marT="40306" marB="40306"/>
                </a:tc>
                <a:tc>
                  <a:txBody>
                    <a:bodyPr vert="horz" wrap="square"/>
                    <a:lstStyle/>
                    <a:p>
                      <a:pPr marL="0" marR="0" fontAlgn="auto" hangingPunct="1">
                        <a:buNone/>
                      </a:pPr>
                      <a:r>
                        <a:rPr lang="en-US" sz="1000" kern="1200">
                          <a:effectLst/>
                        </a:rPr>
                        <a:t>Declining</a:t>
                      </a:r>
                      <a:r>
                        <a:rPr lang="en-US" sz="1000" u="sng" kern="1200" baseline="30000">
                          <a:effectLst/>
                        </a:rPr>
                        <a:t>4</a:t>
                      </a:r>
                      <a:endParaRPr lang="en-US" sz="1100">
                        <a:effectLst/>
                        <a:latin typeface="Times New Roman" panose="02020603050405020304" pitchFamily="18" charset="0"/>
                        <a:ea typeface="Times New Roman" panose="02020603050405020304" pitchFamily="18" charset="0"/>
                      </a:endParaRPr>
                    </a:p>
                  </a:txBody>
                  <a:tcPr marL="80611" marR="80611" marT="40306" marB="40306"/>
                </a:tc>
                <a:extLst>
                  <a:ext uri="{0D108BD9-81ED-4DB2-BD59-A6C34878D82A}">
                    <a16:rowId xmlns:a16="http://schemas.microsoft.com/office/drawing/2014/main" val="2066444353"/>
                  </a:ext>
                </a:extLst>
              </a:tr>
            </a:tbl>
          </a:graphicData>
        </a:graphic>
      </p:graphicFrame>
      <p:sp>
        <p:nvSpPr>
          <p:cNvPr id="5" name="Content Placeholder 2">
            <a:extLst>
              <a:ext uri="{FF2B5EF4-FFF2-40B4-BE49-F238E27FC236}">
                <a16:creationId xmlns:a16="http://schemas.microsoft.com/office/drawing/2014/main" id="{871A742B-D794-B38A-D449-7662C5E9FB49}"/>
              </a:ext>
            </a:extLst>
          </p:cNvPr>
          <p:cNvSpPr txBox="1"/>
          <p:nvPr/>
        </p:nvSpPr>
        <p:spPr>
          <a:xfrm>
            <a:off x="8834922" y="1958573"/>
            <a:ext cx="3043557" cy="39458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rgbClr val="323232"/>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en-US" sz="2000"/>
              <a:t>LFP is not subject to thermal runaway like NMC. </a:t>
            </a:r>
          </a:p>
          <a:p>
            <a:pPr marL="0" indent="0">
              <a:lnSpc>
                <a:spcPct val="120000"/>
              </a:lnSpc>
              <a:spcAft>
                <a:spcPts val="1200"/>
              </a:spcAft>
              <a:buFont typeface="Arial" panose="020b0604020202020204" pitchFamily="34" charset="0"/>
              <a:buNone/>
            </a:pPr>
            <a:r>
              <a:rPr lang="en-US" sz="2000"/>
              <a:t>Sample Conditions: Require a fire safety plan and coordinate additional training for fire department. Consider a more comprehensive fire safety plan if NMC technology is utilized.</a:t>
            </a:r>
          </a:p>
        </p:txBody>
      </p:sp>
    </p:spTree>
    <p:extLst>
      <p:ext uri="{BB962C8B-B14F-4D97-AF65-F5344CB8AC3E}">
        <p14:creationId xmlns:p14="http://schemas.microsoft.com/office/powerpoint/2010/main" val="325203206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763C8B3-9A2E-28DA-61CA-81717C8C94A6}"/>
              </a:ext>
            </a:extLst>
          </p:cNvPr>
          <p:cNvSpPr>
            <a:spLocks noGrp="1"/>
          </p:cNvSpPr>
          <p:nvPr>
            <p:ph type="title"/>
          </p:nvPr>
        </p:nvSpPr>
        <p:spPr>
          <a:xfrm>
            <a:off x="557348" y="215310"/>
            <a:ext cx="10720251" cy="935966"/>
          </a:xfrm>
        </p:spPr>
        <p:txBody>
          <a:bodyPr>
            <a:noAutofit/>
          </a:bodyPr>
          <a:lstStyle/>
          <a:p>
            <a:r>
              <a:rPr lang="en-US" sz="3200"/>
              <a:t>Screening</a:t>
            </a:r>
          </a:p>
        </p:txBody>
      </p:sp>
      <p:sp>
        <p:nvSpPr>
          <p:cNvPr id="3" name="Content Placeholder 2">
            <a:extLst>
              <a:ext uri="{FF2B5EF4-FFF2-40B4-BE49-F238E27FC236}">
                <a16:creationId xmlns:a16="http://schemas.microsoft.com/office/drawing/2014/main" id="{5CBA8AB5-9650-A901-6863-6890E601E003}"/>
              </a:ext>
            </a:extLst>
          </p:cNvPr>
          <p:cNvSpPr>
            <a:spLocks noGrp="1"/>
          </p:cNvSpPr>
          <p:nvPr>
            <p:ph idx="1"/>
          </p:nvPr>
        </p:nvSpPr>
        <p:spPr>
          <a:xfrm>
            <a:off x="638356" y="1515291"/>
            <a:ext cx="10515600" cy="4548565"/>
          </a:xfrm>
        </p:spPr>
        <p:txBody>
          <a:bodyPr/>
          <a:lstStyle/>
          <a:p>
            <a:pPr marL="0" indent="0">
              <a:lnSpc>
                <a:spcPct val="120000"/>
              </a:lnSpc>
              <a:spcAft>
                <a:spcPts val="1800"/>
              </a:spcAft>
              <a:buNone/>
            </a:pPr>
            <a:r>
              <a:rPr lang="en-US"/>
              <a:t>BESS facilities may be unsightly in certain areas</a:t>
            </a:r>
            <a:endParaRPr lang="en-US" b="1"/>
          </a:p>
          <a:p>
            <a:pPr marL="0" indent="0">
              <a:lnSpc>
                <a:spcPct val="120000"/>
              </a:lnSpc>
              <a:spcAft>
                <a:spcPts val="1800"/>
              </a:spcAft>
              <a:buNone/>
            </a:pPr>
            <a:r>
              <a:rPr lang="en-US" b="1"/>
              <a:t>Sample Conditions: </a:t>
            </a:r>
            <a:r>
              <a:rPr lang="en-US"/>
              <a:t>Require the BESS to be painted colors that match the natural surroundings or be designed to blend in with the project site’s natural topography, if possible. </a:t>
            </a:r>
          </a:p>
          <a:p>
            <a:pPr marL="0" indent="0">
              <a:lnSpc>
                <a:spcPct val="120000"/>
              </a:lnSpc>
              <a:buNone/>
            </a:pPr>
            <a:r>
              <a:rPr lang="en-US" b="1"/>
              <a:t>Caution: </a:t>
            </a:r>
            <a:r>
              <a:rPr lang="en-US"/>
              <a:t>Do not require vegetative screening of BESS facilities as it may increase the fire hazard risk and be counterproductive to fire safety efforts. </a:t>
            </a:r>
          </a:p>
          <a:p>
            <a:pPr marL="0" indent="0">
              <a:lnSpc>
                <a:spcPct val="120000"/>
              </a:lnSpc>
              <a:buNone/>
            </a:pPr>
            <a:endParaRPr lang="en-US"/>
          </a:p>
        </p:txBody>
      </p:sp>
    </p:spTree>
    <p:extLst>
      <p:ext uri="{BB962C8B-B14F-4D97-AF65-F5344CB8AC3E}">
        <p14:creationId xmlns:p14="http://schemas.microsoft.com/office/powerpoint/2010/main" val="265682590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B2DF2F0-A1B2-ADD1-0922-AD42BCC4605D}"/>
              </a:ext>
            </a:extLst>
          </p:cNvPr>
          <p:cNvSpPr>
            <a:spLocks noGrp="1"/>
          </p:cNvSpPr>
          <p:nvPr>
            <p:ph type="title"/>
          </p:nvPr>
        </p:nvSpPr>
        <p:spPr>
          <a:xfrm>
            <a:off x="638355" y="232728"/>
            <a:ext cx="10515599" cy="935966"/>
          </a:xfrm>
        </p:spPr>
        <p:txBody>
          <a:bodyPr>
            <a:noAutofit/>
          </a:bodyPr>
          <a:lstStyle/>
          <a:p>
            <a:r>
              <a:rPr lang="en-US"/>
              <a:t>Traffic</a:t>
            </a:r>
          </a:p>
        </p:txBody>
      </p:sp>
      <p:sp>
        <p:nvSpPr>
          <p:cNvPr id="3" name="Content Placeholder 2">
            <a:extLst>
              <a:ext uri="{FF2B5EF4-FFF2-40B4-BE49-F238E27FC236}">
                <a16:creationId xmlns:a16="http://schemas.microsoft.com/office/drawing/2014/main" id="{D5D13ABE-A2CC-A24A-FE8F-2711B176DA35}"/>
              </a:ext>
            </a:extLst>
          </p:cNvPr>
          <p:cNvSpPr>
            <a:spLocks noGrp="1"/>
          </p:cNvSpPr>
          <p:nvPr>
            <p:ph idx="1"/>
          </p:nvPr>
        </p:nvSpPr>
        <p:spPr>
          <a:xfrm>
            <a:off x="638355" y="1471749"/>
            <a:ext cx="10830833" cy="4592107"/>
          </a:xfrm>
        </p:spPr>
        <p:txBody>
          <a:bodyPr>
            <a:normAutofit/>
          </a:bodyPr>
          <a:lstStyle/>
          <a:p>
            <a:pPr marL="0" indent="0">
              <a:lnSpc>
                <a:spcPct val="130000"/>
              </a:lnSpc>
              <a:spcAft>
                <a:spcPts val="600"/>
              </a:spcAft>
              <a:buNone/>
            </a:pPr>
            <a:r>
              <a:rPr lang="en-US"/>
              <a:t>Traffic to and from the BESS facility will create additional trips on county roads.</a:t>
            </a:r>
          </a:p>
          <a:p>
            <a:pPr marL="0" indent="0">
              <a:lnSpc>
                <a:spcPct val="130000"/>
              </a:lnSpc>
              <a:spcAft>
                <a:spcPts val="1800"/>
              </a:spcAft>
              <a:buNone/>
            </a:pPr>
            <a:r>
              <a:rPr lang="en-US" b="1"/>
              <a:t>In reality: </a:t>
            </a:r>
            <a:r>
              <a:rPr lang="en-US"/>
              <a:t>Most BESS facilities are monitored remotely and after construction is completed, require little onsite maintenance. Once construction traffic ends, BESS facilities generate little to no traffic.</a:t>
            </a:r>
          </a:p>
          <a:p>
            <a:pPr marL="0" indent="0">
              <a:lnSpc>
                <a:spcPct val="130000"/>
              </a:lnSpc>
              <a:spcAft>
                <a:spcPts val="1800"/>
              </a:spcAft>
              <a:buNone/>
            </a:pPr>
            <a:r>
              <a:rPr lang="en-US" b="1"/>
              <a:t>Sample Conditions: </a:t>
            </a:r>
            <a:r>
              <a:rPr lang="en-US"/>
              <a:t>Require a construction traffic management plan, identifying haul routes, hours of operation, and road restoration obligations upon project completion.</a:t>
            </a:r>
          </a:p>
          <a:p>
            <a:pPr marL="0" indent="0">
              <a:lnSpc>
                <a:spcPct val="130000"/>
              </a:lnSpc>
              <a:spcAft>
                <a:spcPts val="1800"/>
              </a:spcAft>
              <a:buNone/>
            </a:pPr>
            <a:endParaRPr lang="en-US"/>
          </a:p>
        </p:txBody>
      </p:sp>
    </p:spTree>
    <p:extLst>
      <p:ext uri="{BB962C8B-B14F-4D97-AF65-F5344CB8AC3E}">
        <p14:creationId xmlns:p14="http://schemas.microsoft.com/office/powerpoint/2010/main" val="259396764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3322FDF-7B9F-71A6-0D6E-B72607E83405}"/>
              </a:ext>
            </a:extLst>
          </p:cNvPr>
          <p:cNvSpPr>
            <a:spLocks noGrp="1"/>
          </p:cNvSpPr>
          <p:nvPr>
            <p:ph type="title"/>
          </p:nvPr>
        </p:nvSpPr>
        <p:spPr/>
        <p:txBody>
          <a:bodyPr/>
          <a:lstStyle/>
          <a:p>
            <a:r>
              <a:rPr lang="en-US"/>
              <a:t>Safety and Security</a:t>
            </a:r>
          </a:p>
        </p:txBody>
      </p:sp>
      <p:sp>
        <p:nvSpPr>
          <p:cNvPr id="3" name="Content Placeholder 2">
            <a:extLst>
              <a:ext uri="{FF2B5EF4-FFF2-40B4-BE49-F238E27FC236}">
                <a16:creationId xmlns:a16="http://schemas.microsoft.com/office/drawing/2014/main" id="{11DC07C0-1592-CB94-67C0-DB878AF0D06A}"/>
              </a:ext>
            </a:extLst>
          </p:cNvPr>
          <p:cNvSpPr>
            <a:spLocks noGrp="1"/>
          </p:cNvSpPr>
          <p:nvPr>
            <p:ph idx="1"/>
          </p:nvPr>
        </p:nvSpPr>
        <p:spPr>
          <a:xfrm>
            <a:off x="638356" y="1375954"/>
            <a:ext cx="10515600" cy="4687902"/>
          </a:xfrm>
        </p:spPr>
        <p:txBody>
          <a:bodyPr/>
          <a:lstStyle/>
          <a:p>
            <a:pPr marL="0" indent="0">
              <a:lnSpc>
                <a:spcPct val="130000"/>
              </a:lnSpc>
              <a:spcAft>
                <a:spcPts val="1800"/>
              </a:spcAft>
              <a:buNone/>
            </a:pPr>
            <a:r>
              <a:rPr lang="en-US"/>
              <a:t>BESS facilities may attract trespassers who could be harmed by the facility.</a:t>
            </a:r>
          </a:p>
          <a:p>
            <a:pPr marL="0" indent="0">
              <a:lnSpc>
                <a:spcPct val="130000"/>
              </a:lnSpc>
              <a:buNone/>
            </a:pPr>
            <a:r>
              <a:rPr lang="en-US" b="1"/>
              <a:t>Sample Conditions: </a:t>
            </a:r>
            <a:r>
              <a:rPr lang="en-US"/>
              <a:t>Require security fencing around the facility, and if allowed by the code, consider adding barbwire to the top of the fence.</a:t>
            </a:r>
          </a:p>
          <a:p>
            <a:pPr marL="0" indent="0">
              <a:lnSpc>
                <a:spcPct val="130000"/>
              </a:lnSpc>
              <a:buNone/>
            </a:pPr>
            <a:endParaRPr lang="en-US"/>
          </a:p>
        </p:txBody>
      </p:sp>
    </p:spTree>
    <p:extLst>
      <p:ext uri="{BB962C8B-B14F-4D97-AF65-F5344CB8AC3E}">
        <p14:creationId xmlns:p14="http://schemas.microsoft.com/office/powerpoint/2010/main" val="255203338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0FD3ED0-758F-E355-65E1-EEB3FC1C3606}"/>
              </a:ext>
            </a:extLst>
          </p:cNvPr>
          <p:cNvSpPr>
            <a:spLocks noGrp="1"/>
          </p:cNvSpPr>
          <p:nvPr>
            <p:ph type="title"/>
          </p:nvPr>
        </p:nvSpPr>
        <p:spPr/>
        <p:txBody>
          <a:bodyPr/>
          <a:lstStyle/>
          <a:p>
            <a:r>
              <a:rPr lang="en-US"/>
              <a:t>Zoning Regulations</a:t>
            </a:r>
          </a:p>
        </p:txBody>
      </p:sp>
      <p:sp>
        <p:nvSpPr>
          <p:cNvPr id="5" name="Content Placeholder 4">
            <a:extLst>
              <a:ext uri="{FF2B5EF4-FFF2-40B4-BE49-F238E27FC236}">
                <a16:creationId xmlns:a16="http://schemas.microsoft.com/office/drawing/2014/main" id="{5A942075-081E-4CD5-4A8E-79DA8A3F5BE9}"/>
              </a:ext>
            </a:extLst>
          </p:cNvPr>
          <p:cNvSpPr>
            <a:spLocks noGrp="1"/>
          </p:cNvSpPr>
          <p:nvPr>
            <p:ph idx="1"/>
          </p:nvPr>
        </p:nvSpPr>
        <p:spPr>
          <a:xfrm>
            <a:off x="638355" y="1376855"/>
            <a:ext cx="11227824" cy="4687001"/>
          </a:xfrm>
        </p:spPr>
        <p:txBody>
          <a:bodyPr/>
          <a:lstStyle/>
          <a:p>
            <a:pPr marL="0" indent="0">
              <a:spcBef>
                <a:spcPts val="600"/>
              </a:spcBef>
              <a:spcAft>
                <a:spcPts val="600"/>
              </a:spcAft>
              <a:buNone/>
            </a:pPr>
            <a:r>
              <a:rPr lang="en-US" sz="2800" b="1"/>
              <a:t>Three primary approaches for BESS zoning regulations.</a:t>
            </a:r>
          </a:p>
          <a:p>
            <a:pPr marL="914400" lvl="1" indent="-457200">
              <a:buFont typeface="+mj-lt"/>
              <a:buAutoNum type="arabicPeriod"/>
            </a:pPr>
            <a:r>
              <a:rPr lang="en-US" sz="2200"/>
              <a:t>BESS is specifically defined in the zoning ordinance and identified in the use table.</a:t>
            </a:r>
          </a:p>
          <a:p>
            <a:pPr marL="914400" lvl="1" indent="-457200">
              <a:buFont typeface="+mj-lt"/>
              <a:buAutoNum type="arabicPeriod"/>
            </a:pPr>
            <a:r>
              <a:rPr lang="en-US" sz="2200"/>
              <a:t>BESS is regulated under a specific use ordinance.</a:t>
            </a:r>
          </a:p>
          <a:p>
            <a:pPr marL="914400" lvl="1" indent="-457200">
              <a:buFont typeface="+mj-lt"/>
              <a:buAutoNum type="arabicPeriod"/>
            </a:pPr>
            <a:r>
              <a:rPr lang="en-US" sz="2200"/>
              <a:t>BESS is not specifically regulated but falls under a broader use category.</a:t>
            </a:r>
          </a:p>
          <a:p>
            <a:pPr marL="914400" lvl="1" indent="-457200">
              <a:buFont typeface="+mj-lt"/>
              <a:buAutoNum type="arabicPeriod"/>
            </a:pPr>
            <a:endParaRPr lang="en-US"/>
          </a:p>
        </p:txBody>
      </p:sp>
    </p:spTree>
    <p:extLst>
      <p:ext uri="{BB962C8B-B14F-4D97-AF65-F5344CB8AC3E}">
        <p14:creationId xmlns:p14="http://schemas.microsoft.com/office/powerpoint/2010/main" val="257279550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8F87FF2-D274-A251-78E5-FB6256291826}"/>
              </a:ext>
            </a:extLst>
          </p:cNvPr>
          <p:cNvSpPr>
            <a:spLocks noGrp="1"/>
          </p:cNvSpPr>
          <p:nvPr>
            <p:ph type="title"/>
          </p:nvPr>
        </p:nvSpPr>
        <p:spPr/>
        <p:txBody>
          <a:bodyPr/>
          <a:lstStyle/>
          <a:p>
            <a:r>
              <a:rPr lang="en-US"/>
              <a:t>Restoration of Property After Project Life</a:t>
            </a:r>
          </a:p>
        </p:txBody>
      </p:sp>
      <p:sp>
        <p:nvSpPr>
          <p:cNvPr id="3" name="Content Placeholder 2">
            <a:extLst>
              <a:ext uri="{FF2B5EF4-FFF2-40B4-BE49-F238E27FC236}">
                <a16:creationId xmlns:a16="http://schemas.microsoft.com/office/drawing/2014/main" id="{4A55EBCD-D898-7DAD-8158-8FC9F0A64272}"/>
              </a:ext>
            </a:extLst>
          </p:cNvPr>
          <p:cNvSpPr>
            <a:spLocks noGrp="1"/>
          </p:cNvSpPr>
          <p:nvPr>
            <p:ph idx="1"/>
          </p:nvPr>
        </p:nvSpPr>
        <p:spPr>
          <a:xfrm>
            <a:off x="638356" y="1393371"/>
            <a:ext cx="10515600" cy="4670485"/>
          </a:xfrm>
        </p:spPr>
        <p:txBody>
          <a:bodyPr>
            <a:normAutofit/>
          </a:bodyPr>
          <a:lstStyle/>
          <a:p>
            <a:pPr marL="0" indent="0">
              <a:lnSpc>
                <a:spcPct val="130000"/>
              </a:lnSpc>
              <a:spcAft>
                <a:spcPts val="1200"/>
              </a:spcAft>
              <a:buNone/>
            </a:pPr>
            <a:r>
              <a:rPr lang="en-US"/>
              <a:t>BESS facilities have a 15-30  useful life. What happens then?</a:t>
            </a:r>
            <a:endParaRPr lang="en-US" b="1"/>
          </a:p>
          <a:p>
            <a:pPr marL="0" indent="0">
              <a:lnSpc>
                <a:spcPct val="130000"/>
              </a:lnSpc>
              <a:spcAft>
                <a:spcPts val="1200"/>
              </a:spcAft>
              <a:buNone/>
            </a:pPr>
            <a:r>
              <a:rPr lang="en-US" b="1"/>
              <a:t>Sample Condition:  </a:t>
            </a:r>
            <a:r>
              <a:rPr lang="en-US"/>
              <a:t>Require the applicant to submit a decommissioning plan to the authority as a condition to receiving a building permit. </a:t>
            </a:r>
          </a:p>
          <a:p>
            <a:pPr marL="0" indent="0">
              <a:lnSpc>
                <a:spcPct val="130000"/>
              </a:lnSpc>
              <a:buNone/>
            </a:pPr>
            <a:endParaRPr lang="en-US"/>
          </a:p>
        </p:txBody>
      </p:sp>
    </p:spTree>
    <p:extLst>
      <p:ext uri="{BB962C8B-B14F-4D97-AF65-F5344CB8AC3E}">
        <p14:creationId xmlns:p14="http://schemas.microsoft.com/office/powerpoint/2010/main" val="117051656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CC76894-6042-635B-E1B0-584E802D7B22}"/>
              </a:ext>
            </a:extLst>
          </p:cNvPr>
          <p:cNvSpPr>
            <a:spLocks noGrp="1"/>
          </p:cNvSpPr>
          <p:nvPr>
            <p:ph type="title"/>
          </p:nvPr>
        </p:nvSpPr>
        <p:spPr/>
        <p:txBody>
          <a:bodyPr/>
          <a:lstStyle/>
          <a:p>
            <a:r>
              <a:rPr lang="en-US"/>
              <a:t>Environmental Contamination</a:t>
            </a:r>
          </a:p>
        </p:txBody>
      </p:sp>
      <p:sp>
        <p:nvSpPr>
          <p:cNvPr id="3" name="Content Placeholder 2">
            <a:extLst>
              <a:ext uri="{FF2B5EF4-FFF2-40B4-BE49-F238E27FC236}">
                <a16:creationId xmlns:a16="http://schemas.microsoft.com/office/drawing/2014/main" id="{B9A94165-B346-4A41-C719-7FA2F8DF3753}"/>
              </a:ext>
            </a:extLst>
          </p:cNvPr>
          <p:cNvSpPr>
            <a:spLocks noGrp="1"/>
          </p:cNvSpPr>
          <p:nvPr>
            <p:ph idx="1"/>
          </p:nvPr>
        </p:nvSpPr>
        <p:spPr/>
        <p:txBody>
          <a:bodyPr/>
          <a:lstStyle/>
          <a:p>
            <a:r>
              <a:rPr lang="en-US" b="1"/>
              <a:t>Environmental Contamination: </a:t>
            </a:r>
            <a:r>
              <a:rPr lang="en-US"/>
              <a:t>BESS failures pose a risk of chemical leakage into soil and groundwater.</a:t>
            </a:r>
          </a:p>
          <a:p>
            <a:r>
              <a:rPr lang="en-US" b="1"/>
              <a:t>Sample Condition: </a:t>
            </a:r>
            <a:r>
              <a:rPr lang="en-US"/>
              <a:t>The applicant shall submit a spill containment plan to the county with the applicant’s building permit application. Consider requiring soil and groundwater testing upon decommissioning.</a:t>
            </a:r>
          </a:p>
          <a:p>
            <a:endParaRPr lang="en-US"/>
          </a:p>
          <a:p>
            <a:endParaRPr lang="en-US"/>
          </a:p>
        </p:txBody>
      </p:sp>
    </p:spTree>
    <p:extLst>
      <p:ext uri="{BB962C8B-B14F-4D97-AF65-F5344CB8AC3E}">
        <p14:creationId xmlns:p14="http://schemas.microsoft.com/office/powerpoint/2010/main" val="1318844845"/>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1200877-B68F-BC50-807F-0C322CC1F95C}"/>
              </a:ext>
            </a:extLst>
          </p:cNvPr>
          <p:cNvSpPr>
            <a:spLocks noGrp="1"/>
          </p:cNvSpPr>
          <p:nvPr>
            <p:ph type="title"/>
          </p:nvPr>
        </p:nvSpPr>
        <p:spPr/>
        <p:txBody>
          <a:bodyPr/>
          <a:lstStyle/>
          <a:p>
            <a:r>
              <a:rPr lang="en-US"/>
              <a:t>Final Thought</a:t>
            </a:r>
          </a:p>
        </p:txBody>
      </p:sp>
      <p:sp>
        <p:nvSpPr>
          <p:cNvPr id="3" name="Content Placeholder 2">
            <a:extLst>
              <a:ext uri="{FF2B5EF4-FFF2-40B4-BE49-F238E27FC236}">
                <a16:creationId xmlns:a16="http://schemas.microsoft.com/office/drawing/2014/main" id="{1B62BFC9-F0D0-38FE-D63F-F88F955DFC9C}"/>
              </a:ext>
            </a:extLst>
          </p:cNvPr>
          <p:cNvSpPr>
            <a:spLocks noGrp="1"/>
          </p:cNvSpPr>
          <p:nvPr>
            <p:ph idx="1"/>
          </p:nvPr>
        </p:nvSpPr>
        <p:spPr>
          <a:xfrm>
            <a:off x="638355" y="1445623"/>
            <a:ext cx="11074673" cy="4618233"/>
          </a:xfrm>
        </p:spPr>
        <p:txBody>
          <a:bodyPr/>
          <a:lstStyle/>
          <a:p>
            <a:pPr marL="0" indent="0">
              <a:lnSpc>
                <a:spcPct val="130000"/>
              </a:lnSpc>
              <a:spcAft>
                <a:spcPts val="1200"/>
              </a:spcAft>
              <a:buNone/>
            </a:pPr>
            <a:r>
              <a:rPr lang="en-US"/>
              <a:t>Micromanaging the product design can create more problems than solutions. Instead, require compliance current building and safety regulations in effect at the time of a building permit application. </a:t>
            </a:r>
          </a:p>
          <a:p>
            <a:pPr marL="0" indent="0">
              <a:lnSpc>
                <a:spcPct val="130000"/>
              </a:lnSpc>
              <a:buNone/>
            </a:pPr>
            <a:r>
              <a:rPr lang="en-US" b="1"/>
              <a:t>Example: </a:t>
            </a:r>
            <a:r>
              <a:rPr lang="en-US"/>
              <a:t>some authorities want to create a requirement that batteries are spaced 10 feet apart while the safety code may require 12 feet of distance or determine 8 feet is perfectly safe. </a:t>
            </a:r>
          </a:p>
          <a:p>
            <a:pPr marL="0" indent="0">
              <a:lnSpc>
                <a:spcPct val="130000"/>
              </a:lnSpc>
              <a:buNone/>
            </a:pPr>
            <a:endParaRPr lang="en-US"/>
          </a:p>
        </p:txBody>
      </p:sp>
    </p:spTree>
    <p:extLst>
      <p:ext uri="{BB962C8B-B14F-4D97-AF65-F5344CB8AC3E}">
        <p14:creationId xmlns:p14="http://schemas.microsoft.com/office/powerpoint/2010/main" val="2709217449"/>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3D4C070-EDC3-D61D-D436-8B8A6D2BAF82}"/>
              </a:ext>
            </a:extLst>
          </p:cNvPr>
          <p:cNvSpPr>
            <a:spLocks noGrp="1"/>
          </p:cNvSpPr>
          <p:nvPr>
            <p:ph type="title"/>
          </p:nvPr>
        </p:nvSpPr>
        <p:spPr/>
        <p:txBody>
          <a:bodyPr/>
          <a:lstStyle/>
          <a:p>
            <a:r>
              <a:rPr lang="en-US"/>
              <a:t>Questions?</a:t>
            </a:r>
          </a:p>
        </p:txBody>
      </p:sp>
      <p:grpSp>
        <p:nvGrpSpPr>
          <p:cNvPr id="5" name="Group 4">
            <a:extLst>
              <a:ext uri="{FF2B5EF4-FFF2-40B4-BE49-F238E27FC236}">
                <a16:creationId xmlns:a16="http://schemas.microsoft.com/office/drawing/2014/main" id="{C8DF075B-B3AF-037C-CD32-42BE12612350}"/>
              </a:ext>
            </a:extLst>
          </p:cNvPr>
          <p:cNvGrpSpPr/>
          <p:nvPr/>
        </p:nvGrpSpPr>
        <p:grpSpPr>
          <a:xfrm>
            <a:off x="1151874" y="1696281"/>
            <a:ext cx="3657600" cy="4404466"/>
            <a:chOff x="438352" y="1403418"/>
            <a:chExt cx="1923847" cy="2247604"/>
          </a:xfrm>
        </p:grpSpPr>
        <p:pic>
          <p:nvPicPr>
            <p:cNvPr id="6" name="Picture 5">
              <a:extLst>
                <a:ext uri="{FF2B5EF4-FFF2-40B4-BE49-F238E27FC236}">
                  <a16:creationId xmlns:a16="http://schemas.microsoft.com/office/drawing/2014/main" id="{D50E9ED8-FE59-A648-9BA7-ABB14F9C7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06" y="1403418"/>
              <a:ext cx="1499152" cy="1454447"/>
            </a:xfrm>
            <a:prstGeom prst="rect">
              <a:avLst/>
            </a:prstGeom>
          </p:spPr>
        </p:pic>
        <p:sp>
          <p:nvSpPr>
            <p:cNvPr id="7" name="TextBox 6">
              <a:extLst>
                <a:ext uri="{FF2B5EF4-FFF2-40B4-BE49-F238E27FC236}">
                  <a16:creationId xmlns:a16="http://schemas.microsoft.com/office/drawing/2014/main" id="{888B5335-CA4C-AEBA-CD7F-931F4031435E}"/>
                </a:ext>
              </a:extLst>
            </p:cNvPr>
            <p:cNvSpPr txBox="1"/>
            <p:nvPr/>
          </p:nvSpPr>
          <p:spPr>
            <a:xfrm>
              <a:off x="438352" y="2886670"/>
              <a:ext cx="1923847" cy="7643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ts val="400"/>
                </a:spcAft>
              </a:pPr>
              <a:r>
                <a:rPr lang="en-US" sz="2400" b="1">
                  <a:solidFill>
                    <a:srgbClr val="39564F"/>
                  </a:solidFill>
                  <a:latin typeface="Open Sans" panose="020b0606030504020204" pitchFamily="34" charset="0"/>
                  <a:ea typeface="Open Sans" panose="020b0606030504020204" pitchFamily="34" charset="0"/>
                  <a:cs typeface="Open Sans" panose="020b0606030504020204" pitchFamily="34" charset="0"/>
                </a:rPr>
                <a:t>Michael Hutchings</a:t>
              </a:r>
            </a:p>
            <a:p>
              <a:pPr fontAlgn="auto">
                <a:spcBef>
                  <a:spcPct val="0"/>
                </a:spcBef>
                <a:spcAft>
                  <a:spcPts val="400"/>
                </a:spcAft>
              </a:pPr>
              <a:r>
                <a:rPr lang="en-US">
                  <a:solidFill>
                    <a:srgbClr val="464646"/>
                  </a:solidFill>
                  <a:latin typeface="Open Sans" panose="020b0606030504020204" pitchFamily="34" charset="0"/>
                  <a:ea typeface="Open Sans" panose="020b0606030504020204" pitchFamily="34" charset="0"/>
                  <a:cs typeface="Open Sans" panose="020b0606030504020204" pitchFamily="34" charset="0"/>
                </a:rPr>
                <a:t>Associate | Salt Lake City</a:t>
              </a:r>
            </a:p>
            <a:p>
              <a:pPr fontAlgn="auto">
                <a:spcBef>
                  <a:spcPct val="0"/>
                </a:spcBef>
                <a:spcAft>
                  <a:spcPts val="400"/>
                </a:spcAft>
              </a:pPr>
              <a:r>
                <a:rPr lang="en-US">
                  <a:solidFill>
                    <a:srgbClr val="464646"/>
                  </a:solidFill>
                  <a:latin typeface="Open Sans" panose="020b0606030504020204" pitchFamily="34" charset="0"/>
                  <a:ea typeface="Open Sans" panose="020b0606030504020204" pitchFamily="34" charset="0"/>
                  <a:cs typeface="Open Sans" panose="020b0606030504020204" pitchFamily="34" charset="0"/>
                </a:rPr>
                <a:t>801.799.5861</a:t>
              </a:r>
            </a:p>
            <a:p>
              <a:pPr fontAlgn="auto">
                <a:spcBef>
                  <a:spcPct val="0"/>
                </a:spcBef>
                <a:spcAft>
                  <a:spcPts val="400"/>
                </a:spcAft>
              </a:pPr>
              <a:r>
                <a:rPr lang="en-US">
                  <a:solidFill>
                    <a:srgbClr val="464646"/>
                  </a:solidFill>
                  <a:latin typeface="Open Sans" panose="020b0606030504020204" pitchFamily="34" charset="0"/>
                  <a:ea typeface="Open Sans" panose="020b0606030504020204" pitchFamily="34" charset="0"/>
                  <a:cs typeface="Open Sans" panose="020b0606030504020204" pitchFamily="34" charset="0"/>
                </a:rPr>
                <a:t>MBHutchings@hollandhart.com</a:t>
              </a:r>
            </a:p>
          </p:txBody>
        </p:sp>
      </p:grpSp>
      <p:pic>
        <p:nvPicPr>
          <p:cNvPr id="8" name="Picture 7" descr="Close-up of raised hands at office training with speaker out of focus in background">
            <a:extLst>
              <a:ext uri="{FF2B5EF4-FFF2-40B4-BE49-F238E27FC236}">
                <a16:creationId xmlns:a16="http://schemas.microsoft.com/office/drawing/2014/main" id="{39141271-7F32-C4B5-4131-45D926CE113E}"/>
              </a:ext>
            </a:extLst>
          </p:cNvPr>
          <p:cNvPicPr>
            <a:picLocks noChangeAspect="1"/>
          </p:cNvPicPr>
          <p:nvPr/>
        </p:nvPicPr>
        <p:blipFill>
          <a:blip r:embed="rId4">
            <a:extLst>
              <a:ext uri="{28A0092B-C50C-407E-A947-70E740481C1C}">
                <a14:useLocalDpi xmlns:a14="http://schemas.microsoft.com/office/drawing/2010/main" val="0"/>
              </a:ext>
            </a:extLst>
          </a:blip>
          <a:srcRect l="13437" t="519" r="19694" b="-519"/>
          <a:stretch>
            <a:fillRect/>
          </a:stretch>
        </p:blipFill>
        <p:spPr>
          <a:xfrm>
            <a:off x="5322991" y="-135466"/>
            <a:ext cx="6878775" cy="6615289"/>
          </a:xfrm>
          <a:custGeom>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434928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F87BD00-11B1-74EF-8BF2-BA30F5585307}"/>
              </a:ext>
            </a:extLst>
          </p:cNvPr>
          <p:cNvSpPr>
            <a:spLocks noGrp="1"/>
          </p:cNvSpPr>
          <p:nvPr>
            <p:ph type="title"/>
          </p:nvPr>
        </p:nvSpPr>
        <p:spPr/>
        <p:txBody>
          <a:bodyPr/>
          <a:lstStyle/>
          <a:p>
            <a:r>
              <a:rPr lang="en-US"/>
              <a:t>Definition and Use Table Approach</a:t>
            </a:r>
          </a:p>
        </p:txBody>
      </p:sp>
      <p:sp>
        <p:nvSpPr>
          <p:cNvPr id="3" name="Content Placeholder 2">
            <a:extLst>
              <a:ext uri="{FF2B5EF4-FFF2-40B4-BE49-F238E27FC236}">
                <a16:creationId xmlns:a16="http://schemas.microsoft.com/office/drawing/2014/main" id="{866B25D5-556B-A564-0538-BBF111A75704}"/>
              </a:ext>
            </a:extLst>
          </p:cNvPr>
          <p:cNvSpPr>
            <a:spLocks noGrp="1"/>
          </p:cNvSpPr>
          <p:nvPr>
            <p:ph idx="1"/>
          </p:nvPr>
        </p:nvSpPr>
        <p:spPr>
          <a:xfrm>
            <a:off x="627845" y="1264395"/>
            <a:ext cx="11345097" cy="5104321"/>
          </a:xfrm>
        </p:spPr>
        <p:txBody>
          <a:bodyPr>
            <a:normAutofit fontScale="92500"/>
          </a:bodyPr>
          <a:lstStyle/>
          <a:p>
            <a:pPr marL="0" indent="0">
              <a:buNone/>
            </a:pPr>
            <a:r>
              <a:rPr lang="en-US"/>
              <a:t>BESS is specifically defined in the zoning ordinance and identified in the use table.</a:t>
            </a:r>
          </a:p>
          <a:p>
            <a:pPr marL="0" indent="0">
              <a:buNone/>
            </a:pPr>
            <a:r>
              <a:rPr lang="en-US" b="1"/>
              <a:t>Definition:</a:t>
            </a:r>
          </a:p>
          <a:p>
            <a:pPr marL="0" indent="0">
              <a:lnSpc>
                <a:spcPct val="100000"/>
              </a:lnSpc>
              <a:spcAft>
                <a:spcPts val="600"/>
              </a:spcAft>
              <a:buNone/>
            </a:pPr>
            <a:r>
              <a:rPr lang="en-US"/>
              <a:t>Battery Energy Storage System. Means one or more devices, assembled together, capable of storing energy in order to supply electrical energy at a future time, not to include a stand-alone 12-volt car battery or an electric motor vehicle. A Battery Energy Storage System is classified as a Tier 1 or Tier 2 Battery Energy Storage System as follows:</a:t>
            </a:r>
          </a:p>
          <a:p>
            <a:pPr marL="914400" lvl="1" indent="-457200">
              <a:lnSpc>
                <a:spcPct val="100000"/>
              </a:lnSpc>
              <a:spcAft>
                <a:spcPts val="600"/>
              </a:spcAft>
              <a:buAutoNum type="arabicPeriod"/>
            </a:pPr>
            <a:r>
              <a:rPr lang="en-US"/>
              <a:t>Tier 1 BESS have an aggregate energy capacity less than or equal to 600 kWh and, if in a room or enclosed area, consist of only a single energy storage system technology; and</a:t>
            </a:r>
          </a:p>
          <a:p>
            <a:pPr marL="914400" lvl="1" indent="-457200">
              <a:lnSpc>
                <a:spcPct val="100000"/>
              </a:lnSpc>
              <a:buAutoNum type="arabicPeriod"/>
            </a:pPr>
            <a:r>
              <a:rPr lang="en-US"/>
              <a:t>Tier 2 BESS have an aggregate energy capacity greater than 600 kWh or are composed of more than one storage battery technology, which may be located outdoors in a cabinet, container, or enclosed area</a:t>
            </a:r>
          </a:p>
        </p:txBody>
      </p:sp>
    </p:spTree>
    <p:extLst>
      <p:ext uri="{BB962C8B-B14F-4D97-AF65-F5344CB8AC3E}">
        <p14:creationId xmlns:p14="http://schemas.microsoft.com/office/powerpoint/2010/main" val="255446635"/>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1CA7479-09FE-D0CE-34D1-684FCC2A0F0B}"/>
              </a:ext>
            </a:extLst>
          </p:cNvPr>
          <p:cNvSpPr>
            <a:spLocks noGrp="1"/>
          </p:cNvSpPr>
          <p:nvPr>
            <p:ph type="title"/>
          </p:nvPr>
        </p:nvSpPr>
        <p:spPr/>
        <p:txBody>
          <a:bodyPr>
            <a:noAutofit/>
          </a:bodyPr>
          <a:lstStyle/>
          <a:p>
            <a:r>
              <a:rPr lang="en-US" sz="4000"/>
              <a:t>Specific Use Ordinance</a:t>
            </a:r>
          </a:p>
        </p:txBody>
      </p:sp>
      <p:pic>
        <p:nvPicPr>
          <p:cNvPr id="4" name="Picture 3">
            <a:extLst>
              <a:ext uri="{FF2B5EF4-FFF2-40B4-BE49-F238E27FC236}">
                <a16:creationId xmlns:a16="http://schemas.microsoft.com/office/drawing/2014/main" id="{A831BEE6-9503-A8BD-A21F-5B7229DA7A86}"/>
              </a:ext>
            </a:extLst>
          </p:cNvPr>
          <p:cNvPicPr>
            <a:picLocks noChangeAspect="1"/>
          </p:cNvPicPr>
          <p:nvPr/>
        </p:nvPicPr>
        <p:blipFill>
          <a:blip r:embed="rId3"/>
          <a:stretch>
            <a:fillRect/>
          </a:stretch>
        </p:blipFill>
        <p:spPr>
          <a:xfrm>
            <a:off x="248467" y="2340440"/>
            <a:ext cx="11828615" cy="2483251"/>
          </a:xfrm>
          <a:prstGeom prst="rect">
            <a:avLst/>
          </a:prstGeom>
        </p:spPr>
      </p:pic>
      <p:sp>
        <p:nvSpPr>
          <p:cNvPr id="5" name="Content Placeholder 2">
            <a:extLst>
              <a:ext uri="{FF2B5EF4-FFF2-40B4-BE49-F238E27FC236}">
                <a16:creationId xmlns:a16="http://schemas.microsoft.com/office/drawing/2014/main" id="{7406D0EE-97FA-9EB4-9F72-591D829C04F8}"/>
              </a:ext>
            </a:extLst>
          </p:cNvPr>
          <p:cNvSpPr>
            <a:spLocks noGrp="1"/>
          </p:cNvSpPr>
          <p:nvPr>
            <p:ph idx="1"/>
          </p:nvPr>
        </p:nvSpPr>
        <p:spPr>
          <a:xfrm>
            <a:off x="272664" y="4957007"/>
            <a:ext cx="10988894" cy="673768"/>
          </a:xfrm>
        </p:spPr>
        <p:txBody>
          <a:bodyPr>
            <a:normAutofit/>
          </a:bodyPr>
          <a:lstStyle/>
          <a:p>
            <a:pPr marL="0" indent="0">
              <a:buNone/>
            </a:pPr>
            <a:r>
              <a:rPr lang="en-US"/>
              <a:t>Could include specific regulations and design standards specific to a BESS use. </a:t>
            </a:r>
          </a:p>
        </p:txBody>
      </p:sp>
      <p:sp>
        <p:nvSpPr>
          <p:cNvPr id="6" name="Content Placeholder 2">
            <a:extLst>
              <a:ext uri="{FF2B5EF4-FFF2-40B4-BE49-F238E27FC236}">
                <a16:creationId xmlns:a16="http://schemas.microsoft.com/office/drawing/2014/main" id="{3F795F2B-A121-8E3D-692F-FDDF681FBFCE}"/>
              </a:ext>
            </a:extLst>
          </p:cNvPr>
          <p:cNvSpPr txBox="1"/>
          <p:nvPr/>
        </p:nvSpPr>
        <p:spPr>
          <a:xfrm>
            <a:off x="272664" y="1487721"/>
            <a:ext cx="10988894" cy="67376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rgbClr val="323232"/>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BESS is regulated under a specific use ordinance.</a:t>
            </a:r>
          </a:p>
        </p:txBody>
      </p:sp>
    </p:spTree>
    <p:extLst>
      <p:ext uri="{BB962C8B-B14F-4D97-AF65-F5344CB8AC3E}">
        <p14:creationId xmlns:p14="http://schemas.microsoft.com/office/powerpoint/2010/main" val="411261905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00C44CA-7879-EBA2-4971-E9D484BB7CA5}"/>
              </a:ext>
            </a:extLst>
          </p:cNvPr>
          <p:cNvSpPr>
            <a:spLocks noGrp="1"/>
          </p:cNvSpPr>
          <p:nvPr>
            <p:ph type="title"/>
          </p:nvPr>
        </p:nvSpPr>
        <p:spPr/>
        <p:txBody>
          <a:bodyPr/>
          <a:lstStyle/>
          <a:p>
            <a:r>
              <a:rPr lang="en-US"/>
              <a:t>Specific Use Ordinance</a:t>
            </a:r>
          </a:p>
        </p:txBody>
      </p:sp>
      <p:sp>
        <p:nvSpPr>
          <p:cNvPr id="3" name="Content Placeholder 2">
            <a:extLst>
              <a:ext uri="{FF2B5EF4-FFF2-40B4-BE49-F238E27FC236}">
                <a16:creationId xmlns:a16="http://schemas.microsoft.com/office/drawing/2014/main" id="{17C2150E-6704-92F3-707E-B530A4320243}"/>
              </a:ext>
            </a:extLst>
          </p:cNvPr>
          <p:cNvSpPr>
            <a:spLocks noGrp="1"/>
          </p:cNvSpPr>
          <p:nvPr>
            <p:ph idx="1"/>
          </p:nvPr>
        </p:nvSpPr>
        <p:spPr/>
        <p:txBody>
          <a:bodyPr>
            <a:normAutofit fontScale="92500"/>
          </a:bodyPr>
          <a:lstStyle/>
          <a:p>
            <a:pPr marL="0" indent="0">
              <a:buNone/>
            </a:pPr>
            <a:r>
              <a:rPr lang="en-US" b="1"/>
              <a:t>Items to include in a specific use ordinance</a:t>
            </a:r>
            <a:r>
              <a:rPr lang="en-US"/>
              <a:t>:</a:t>
            </a:r>
          </a:p>
          <a:p>
            <a:r>
              <a:rPr lang="en-US"/>
              <a:t>Whether BESS is a permitted or conditional use, and tiers of review.</a:t>
            </a:r>
          </a:p>
          <a:p>
            <a:r>
              <a:rPr lang="en-US"/>
              <a:t>Specific development standards such as setbacks, height standards, lot size standards, etc.</a:t>
            </a:r>
          </a:p>
          <a:p>
            <a:r>
              <a:rPr lang="en-US"/>
              <a:t>Performance or design standards such as noise limitations, visual impact, fencing, or lighting.</a:t>
            </a:r>
          </a:p>
          <a:p>
            <a:r>
              <a:rPr lang="en-US"/>
              <a:t>Safety and first responder standards.</a:t>
            </a:r>
          </a:p>
          <a:p>
            <a:r>
              <a:rPr lang="en-US"/>
              <a:t>Decommissioning standards including a decommissioning bond requirement.</a:t>
            </a:r>
          </a:p>
          <a:p>
            <a:endParaRPr lang="en-US"/>
          </a:p>
        </p:txBody>
      </p:sp>
    </p:spTree>
    <p:extLst>
      <p:ext uri="{BB962C8B-B14F-4D97-AF65-F5344CB8AC3E}">
        <p14:creationId xmlns:p14="http://schemas.microsoft.com/office/powerpoint/2010/main" val="300598834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D1A5E06-DF7B-CE6E-D3FE-00F14A677818}"/>
              </a:ext>
            </a:extLst>
          </p:cNvPr>
          <p:cNvSpPr>
            <a:spLocks noGrp="1"/>
          </p:cNvSpPr>
          <p:nvPr>
            <p:ph type="title"/>
          </p:nvPr>
        </p:nvSpPr>
        <p:spPr>
          <a:xfrm>
            <a:off x="638356" y="202020"/>
            <a:ext cx="9805055" cy="935966"/>
          </a:xfrm>
        </p:spPr>
        <p:txBody>
          <a:bodyPr>
            <a:noAutofit/>
          </a:bodyPr>
          <a:lstStyle/>
          <a:p>
            <a:r>
              <a:rPr lang="en-US" sz="3600"/>
              <a:t>Broader Use Category Approach</a:t>
            </a:r>
          </a:p>
        </p:txBody>
      </p:sp>
      <p:sp>
        <p:nvSpPr>
          <p:cNvPr id="3" name="Content Placeholder 2">
            <a:extLst>
              <a:ext uri="{FF2B5EF4-FFF2-40B4-BE49-F238E27FC236}">
                <a16:creationId xmlns:a16="http://schemas.microsoft.com/office/drawing/2014/main" id="{6FD6683E-427D-EA4F-2A64-D2EF2DEB7B69}"/>
              </a:ext>
            </a:extLst>
          </p:cNvPr>
          <p:cNvSpPr>
            <a:spLocks noGrp="1"/>
          </p:cNvSpPr>
          <p:nvPr>
            <p:ph idx="1"/>
          </p:nvPr>
        </p:nvSpPr>
        <p:spPr>
          <a:xfrm>
            <a:off x="638355" y="1315453"/>
            <a:ext cx="11152591" cy="4748403"/>
          </a:xfrm>
        </p:spPr>
        <p:txBody>
          <a:bodyPr/>
          <a:lstStyle/>
          <a:p>
            <a:pPr marL="0" indent="0">
              <a:buNone/>
            </a:pPr>
            <a:r>
              <a:rPr lang="en-US" sz="2800" b="1"/>
              <a:t>Case Study</a:t>
            </a:r>
          </a:p>
          <a:p>
            <a:pPr marL="0" indent="0">
              <a:buNone/>
            </a:pPr>
            <a:r>
              <a:rPr lang="en-US"/>
              <a:t>City does not have a BESS definition or specific BESS use on the use table. City also does not have a specific BESS ordinance. An applicant wants to construct a BESS use in the City’s manufacturing district, and submits a request for an official determination as to whether a BESS is permitted in the manufacturing zone. The City identifies two potential categories for the BESS use:</a:t>
            </a:r>
          </a:p>
          <a:p>
            <a:pPr marL="0" indent="0">
              <a:buNone/>
            </a:pPr>
            <a:endParaRPr lang="en-US"/>
          </a:p>
        </p:txBody>
      </p:sp>
    </p:spTree>
    <p:extLst>
      <p:ext uri="{BB962C8B-B14F-4D97-AF65-F5344CB8AC3E}">
        <p14:creationId xmlns:p14="http://schemas.microsoft.com/office/powerpoint/2010/main" val="304801217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A698EF3-A6F5-0972-69FD-CB1CBA806532}"/>
              </a:ext>
            </a:extLst>
          </p:cNvPr>
          <p:cNvSpPr>
            <a:spLocks noGrp="1"/>
          </p:cNvSpPr>
          <p:nvPr>
            <p:ph type="title"/>
          </p:nvPr>
        </p:nvSpPr>
        <p:spPr/>
        <p:txBody>
          <a:bodyPr/>
          <a:lstStyle/>
          <a:p>
            <a:r>
              <a:rPr lang="en-US"/>
              <a:t>Broader Use Category Approach</a:t>
            </a:r>
          </a:p>
        </p:txBody>
      </p:sp>
      <p:pic>
        <p:nvPicPr>
          <p:cNvPr id="4" name="Content Placeholder 3">
            <a:extLst>
              <a:ext uri="{FF2B5EF4-FFF2-40B4-BE49-F238E27FC236}">
                <a16:creationId xmlns:a16="http://schemas.microsoft.com/office/drawing/2014/main" id="{C86654A6-A543-F27F-48D8-1E2A168B57D2}"/>
              </a:ext>
            </a:extLst>
          </p:cNvPr>
          <p:cNvPicPr>
            <a:picLocks noGrp="1" noChangeAspect="1"/>
          </p:cNvPicPr>
          <p:nvPr>
            <p:ph idx="1"/>
          </p:nvPr>
        </p:nvPicPr>
        <p:blipFill>
          <a:blip r:embed="rId3"/>
          <a:stretch>
            <a:fillRect/>
          </a:stretch>
        </p:blipFill>
        <p:spPr>
          <a:xfrm>
            <a:off x="638356" y="1990524"/>
            <a:ext cx="10240804" cy="2876951"/>
          </a:xfrm>
          <a:prstGeom prst="rect">
            <a:avLst/>
          </a:prstGeom>
        </p:spPr>
      </p:pic>
    </p:spTree>
    <p:extLst>
      <p:ext uri="{BB962C8B-B14F-4D97-AF65-F5344CB8AC3E}">
        <p14:creationId xmlns:p14="http://schemas.microsoft.com/office/powerpoint/2010/main" val="98039600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2AD266F-892D-F352-94AD-9F26F5861272}"/>
              </a:ext>
            </a:extLst>
          </p:cNvPr>
          <p:cNvSpPr>
            <a:spLocks noGrp="1"/>
          </p:cNvSpPr>
          <p:nvPr>
            <p:ph type="title"/>
          </p:nvPr>
        </p:nvSpPr>
        <p:spPr/>
        <p:txBody>
          <a:bodyPr/>
          <a:lstStyle/>
          <a:p>
            <a:r>
              <a:rPr lang="en-US"/>
              <a:t>Broader Use Category Approach.</a:t>
            </a:r>
          </a:p>
        </p:txBody>
      </p:sp>
      <p:pic>
        <p:nvPicPr>
          <p:cNvPr id="4" name="Content Placeholder 3">
            <a:extLst>
              <a:ext uri="{FF2B5EF4-FFF2-40B4-BE49-F238E27FC236}">
                <a16:creationId xmlns:a16="http://schemas.microsoft.com/office/drawing/2014/main" id="{159078BF-8ACC-1304-54DF-ADB60910E970}"/>
              </a:ext>
            </a:extLst>
          </p:cNvPr>
          <p:cNvPicPr>
            <a:picLocks noGrp="1" noChangeAspect="1"/>
          </p:cNvPicPr>
          <p:nvPr>
            <p:ph idx="1"/>
          </p:nvPr>
        </p:nvPicPr>
        <p:blipFill>
          <a:blip r:embed="rId3"/>
          <a:stretch>
            <a:fillRect/>
          </a:stretch>
        </p:blipFill>
        <p:spPr>
          <a:xfrm>
            <a:off x="638356" y="2515489"/>
            <a:ext cx="10515600" cy="2296922"/>
          </a:xfrm>
          <a:prstGeom prst="rect">
            <a:avLst/>
          </a:prstGeom>
        </p:spPr>
      </p:pic>
    </p:spTree>
    <p:extLst>
      <p:ext uri="{BB962C8B-B14F-4D97-AF65-F5344CB8AC3E}">
        <p14:creationId xmlns:p14="http://schemas.microsoft.com/office/powerpoint/2010/main" val="5113362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DEC2612-C39D-45B9-207D-F75834DCB64B}"/>
              </a:ext>
            </a:extLst>
          </p:cNvPr>
          <p:cNvSpPr>
            <a:spLocks noGrp="1"/>
          </p:cNvSpPr>
          <p:nvPr>
            <p:ph type="title"/>
          </p:nvPr>
        </p:nvSpPr>
        <p:spPr>
          <a:xfrm>
            <a:off x="638356" y="185978"/>
            <a:ext cx="10230928" cy="935966"/>
          </a:xfrm>
        </p:spPr>
        <p:txBody>
          <a:bodyPr>
            <a:noAutofit/>
          </a:bodyPr>
          <a:lstStyle/>
          <a:p>
            <a:r>
              <a:rPr lang="en-US" sz="3600"/>
              <a:t>What is the best approach?</a:t>
            </a:r>
          </a:p>
        </p:txBody>
      </p:sp>
      <p:sp>
        <p:nvSpPr>
          <p:cNvPr id="3" name="Content Placeholder 2">
            <a:extLst>
              <a:ext uri="{FF2B5EF4-FFF2-40B4-BE49-F238E27FC236}">
                <a16:creationId xmlns:a16="http://schemas.microsoft.com/office/drawing/2014/main" id="{66DB8B48-177C-CB8C-D3AC-72F15F93D2A8}"/>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365C6826-6FDB-9870-96B5-8AB5E64DAC06}"/>
              </a:ext>
            </a:extLst>
          </p:cNvPr>
          <p:cNvGraphicFramePr>
            <a:graphicFrameLocks noGrp="1"/>
          </p:cNvGraphicFramePr>
          <p:nvPr>
            <p:extLst>
              <p:ext uri="{D42A27DB-BD31-4B8C-83A1-F6EECF244321}">
                <p14:modId xmlns:p14="http://schemas.microsoft.com/office/powerpoint/2010/main" val="588803533"/>
              </p:ext>
            </p:extLst>
          </p:nvPr>
        </p:nvGraphicFramePr>
        <p:xfrm>
          <a:off x="638356" y="1264394"/>
          <a:ext cx="10515600" cy="497932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147355360"/>
                    </a:ext>
                  </a:extLst>
                </a:gridCol>
                <a:gridCol w="3505200">
                  <a:extLst>
                    <a:ext uri="{9D8B030D-6E8A-4147-A177-3AD203B41FA5}">
                      <a16:colId xmlns:a16="http://schemas.microsoft.com/office/drawing/2014/main" val="3614710828"/>
                    </a:ext>
                  </a:extLst>
                </a:gridCol>
                <a:gridCol w="3505200">
                  <a:extLst>
                    <a:ext uri="{9D8B030D-6E8A-4147-A177-3AD203B41FA5}">
                      <a16:colId xmlns:a16="http://schemas.microsoft.com/office/drawing/2014/main" val="1416457457"/>
                    </a:ext>
                  </a:extLst>
                </a:gridCol>
              </a:tblGrid>
              <a:tr h="949931">
                <a:tc>
                  <a:txBody>
                    <a:bodyPr vert="horz" wrap="square"/>
                    <a:lstStyle/>
                    <a:p>
                      <a:pPr algn="ctr"/>
                      <a:r>
                        <a:rPr lang="en-US" b="1"/>
                        <a:t>Approach</a:t>
                      </a:r>
                    </a:p>
                  </a:txBody>
                  <a:tcPr anchor="ctr"/>
                </a:tc>
                <a:tc>
                  <a:txBody>
                    <a:bodyPr vert="horz" wrap="square"/>
                    <a:lstStyle/>
                    <a:p>
                      <a:pPr algn="ctr"/>
                      <a:r>
                        <a:rPr lang="en-US" b="1"/>
                        <a:t>Pros</a:t>
                      </a:r>
                    </a:p>
                  </a:txBody>
                  <a:tcPr anchor="ctr"/>
                </a:tc>
                <a:tc>
                  <a:txBody>
                    <a:bodyPr vert="horz" wrap="square"/>
                    <a:lstStyle/>
                    <a:p>
                      <a:pPr algn="ctr"/>
                      <a:r>
                        <a:rPr lang="en-US" b="1"/>
                        <a:t>Cons</a:t>
                      </a:r>
                    </a:p>
                  </a:txBody>
                  <a:tcPr anchor="ctr"/>
                </a:tc>
                <a:extLst>
                  <a:ext uri="{0D108BD9-81ED-4DB2-BD59-A6C34878D82A}">
                    <a16:rowId xmlns:a16="http://schemas.microsoft.com/office/drawing/2014/main" val="3599867276"/>
                  </a:ext>
                </a:extLst>
              </a:tr>
              <a:tr h="1283177">
                <a:tc>
                  <a:txBody>
                    <a:bodyPr vert="horz" wrap="square"/>
                    <a:lstStyle/>
                    <a:p>
                      <a:pPr algn="l"/>
                      <a:r>
                        <a:rPr lang="en-US"/>
                        <a:t>Definition and Use Table</a:t>
                      </a:r>
                    </a:p>
                  </a:txBody>
                  <a:tcPr anchor="ctr"/>
                </a:tc>
                <a:tc>
                  <a:txBody>
                    <a:bodyPr vert="horz" wrap="square"/>
                    <a:lstStyle/>
                    <a:p>
                      <a:r>
                        <a:rPr lang="en-US"/>
                        <a:t>Simple and flexible approach where details can be ironed out in the conditional use permit process.</a:t>
                      </a:r>
                    </a:p>
                  </a:txBody>
                  <a:tcPr/>
                </a:tc>
                <a:tc>
                  <a:txBody>
                    <a:bodyPr vert="horz" wrap="square"/>
                    <a:lstStyle/>
                    <a:p>
                      <a:r>
                        <a:rPr lang="en-US"/>
                        <a:t>Missed opportunity to impose thoughtful regulations and requirements. Developers and county risk conditional use permit disputes.</a:t>
                      </a:r>
                    </a:p>
                  </a:txBody>
                  <a:tcPr/>
                </a:tc>
                <a:extLst>
                  <a:ext uri="{0D108BD9-81ED-4DB2-BD59-A6C34878D82A}">
                    <a16:rowId xmlns:a16="http://schemas.microsoft.com/office/drawing/2014/main" val="665762508"/>
                  </a:ext>
                </a:extLst>
              </a:tr>
              <a:tr h="1283177">
                <a:tc>
                  <a:txBody>
                    <a:bodyPr vert="horz" wrap="square"/>
                    <a:lstStyle/>
                    <a:p>
                      <a:pPr algn="l"/>
                      <a:r>
                        <a:rPr lang="en-US"/>
                        <a:t>Specific BESS Ordinance</a:t>
                      </a:r>
                    </a:p>
                  </a:txBody>
                  <a:tcPr anchor="ctr"/>
                </a:tc>
                <a:tc>
                  <a:txBody>
                    <a:bodyPr vert="horz" wrap="square"/>
                    <a:lstStyle/>
                    <a:p>
                      <a:r>
                        <a:rPr lang="en-US"/>
                        <a:t>Regulations are thoughtful and comprehensive. Developers know the City’s/County’s development expectations.</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a:t>Expensive and time consuming. Difficult to amend regulations.</a:t>
                      </a:r>
                    </a:p>
                    <a:p>
                      <a:endParaRPr lang="en-US"/>
                    </a:p>
                  </a:txBody>
                  <a:tcPr/>
                </a:tc>
                <a:extLst>
                  <a:ext uri="{0D108BD9-81ED-4DB2-BD59-A6C34878D82A}">
                    <a16:rowId xmlns:a16="http://schemas.microsoft.com/office/drawing/2014/main" val="2354276273"/>
                  </a:ext>
                </a:extLst>
              </a:tr>
              <a:tr h="1283177">
                <a:tc>
                  <a:txBody>
                    <a:bodyPr vert="horz" wrap="square"/>
                    <a:lstStyle/>
                    <a:p>
                      <a:pPr algn="l"/>
                      <a:r>
                        <a:rPr lang="en-US"/>
                        <a:t>Broader Use Category Approach</a:t>
                      </a:r>
                    </a:p>
                  </a:txBody>
                  <a:tcPr anchor="ctr"/>
                </a:tc>
                <a:tc>
                  <a:txBody>
                    <a:bodyPr vert="horz" wrap="square"/>
                    <a:lstStyle/>
                    <a:p>
                      <a:r>
                        <a:rPr lang="en-US"/>
                        <a:t>No action is required until an interpretation request is submitted.</a:t>
                      </a:r>
                    </a:p>
                  </a:txBody>
                  <a:tcPr/>
                </a:tc>
                <a:tc>
                  <a:txBody>
                    <a:bodyPr vert="horz" wrap="square"/>
                    <a:lstStyle/>
                    <a:p>
                      <a:r>
                        <a:rPr lang="en-US"/>
                        <a:t>May allow for BESS as a permitted or conditional use in unintended areas. </a:t>
                      </a:r>
                    </a:p>
                  </a:txBody>
                  <a:tcPr/>
                </a:tc>
                <a:extLst>
                  <a:ext uri="{0D108BD9-81ED-4DB2-BD59-A6C34878D82A}">
                    <a16:rowId xmlns:a16="http://schemas.microsoft.com/office/drawing/2014/main" val="3878443362"/>
                  </a:ext>
                </a:extLst>
              </a:tr>
            </a:tbl>
          </a:graphicData>
        </a:graphic>
      </p:graphicFrame>
    </p:spTree>
    <p:extLst>
      <p:ext uri="{BB962C8B-B14F-4D97-AF65-F5344CB8AC3E}">
        <p14:creationId xmlns:p14="http://schemas.microsoft.com/office/powerpoint/2010/main" val="4113151079"/>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2631.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1_Title Slides">
  <a:themeElements>
    <a:clrScheme name="Holland &amp; Hart Colors">
      <a:dk1>
        <a:srgbClr val="323232"/>
      </a:dk1>
      <a:lt1>
        <a:srgbClr val="FBF9F3"/>
      </a:lt1>
      <a:dk2>
        <a:srgbClr val="3F534E"/>
      </a:dk2>
      <a:lt2>
        <a:srgbClr val="FFFFFF"/>
      </a:lt2>
      <a:accent1>
        <a:srgbClr val="87A7B3"/>
      </a:accent1>
      <a:accent2>
        <a:srgbClr val="CDDADE"/>
      </a:accent2>
      <a:accent3>
        <a:srgbClr val="F2F2F2"/>
      </a:accent3>
      <a:accent4>
        <a:srgbClr val="87A7B3"/>
      </a:accent4>
      <a:accent5>
        <a:srgbClr val="CDDADE"/>
      </a:accent5>
      <a:accent6>
        <a:srgbClr val="F2F2F2"/>
      </a:accent6>
      <a:hlink>
        <a:srgbClr val="87A7B3"/>
      </a:hlink>
      <a:folHlink>
        <a:srgbClr val="CDDAD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16.9 Template_Rebrand" id="{898E08D6-C648-4B2F-9CBD-0EA7FB94D5DA}" vid="{B333EB1D-F6AF-4578-91A4-EAC1A00551FE}"/>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F633ADFB12194A9B4BE920340D0325" ma:contentTypeVersion="8" ma:contentTypeDescription="Create a new document." ma:contentTypeScope="" ma:versionID="12d7187f428abc737bc5159670ab3f6d">
  <xsd:schema xmlns:xsd="http://www.w3.org/2001/XMLSchema" xmlns:xs="http://www.w3.org/2001/XMLSchema" xmlns:p="http://schemas.microsoft.com/office/2006/metadata/properties" xmlns:ns2="594fb973-85ed-4d8c-b6b3-ea9f9f43b31c" targetNamespace="http://schemas.microsoft.com/office/2006/metadata/properties" ma:root="true" ma:fieldsID="f645eef81f8bf4b411a92c55cf39901f" ns2:_="">
    <xsd:import namespace="594fb973-85ed-4d8c-b6b3-ea9f9f43b31c"/>
    <xsd:element name="properties">
      <xsd:complexType>
        <xsd:sequence>
          <xsd:element name="documentManagement">
            <xsd:complexType>
              <xsd:all>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fb973-85ed-4d8c-b6b3-ea9f9f43b31c"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roperties xmlns="http://www.imanage.com/work/xmlschema">
  <documentid>WORKSITE!37530829.1</documentid>
  <senderid>MB_HUTCHINGS</senderid>
  <senderemail>MBHUTCHINGS@HOLLANDHART.COM</senderemail>
  <lastmodified>2026-04-04T14:40:47.0000000-06:00</lastmodified>
  <database>WORKSITE</database>
</properties>
</file>

<file path=customXml/itemProps1.xml><?xml version="1.0" encoding="utf-8"?>
<ds:datastoreItem xmlns:ds="http://schemas.openxmlformats.org/officeDocument/2006/customXml" ds:itemID="{48CB21AD-C481-457A-83C6-88AD334C1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fb973-85ed-4d8c-b6b3-ea9f9f43b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AD3610-F4B9-4097-8BC7-33913C81E6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F26C64-3EA6-4B3C-A2DB-4C3C8F4B0E67}">
  <ds:schemaRefs>
    <ds:schemaRef ds:uri="http://schemas.microsoft.com/sharepoint/v3/contenttype/forms"/>
  </ds:schemaRefs>
</ds:datastoreItem>
</file>

<file path=customXml/itemProps4.xml><?xml version="1.0" encoding="utf-8"?>
<ds:datastoreItem xmlns:ds="http://schemas.openxmlformats.org/officeDocument/2006/customXml" ds:itemID="{4D0BED93-59F0-4798-9B0B-CCFE1A218ACB}">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Template>16.9 Template_Rebrand (2)</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