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15" r:id="rId2"/>
    <p:sldId id="391" r:id="rId3"/>
    <p:sldId id="390" r:id="rId4"/>
    <p:sldId id="386" r:id="rId5"/>
    <p:sldId id="385" r:id="rId6"/>
    <p:sldId id="396" r:id="rId7"/>
    <p:sldId id="316" r:id="rId8"/>
    <p:sldId id="317" r:id="rId9"/>
    <p:sldId id="318" r:id="rId10"/>
    <p:sldId id="320" r:id="rId11"/>
    <p:sldId id="397" r:id="rId12"/>
    <p:sldId id="321" r:id="rId13"/>
    <p:sldId id="322" r:id="rId14"/>
    <p:sldId id="323" r:id="rId15"/>
    <p:sldId id="324" r:id="rId16"/>
    <p:sldId id="325" r:id="rId17"/>
    <p:sldId id="326" r:id="rId18"/>
    <p:sldId id="387" r:id="rId19"/>
    <p:sldId id="332" r:id="rId20"/>
    <p:sldId id="334" r:id="rId21"/>
    <p:sldId id="336" r:id="rId22"/>
    <p:sldId id="338" r:id="rId23"/>
    <p:sldId id="339" r:id="rId24"/>
    <p:sldId id="340" r:id="rId25"/>
    <p:sldId id="341" r:id="rId26"/>
    <p:sldId id="342" r:id="rId27"/>
    <p:sldId id="343" r:id="rId28"/>
    <p:sldId id="345" r:id="rId29"/>
    <p:sldId id="347" r:id="rId30"/>
    <p:sldId id="398" r:id="rId31"/>
    <p:sldId id="348" r:id="rId32"/>
    <p:sldId id="349" r:id="rId33"/>
    <p:sldId id="350" r:id="rId34"/>
    <p:sldId id="352" r:id="rId35"/>
    <p:sldId id="359" r:id="rId36"/>
    <p:sldId id="360" r:id="rId37"/>
    <p:sldId id="362" r:id="rId38"/>
    <p:sldId id="364" r:id="rId39"/>
    <p:sldId id="365" r:id="rId40"/>
    <p:sldId id="389" r:id="rId41"/>
    <p:sldId id="367" r:id="rId42"/>
    <p:sldId id="368" r:id="rId43"/>
    <p:sldId id="369" r:id="rId44"/>
    <p:sldId id="371" r:id="rId45"/>
    <p:sldId id="372" r:id="rId46"/>
    <p:sldId id="399" r:id="rId47"/>
    <p:sldId id="381" r:id="rId48"/>
    <p:sldId id="383" r:id="rId49"/>
    <p:sldId id="388" r:id="rId50"/>
    <p:sldId id="373" r:id="rId51"/>
    <p:sldId id="376" r:id="rId52"/>
    <p:sldId id="400" r:id="rId53"/>
    <p:sldId id="374" r:id="rId54"/>
    <p:sldId id="263" r:id="rId5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78CF485-2F2D-4857-B546-57056A7E02C9}">
          <p14:sldIdLst>
            <p14:sldId id="315"/>
            <p14:sldId id="391"/>
            <p14:sldId id="390"/>
            <p14:sldId id="386"/>
            <p14:sldId id="385"/>
            <p14:sldId id="396"/>
          </p14:sldIdLst>
        </p14:section>
        <p14:section name="FILLING OUT THE MIH REPORT" id="{17DC7DEA-20AA-4D74-9212-439352F7011F}">
          <p14:sldIdLst>
            <p14:sldId id="316"/>
            <p14:sldId id="317"/>
            <p14:sldId id="318"/>
            <p14:sldId id="320"/>
            <p14:sldId id="397"/>
          </p14:sldIdLst>
        </p14:section>
        <p14:section name="PATH #1 - FIRST YEAR" id="{66993EA2-9F6E-4146-B4B1-54725CE2E4FF}">
          <p14:sldIdLst>
            <p14:sldId id="321"/>
            <p14:sldId id="322"/>
            <p14:sldId id="323"/>
            <p14:sldId id="324"/>
          </p14:sldIdLst>
        </p14:section>
        <p14:section name="PATH #2 - YEAR 2 TO 5" id="{637A9AEC-9E24-49BE-A349-C0D1457EABF1}">
          <p14:sldIdLst>
            <p14:sldId id="325"/>
            <p14:sldId id="326"/>
            <p14:sldId id="387"/>
            <p14:sldId id="332"/>
            <p14:sldId id="334"/>
            <p14:sldId id="336"/>
            <p14:sldId id="338"/>
            <p14:sldId id="339"/>
            <p14:sldId id="340"/>
            <p14:sldId id="341"/>
            <p14:sldId id="342"/>
            <p14:sldId id="343"/>
            <p14:sldId id="345"/>
            <p14:sldId id="347"/>
            <p14:sldId id="398"/>
          </p14:sldIdLst>
        </p14:section>
        <p14:section name="PATH #3 - YEAR 2 TO 5 AMENDED" id="{D65D2400-D9DB-4572-8327-9FA8BDC7CFE2}">
          <p14:sldIdLst>
            <p14:sldId id="348"/>
            <p14:sldId id="349"/>
            <p14:sldId id="350"/>
            <p14:sldId id="352"/>
            <p14:sldId id="359"/>
            <p14:sldId id="360"/>
            <p14:sldId id="362"/>
            <p14:sldId id="364"/>
            <p14:sldId id="365"/>
            <p14:sldId id="389"/>
            <p14:sldId id="367"/>
            <p14:sldId id="368"/>
            <p14:sldId id="369"/>
            <p14:sldId id="371"/>
            <p14:sldId id="372"/>
            <p14:sldId id="399"/>
          </p14:sldIdLst>
        </p14:section>
        <p14:section name="REPORTING REVIEW &amp; APPEAL PROCESS" id="{58311700-D683-4BBB-86BE-7097708894CA}">
          <p14:sldIdLst>
            <p14:sldId id="381"/>
            <p14:sldId id="383"/>
            <p14:sldId id="388"/>
          </p14:sldIdLst>
        </p14:section>
        <p14:section name="PLANNING DATA &amp; RESOURCES" id="{828482D3-F198-49E7-B464-AC185783518C}">
          <p14:sldIdLst>
            <p14:sldId id="373"/>
            <p14:sldId id="376"/>
            <p14:sldId id="400"/>
          </p14:sldIdLst>
        </p14:section>
        <p14:section name="CONCLUSION" id="{E695F9B7-0F42-45BD-96FB-01226ED4766E}">
          <p14:sldIdLst>
            <p14:sldId id="374"/>
            <p14:sldId id="26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dd Andersen" initials="TA" lastIdx="1" clrIdx="0">
    <p:extLst>
      <p:ext uri="{19B8F6BF-5375-455C-9EA6-DF929625EA0E}">
        <p15:presenceInfo xmlns:p15="http://schemas.microsoft.com/office/powerpoint/2012/main" userId="S-1-5-21-1799063212-1574363165-1822667869-7748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86D"/>
    <a:srgbClr val="A9D18E"/>
    <a:srgbClr val="0094D2"/>
    <a:srgbClr val="62489F"/>
    <a:srgbClr val="19376B"/>
    <a:srgbClr val="919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87405" autoAdjust="0"/>
  </p:normalViewPr>
  <p:slideViewPr>
    <p:cSldViewPr snapToGrid="0">
      <p:cViewPr>
        <p:scale>
          <a:sx n="70" d="100"/>
          <a:sy n="70" d="100"/>
        </p:scale>
        <p:origin x="1085" y="1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3"/>
            <a:ext cx="3169920" cy="481727"/>
          </a:xfrm>
          <a:prstGeom prst="rect">
            <a:avLst/>
          </a:prstGeom>
        </p:spPr>
        <p:txBody>
          <a:bodyPr vert="horz" lIns="96653" tIns="48327" rIns="96653" bIns="48327" rtlCol="0"/>
          <a:lstStyle>
            <a:lvl1pPr algn="r">
              <a:defRPr sz="1200"/>
            </a:lvl1pPr>
          </a:lstStyle>
          <a:p>
            <a:fld id="{4DBEAA22-76B2-46E5-A98C-B4049B5F0E68}" type="datetimeFigureOut">
              <a:rPr lang="en-US" smtClean="0"/>
              <a:t>6/23/2025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8"/>
            <a:ext cx="5852160" cy="3780474"/>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C354111E-00AC-4966-A36E-B9201D7FCA08}" type="slidenum">
              <a:rPr lang="en-US" smtClean="0"/>
              <a:t>‹#›</a:t>
            </a:fld>
            <a:endParaRPr lang="en-US"/>
          </a:p>
        </p:txBody>
      </p:sp>
    </p:spTree>
    <p:extLst>
      <p:ext uri="{BB962C8B-B14F-4D97-AF65-F5344CB8AC3E}">
        <p14:creationId xmlns:p14="http://schemas.microsoft.com/office/powerpoint/2010/main" val="2879590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mih@utah.gov"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le.utah.gov/xcode/Title17/Chapter27a/17-27a-S403.html" TargetMode="External"/><Relationship Id="rId4" Type="http://schemas.openxmlformats.org/officeDocument/2006/relationships/hyperlink" Target="https://le.utah.gov/xcode/Title10/Chapter9a/10-9a-S403.html"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jobs.utah.gov/housing/"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https://le.utah.gov/xcode/Title17/Chapter27A/17-27a-S408.html" TargetMode="External"/><Relationship Id="rId4" Type="http://schemas.openxmlformats.org/officeDocument/2006/relationships/hyperlink" Target="https://le.utah.gov/xcode/Title10/Chapter9a/10-9a-S408.html"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jobs.uah.gov/mihreport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1" dirty="0"/>
              <a:t>SCRIPT</a:t>
            </a:r>
          </a:p>
          <a:p>
            <a:endParaRPr lang="en-US" b="0" dirty="0"/>
          </a:p>
          <a:p>
            <a:r>
              <a:rPr lang="en-US" b="0" dirty="0"/>
              <a:t>Hello and welcome to the Moderate Income Housing (or MIH) 2025 Report Walkthrough, brought to you by the Housing &amp; Community Development Division in the Utah Department of Workforce Services. </a:t>
            </a:r>
          </a:p>
          <a:p>
            <a:endParaRPr lang="en-US" b="1" dirty="0"/>
          </a:p>
          <a:p>
            <a:pPr defTabSz="966529">
              <a:defRPr/>
            </a:pPr>
            <a:r>
              <a:rPr lang="en-US" b="0" dirty="0"/>
              <a:t>We’ll now walk you through how to access and fill out the MIH report. For the rest of the presentation, I will refer to Moderate Incoming Housing as MIH.</a:t>
            </a:r>
            <a:endParaRPr lang="en-US" b="1" dirty="0"/>
          </a:p>
        </p:txBody>
      </p:sp>
      <p:sp>
        <p:nvSpPr>
          <p:cNvPr id="4" name="Slide Number Placeholder 3"/>
          <p:cNvSpPr>
            <a:spLocks noGrp="1"/>
          </p:cNvSpPr>
          <p:nvPr>
            <p:ph type="sldNum" sz="quarter" idx="5"/>
          </p:nvPr>
        </p:nvSpPr>
        <p:spPr/>
        <p:txBody>
          <a:bodyPr/>
          <a:lstStyle/>
          <a:p>
            <a:fld id="{83A424E2-6F35-8A47-B4A0-055D830180EA}" type="slidenum">
              <a:rPr lang="en-US" smtClean="0"/>
              <a:t>1</a:t>
            </a:fld>
            <a:endParaRPr lang="en-US" dirty="0"/>
          </a:p>
        </p:txBody>
      </p:sp>
    </p:spTree>
    <p:extLst>
      <p:ext uri="{BB962C8B-B14F-4D97-AF65-F5344CB8AC3E}">
        <p14:creationId xmlns:p14="http://schemas.microsoft.com/office/powerpoint/2010/main" val="634453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r>
              <a:rPr lang="en-US" dirty="0"/>
              <a:t>Next, you will choose the type of report you’re submitting this year. This is an important question, as you will </a:t>
            </a:r>
            <a:r>
              <a:rPr lang="en-US" b="1" u="sng" dirty="0"/>
              <a:t>NOT</a:t>
            </a:r>
            <a:r>
              <a:rPr lang="en-US" dirty="0"/>
              <a:t> be able to go back in the survey after completing this question.</a:t>
            </a:r>
          </a:p>
          <a:p>
            <a:endParaRPr lang="en-US" dirty="0"/>
          </a:p>
          <a:p>
            <a:r>
              <a:rPr lang="en-US" dirty="0"/>
              <a:t>Qualtrics will take you on different question “paths” based on what type of report you select. Nearly all communities are in year 2-5 of their reporting, so you will most likely choose OPTION  #2 or OPTION #3.</a:t>
            </a:r>
          </a:p>
          <a:p>
            <a:endParaRPr lang="en-US" dirty="0"/>
          </a:p>
          <a:p>
            <a:r>
              <a:rPr lang="en-US" dirty="0"/>
              <a:t>If you make a mistake and select the wrong option, please reach out to us at mih@utah.gov.</a:t>
            </a:r>
          </a:p>
          <a:p>
            <a:endParaRPr lang="en-US" dirty="0"/>
          </a:p>
          <a:p>
            <a:r>
              <a:rPr lang="en-US" dirty="0"/>
              <a:t>We will now go through each of the three question “paths.”</a:t>
            </a:r>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10</a:t>
            </a:fld>
            <a:endParaRPr lang="en-US"/>
          </a:p>
        </p:txBody>
      </p:sp>
    </p:spTree>
    <p:extLst>
      <p:ext uri="{BB962C8B-B14F-4D97-AF65-F5344CB8AC3E}">
        <p14:creationId xmlns:p14="http://schemas.microsoft.com/office/powerpoint/2010/main" val="902010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11</a:t>
            </a:fld>
            <a:endParaRPr lang="en-US"/>
          </a:p>
        </p:txBody>
      </p:sp>
    </p:spTree>
    <p:extLst>
      <p:ext uri="{BB962C8B-B14F-4D97-AF65-F5344CB8AC3E}">
        <p14:creationId xmlns:p14="http://schemas.microsoft.com/office/powerpoint/2010/main" val="3909504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r>
              <a:rPr lang="en-US" dirty="0"/>
              <a:t>If you select PATH #1 and it is your FIRST YEAR of MIH reporting, you will first select the MIH strategies your municipality or county plan to implement.</a:t>
            </a:r>
          </a:p>
          <a:p>
            <a:endParaRPr lang="en-US" dirty="0"/>
          </a:p>
          <a:p>
            <a:r>
              <a:rPr lang="en-US" dirty="0"/>
              <a:t>For the list of strategies, the report provides links to Utah Code Section 10-9a-403 for municipalities and Section 17-27a-403 for counties.</a:t>
            </a:r>
          </a:p>
        </p:txBody>
      </p:sp>
      <p:sp>
        <p:nvSpPr>
          <p:cNvPr id="4" name="Slide Number Placeholder 3"/>
          <p:cNvSpPr>
            <a:spLocks noGrp="1"/>
          </p:cNvSpPr>
          <p:nvPr>
            <p:ph type="sldNum" sz="quarter" idx="5"/>
          </p:nvPr>
        </p:nvSpPr>
        <p:spPr/>
        <p:txBody>
          <a:bodyPr/>
          <a:lstStyle/>
          <a:p>
            <a:fld id="{C354111E-00AC-4966-A36E-B9201D7FCA08}" type="slidenum">
              <a:rPr lang="en-US" smtClean="0"/>
              <a:t>12</a:t>
            </a:fld>
            <a:endParaRPr lang="en-US"/>
          </a:p>
        </p:txBody>
      </p:sp>
    </p:spTree>
    <p:extLst>
      <p:ext uri="{BB962C8B-B14F-4D97-AF65-F5344CB8AC3E}">
        <p14:creationId xmlns:p14="http://schemas.microsoft.com/office/powerpoint/2010/main" val="3160488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r>
              <a:rPr lang="en-US" dirty="0"/>
              <a:t>Next, you will list each benchmark and the planned implementation timeline for the strategy. Details about benchmarks and timelines are provided in the same question. </a:t>
            </a:r>
          </a:p>
          <a:p>
            <a:endParaRPr lang="en-US" dirty="0"/>
          </a:p>
          <a:p>
            <a:r>
              <a:rPr lang="en-US" dirty="0"/>
              <a:t>If you need to submit more than one strategy, clicking ‘Yes’ will take you BACK to the previous question in the report, where you will enter another strategy and its benchmarks and implementation timeline. You can go through this loop as many times as you need, depending on how many strategies you are reporting on. </a:t>
            </a:r>
          </a:p>
          <a:p>
            <a:endParaRPr lang="en-US" dirty="0"/>
          </a:p>
          <a:p>
            <a:r>
              <a:rPr lang="en-US" dirty="0"/>
              <a:t>Once you have entered all your strategies, you will then click ‘No’ on the question ‘Would you like to submit an additional strategy?’ PLEASE NOTE that you can NOT go back after choosing ‘No’ on this question. If you make a mistake and incorrectly select ‘No’ before you’re done adding strategies, please reach out to us at mih@utah.gov.</a:t>
            </a:r>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13</a:t>
            </a:fld>
            <a:endParaRPr lang="en-US"/>
          </a:p>
        </p:txBody>
      </p:sp>
    </p:spTree>
    <p:extLst>
      <p:ext uri="{BB962C8B-B14F-4D97-AF65-F5344CB8AC3E}">
        <p14:creationId xmlns:p14="http://schemas.microsoft.com/office/powerpoint/2010/main" val="4043453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r>
              <a:rPr lang="en-US" dirty="0"/>
              <a:t>If your community has a fixed guideway transit station or is within one-half mile of a rail station, and is required to adopt the Station Area Plan Strategy, the survey will outline several steps that you need to take.</a:t>
            </a:r>
          </a:p>
          <a:p>
            <a:endParaRPr lang="en-US" dirty="0"/>
          </a:p>
          <a:p>
            <a:r>
              <a:rPr lang="en-US" dirty="0"/>
              <a:t>Once you click ‘Next’ your report will be officially submitted. </a:t>
            </a:r>
          </a:p>
        </p:txBody>
      </p:sp>
      <p:sp>
        <p:nvSpPr>
          <p:cNvPr id="4" name="Slide Number Placeholder 3"/>
          <p:cNvSpPr>
            <a:spLocks noGrp="1"/>
          </p:cNvSpPr>
          <p:nvPr>
            <p:ph type="sldNum" sz="quarter" idx="5"/>
          </p:nvPr>
        </p:nvSpPr>
        <p:spPr/>
        <p:txBody>
          <a:bodyPr/>
          <a:lstStyle/>
          <a:p>
            <a:fld id="{C354111E-00AC-4966-A36E-B9201D7FCA08}" type="slidenum">
              <a:rPr lang="en-US" smtClean="0"/>
              <a:t>14</a:t>
            </a:fld>
            <a:endParaRPr lang="en-US"/>
          </a:p>
        </p:txBody>
      </p:sp>
    </p:spTree>
    <p:extLst>
      <p:ext uri="{BB962C8B-B14F-4D97-AF65-F5344CB8AC3E}">
        <p14:creationId xmlns:p14="http://schemas.microsoft.com/office/powerpoint/2010/main" val="2499352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pPr defTabSz="966529">
              <a:defRPr/>
            </a:pPr>
            <a:endParaRPr lang="en-US" b="1" dirty="0"/>
          </a:p>
          <a:p>
            <a:pPr defTabSz="966529">
              <a:defRPr/>
            </a:pPr>
            <a:r>
              <a:rPr lang="en-US" b="0" dirty="0"/>
              <a:t>A copy of your submission will be sent to the email entered at the beginning of the report. Our staff will then have 90 days to review your report and determine compliance or non-compliance. Staff will be in contact with you once your report has been reviewed. </a:t>
            </a:r>
          </a:p>
          <a:p>
            <a:pPr defTabSz="966529">
              <a:defRPr/>
            </a:pPr>
            <a:endParaRPr lang="en-US" b="0" dirty="0"/>
          </a:p>
          <a:p>
            <a:pPr defTabSz="966529">
              <a:defRPr/>
            </a:pPr>
            <a:r>
              <a:rPr lang="en-US" b="0" dirty="0"/>
              <a:t>We will go through the report review &amp; appeal process later on in the presentation.</a:t>
            </a:r>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15</a:t>
            </a:fld>
            <a:endParaRPr lang="en-US"/>
          </a:p>
        </p:txBody>
      </p:sp>
    </p:spTree>
    <p:extLst>
      <p:ext uri="{BB962C8B-B14F-4D97-AF65-F5344CB8AC3E}">
        <p14:creationId xmlns:p14="http://schemas.microsoft.com/office/powerpoint/2010/main" val="1163894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pPr defTabSz="966529">
              <a:defRPr/>
            </a:pPr>
            <a:r>
              <a:rPr lang="en-US" dirty="0"/>
              <a:t>Now, we will go through the question path if you select PATH #2 and you are in YEAR 2-5 of reporting.</a:t>
            </a:r>
          </a:p>
        </p:txBody>
      </p:sp>
      <p:sp>
        <p:nvSpPr>
          <p:cNvPr id="4" name="Slide Number Placeholder 3"/>
          <p:cNvSpPr>
            <a:spLocks noGrp="1"/>
          </p:cNvSpPr>
          <p:nvPr>
            <p:ph type="sldNum" sz="quarter" idx="5"/>
          </p:nvPr>
        </p:nvSpPr>
        <p:spPr/>
        <p:txBody>
          <a:bodyPr/>
          <a:lstStyle/>
          <a:p>
            <a:fld id="{C354111E-00AC-4966-A36E-B9201D7FCA08}" type="slidenum">
              <a:rPr lang="en-US" smtClean="0"/>
              <a:t>16</a:t>
            </a:fld>
            <a:endParaRPr lang="en-US"/>
          </a:p>
        </p:txBody>
      </p:sp>
    </p:spTree>
    <p:extLst>
      <p:ext uri="{BB962C8B-B14F-4D97-AF65-F5344CB8AC3E}">
        <p14:creationId xmlns:p14="http://schemas.microsoft.com/office/powerpoint/2010/main" val="3776157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r>
              <a:rPr lang="en-US" dirty="0"/>
              <a:t>Utah Code requires that communities provide </a:t>
            </a:r>
            <a:r>
              <a:rPr lang="en-US" b="0" i="0" dirty="0">
                <a:solidFill>
                  <a:srgbClr val="000000"/>
                </a:solidFill>
                <a:effectLst/>
                <a:latin typeface="Tahoma" panose="020B0604030504040204" pitchFamily="34" charset="0"/>
              </a:rPr>
              <a:t>shapefiles or website links to current maps and tables related to zoning.  A shapefile is a file format used to show the location, shape, and attributes of geographic features. Clicking on the link will open a new window and take you to a secure file-sharing program called </a:t>
            </a:r>
            <a:r>
              <a:rPr lang="en-US" b="0" i="0" dirty="0" err="1">
                <a:solidFill>
                  <a:srgbClr val="000000"/>
                </a:solidFill>
                <a:effectLst/>
                <a:latin typeface="Tahoma" panose="020B0604030504040204" pitchFamily="34" charset="0"/>
              </a:rPr>
              <a:t>Virtru</a:t>
            </a:r>
            <a:r>
              <a:rPr lang="en-US" b="0" i="0" dirty="0">
                <a:solidFill>
                  <a:srgbClr val="000000"/>
                </a:solidFill>
                <a:effectLst/>
                <a:latin typeface="Tahoma" panose="020B0604030504040204" pitchFamily="34" charset="0"/>
              </a:rPr>
              <a:t>.</a:t>
            </a:r>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17</a:t>
            </a:fld>
            <a:endParaRPr lang="en-US"/>
          </a:p>
        </p:txBody>
      </p:sp>
    </p:spTree>
    <p:extLst>
      <p:ext uri="{BB962C8B-B14F-4D97-AF65-F5344CB8AC3E}">
        <p14:creationId xmlns:p14="http://schemas.microsoft.com/office/powerpoint/2010/main" val="1010655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r>
              <a:rPr lang="en-US" dirty="0"/>
              <a:t>Once you have successfully uploaded your files through the </a:t>
            </a:r>
            <a:r>
              <a:rPr lang="en-US" dirty="0" err="1"/>
              <a:t>Virtru</a:t>
            </a:r>
            <a:r>
              <a:rPr lang="en-US" dirty="0"/>
              <a:t> secure file-sharing program, go back to the report and type ‘Uploaded’ into the first question. If a shapefile is not available, please provide a link to maps and tables. If you have any issues with uploading files, please email mih@utah.gov.</a:t>
            </a:r>
          </a:p>
        </p:txBody>
      </p:sp>
      <p:sp>
        <p:nvSpPr>
          <p:cNvPr id="4" name="Slide Number Placeholder 3"/>
          <p:cNvSpPr>
            <a:spLocks noGrp="1"/>
          </p:cNvSpPr>
          <p:nvPr>
            <p:ph type="sldNum" sz="quarter" idx="5"/>
          </p:nvPr>
        </p:nvSpPr>
        <p:spPr/>
        <p:txBody>
          <a:bodyPr/>
          <a:lstStyle/>
          <a:p>
            <a:fld id="{C354111E-00AC-4966-A36E-B9201D7FCA08}" type="slidenum">
              <a:rPr lang="en-US" smtClean="0"/>
              <a:t>18</a:t>
            </a:fld>
            <a:endParaRPr lang="en-US"/>
          </a:p>
        </p:txBody>
      </p:sp>
    </p:spTree>
    <p:extLst>
      <p:ext uri="{BB962C8B-B14F-4D97-AF65-F5344CB8AC3E}">
        <p14:creationId xmlns:p14="http://schemas.microsoft.com/office/powerpoint/2010/main" val="157534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r>
              <a:rPr lang="en-US" dirty="0"/>
              <a:t>The next several questions in the report are about entitled units. Please report entitled unit data as of MAY 1, 2025.</a:t>
            </a:r>
          </a:p>
        </p:txBody>
      </p:sp>
      <p:sp>
        <p:nvSpPr>
          <p:cNvPr id="4" name="Slide Number Placeholder 3"/>
          <p:cNvSpPr>
            <a:spLocks noGrp="1"/>
          </p:cNvSpPr>
          <p:nvPr>
            <p:ph type="sldNum" sz="quarter" idx="5"/>
          </p:nvPr>
        </p:nvSpPr>
        <p:spPr/>
        <p:txBody>
          <a:bodyPr/>
          <a:lstStyle/>
          <a:p>
            <a:fld id="{C354111E-00AC-4966-A36E-B9201D7FCA08}" type="slidenum">
              <a:rPr lang="en-US" smtClean="0"/>
              <a:t>19</a:t>
            </a:fld>
            <a:endParaRPr lang="en-US"/>
          </a:p>
        </p:txBody>
      </p:sp>
    </p:spTree>
    <p:extLst>
      <p:ext uri="{BB962C8B-B14F-4D97-AF65-F5344CB8AC3E}">
        <p14:creationId xmlns:p14="http://schemas.microsoft.com/office/powerpoint/2010/main" val="2648239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83A424E2-6F35-8A47-B4A0-055D830180EA}" type="slidenum">
              <a:rPr lang="en-US" smtClean="0"/>
              <a:t>2</a:t>
            </a:fld>
            <a:endParaRPr lang="en-US" dirty="0"/>
          </a:p>
        </p:txBody>
      </p:sp>
    </p:spTree>
    <p:extLst>
      <p:ext uri="{BB962C8B-B14F-4D97-AF65-F5344CB8AC3E}">
        <p14:creationId xmlns:p14="http://schemas.microsoft.com/office/powerpoint/2010/main" val="2776500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pPr defTabSz="966529">
              <a:defRPr/>
            </a:pPr>
            <a:endParaRPr lang="en-US" b="1" dirty="0"/>
          </a:p>
          <a:p>
            <a:pPr defTabSz="966529">
              <a:defRPr/>
            </a:pPr>
            <a:r>
              <a:rPr lang="en-US" b="0" dirty="0"/>
              <a:t>The first question about entitled units is the only one that is required. </a:t>
            </a:r>
            <a:r>
              <a:rPr lang="en-US" b="0" i="0" dirty="0">
                <a:solidFill>
                  <a:srgbClr val="4472C4"/>
                </a:solidFill>
                <a:effectLst/>
                <a:latin typeface="Arial" panose="020B0604020202020204" pitchFamily="34" charset="0"/>
              </a:rPr>
              <a:t>There are 5 other questions after that, which are not required, but are helpful to understand the entitled unit “landscape” in each community.</a:t>
            </a:r>
          </a:p>
          <a:p>
            <a:pPr defTabSz="966529">
              <a:defRPr/>
            </a:pPr>
            <a:endParaRPr lang="en-US" b="0" i="0" dirty="0">
              <a:solidFill>
                <a:srgbClr val="4472C4"/>
              </a:solidFill>
              <a:effectLst/>
              <a:latin typeface="Arial" panose="020B0604020202020204" pitchFamily="34" charset="0"/>
            </a:endParaRPr>
          </a:p>
          <a:p>
            <a:pPr defTabSz="966529">
              <a:defRPr/>
            </a:pPr>
            <a:r>
              <a:rPr lang="en-US" b="0" i="0" dirty="0">
                <a:solidFill>
                  <a:srgbClr val="4472C4"/>
                </a:solidFill>
                <a:effectLst/>
                <a:latin typeface="Arial" panose="020B0604020202020204" pitchFamily="34" charset="0"/>
              </a:rPr>
              <a:t>We know that many communities have had questions about how to report entitled units. For help, you can refer to our </a:t>
            </a:r>
            <a:r>
              <a:rPr lang="en-US" b="1" i="0" dirty="0">
                <a:solidFill>
                  <a:srgbClr val="4472C4"/>
                </a:solidFill>
                <a:effectLst/>
                <a:latin typeface="Arial" panose="020B0604020202020204" pitchFamily="34" charset="0"/>
              </a:rPr>
              <a:t>Frequently Asked Questions</a:t>
            </a:r>
            <a:r>
              <a:rPr lang="en-US" b="0" i="0" dirty="0">
                <a:solidFill>
                  <a:srgbClr val="4472C4"/>
                </a:solidFill>
                <a:effectLst/>
                <a:latin typeface="Arial" panose="020B0604020202020204" pitchFamily="34" charset="0"/>
              </a:rPr>
              <a:t> page on jobs.utah.gov/</a:t>
            </a:r>
            <a:r>
              <a:rPr lang="en-US" b="0" i="0" dirty="0" err="1">
                <a:solidFill>
                  <a:srgbClr val="4472C4"/>
                </a:solidFill>
                <a:effectLst/>
                <a:latin typeface="Arial" panose="020B0604020202020204" pitchFamily="34" charset="0"/>
              </a:rPr>
              <a:t>mihreporting</a:t>
            </a:r>
            <a:r>
              <a:rPr lang="en-US" b="0" i="0" dirty="0">
                <a:solidFill>
                  <a:srgbClr val="4472C4"/>
                </a:solidFill>
                <a:effectLst/>
                <a:latin typeface="Arial" panose="020B0604020202020204" pitchFamily="34" charset="0"/>
              </a:rPr>
              <a:t>. The FAQ page has an entire section on entitled units. You can also email us at mih@utah.gov if you have questions about reporting entitled units.</a:t>
            </a:r>
            <a:endParaRPr lang="en-US" b="0" dirty="0"/>
          </a:p>
        </p:txBody>
      </p:sp>
      <p:sp>
        <p:nvSpPr>
          <p:cNvPr id="4" name="Slide Number Placeholder 3"/>
          <p:cNvSpPr>
            <a:spLocks noGrp="1"/>
          </p:cNvSpPr>
          <p:nvPr>
            <p:ph type="sldNum" sz="quarter" idx="5"/>
          </p:nvPr>
        </p:nvSpPr>
        <p:spPr/>
        <p:txBody>
          <a:bodyPr/>
          <a:lstStyle/>
          <a:p>
            <a:fld id="{C354111E-00AC-4966-A36E-B9201D7FCA08}" type="slidenum">
              <a:rPr lang="en-US" smtClean="0"/>
              <a:t>20</a:t>
            </a:fld>
            <a:endParaRPr lang="en-US"/>
          </a:p>
        </p:txBody>
      </p:sp>
    </p:spTree>
    <p:extLst>
      <p:ext uri="{BB962C8B-B14F-4D97-AF65-F5344CB8AC3E}">
        <p14:creationId xmlns:p14="http://schemas.microsoft.com/office/powerpoint/2010/main" val="726031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pPr defTabSz="966529">
              <a:defRPr/>
            </a:pPr>
            <a:endParaRPr lang="en-US" b="1" dirty="0"/>
          </a:p>
          <a:p>
            <a:pPr defTabSz="966529">
              <a:defRPr/>
            </a:pPr>
            <a:r>
              <a:rPr lang="en-US" b="0" dirty="0"/>
              <a:t>Next, there are several questions about Accessory Dwelling Units, more commonly known as ADUs.</a:t>
            </a:r>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21</a:t>
            </a:fld>
            <a:endParaRPr lang="en-US"/>
          </a:p>
        </p:txBody>
      </p:sp>
    </p:spTree>
    <p:extLst>
      <p:ext uri="{BB962C8B-B14F-4D97-AF65-F5344CB8AC3E}">
        <p14:creationId xmlns:p14="http://schemas.microsoft.com/office/powerpoint/2010/main" val="1688512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r>
              <a:rPr lang="en-US" dirty="0"/>
              <a:t>In the next section, you will report on your community’s MIH strategies.</a:t>
            </a:r>
          </a:p>
        </p:txBody>
      </p:sp>
      <p:sp>
        <p:nvSpPr>
          <p:cNvPr id="4" name="Slide Number Placeholder 3"/>
          <p:cNvSpPr>
            <a:spLocks noGrp="1"/>
          </p:cNvSpPr>
          <p:nvPr>
            <p:ph type="sldNum" sz="quarter" idx="5"/>
          </p:nvPr>
        </p:nvSpPr>
        <p:spPr/>
        <p:txBody>
          <a:bodyPr/>
          <a:lstStyle/>
          <a:p>
            <a:fld id="{C354111E-00AC-4966-A36E-B9201D7FCA08}" type="slidenum">
              <a:rPr lang="en-US" smtClean="0"/>
              <a:t>22</a:t>
            </a:fld>
            <a:endParaRPr lang="en-US"/>
          </a:p>
        </p:txBody>
      </p:sp>
    </p:spTree>
    <p:extLst>
      <p:ext uri="{BB962C8B-B14F-4D97-AF65-F5344CB8AC3E}">
        <p14:creationId xmlns:p14="http://schemas.microsoft.com/office/powerpoint/2010/main" val="3431246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pPr defTabSz="966529">
              <a:defRPr/>
            </a:pPr>
            <a:endParaRPr lang="en-US" dirty="0"/>
          </a:p>
          <a:p>
            <a:pPr defTabSz="966529">
              <a:defRPr/>
            </a:pPr>
            <a:r>
              <a:rPr lang="en-US" dirty="0"/>
              <a:t>For the list of strategies, the report provides links to Utah Code Section 10-9a-403 for municipalities and Section 17-27a-403 for counties.</a:t>
            </a:r>
          </a:p>
          <a:p>
            <a:pPr defTabSz="966529">
              <a:defRPr/>
            </a:pPr>
            <a:endParaRPr lang="en-US" dirty="0"/>
          </a:p>
          <a:p>
            <a:pPr defTabSz="966529">
              <a:defRPr/>
            </a:pPr>
            <a:r>
              <a:rPr lang="en-US" dirty="0"/>
              <a:t>Once you pick the strategy, the report will ask you several questions about actions taken on this strategy from the reporting period, which is August 1, 2024 to July 31, 2025.</a:t>
            </a:r>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23</a:t>
            </a:fld>
            <a:endParaRPr lang="en-US"/>
          </a:p>
        </p:txBody>
      </p:sp>
    </p:spTree>
    <p:extLst>
      <p:ext uri="{BB962C8B-B14F-4D97-AF65-F5344CB8AC3E}">
        <p14:creationId xmlns:p14="http://schemas.microsoft.com/office/powerpoint/2010/main" val="2039321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endParaRPr lang="en-US" dirty="0"/>
          </a:p>
          <a:p>
            <a:r>
              <a:rPr lang="en-US" dirty="0"/>
              <a:t>For questions 3 and 4, we have provided some example responses.</a:t>
            </a:r>
          </a:p>
        </p:txBody>
      </p:sp>
      <p:sp>
        <p:nvSpPr>
          <p:cNvPr id="4" name="Slide Number Placeholder 3"/>
          <p:cNvSpPr>
            <a:spLocks noGrp="1"/>
          </p:cNvSpPr>
          <p:nvPr>
            <p:ph type="sldNum" sz="quarter" idx="5"/>
          </p:nvPr>
        </p:nvSpPr>
        <p:spPr/>
        <p:txBody>
          <a:bodyPr/>
          <a:lstStyle/>
          <a:p>
            <a:fld id="{C354111E-00AC-4966-A36E-B9201D7FCA08}" type="slidenum">
              <a:rPr lang="en-US" smtClean="0"/>
              <a:t>24</a:t>
            </a:fld>
            <a:endParaRPr lang="en-US"/>
          </a:p>
        </p:txBody>
      </p:sp>
    </p:spTree>
    <p:extLst>
      <p:ext uri="{BB962C8B-B14F-4D97-AF65-F5344CB8AC3E}">
        <p14:creationId xmlns:p14="http://schemas.microsoft.com/office/powerpoint/2010/main" val="3199740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endParaRPr lang="en-US" dirty="0"/>
          </a:p>
          <a:p>
            <a:r>
              <a:rPr lang="en-US" dirty="0"/>
              <a:t>For questions 5 and 6, we have provided some example responses.</a:t>
            </a:r>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25</a:t>
            </a:fld>
            <a:endParaRPr lang="en-US"/>
          </a:p>
        </p:txBody>
      </p:sp>
    </p:spTree>
    <p:extLst>
      <p:ext uri="{BB962C8B-B14F-4D97-AF65-F5344CB8AC3E}">
        <p14:creationId xmlns:p14="http://schemas.microsoft.com/office/powerpoint/2010/main" val="1626946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r>
              <a:rPr lang="en-US" dirty="0"/>
              <a:t>The report will give you the option of providing links or attachments to any other documentation that would support your report answers.</a:t>
            </a:r>
          </a:p>
          <a:p>
            <a:endParaRPr lang="en-US" dirty="0"/>
          </a:p>
          <a:p>
            <a:r>
              <a:rPr lang="en-US" dirty="0"/>
              <a:t>If you need to submit another strategy, clicking ‘Yes’ will take you BACK to the previous question in the report, where you will enter another strategy and complete the associated questions. You can go through this loop as many times as you need, depending on how many strategies you are reporting on. </a:t>
            </a:r>
          </a:p>
          <a:p>
            <a:endParaRPr lang="en-US" dirty="0"/>
          </a:p>
          <a:p>
            <a:pPr defTabSz="966529">
              <a:defRPr/>
            </a:pPr>
            <a:r>
              <a:rPr lang="en-US" dirty="0"/>
              <a:t>Once you have entered all your strategies, you will then click ‘No’ on the question ‘Would you like to submit an additional strategy?’ PLEASE NOTE that you can NOT go back after choosing ‘No’ on this question. If you make a mistake and incorrectly select ‘No’ before you’re done adding strategies, please reach out to us at mih@utah.gov.</a:t>
            </a:r>
          </a:p>
          <a:p>
            <a:endParaRPr lang="en-US" dirty="0"/>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26</a:t>
            </a:fld>
            <a:endParaRPr lang="en-US"/>
          </a:p>
        </p:txBody>
      </p:sp>
    </p:spTree>
    <p:extLst>
      <p:ext uri="{BB962C8B-B14F-4D97-AF65-F5344CB8AC3E}">
        <p14:creationId xmlns:p14="http://schemas.microsoft.com/office/powerpoint/2010/main" val="40090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r>
              <a:rPr lang="en-US" dirty="0"/>
              <a:t>Next is a question on what type of support would be helpful to your community as you implement MIH strategies. We will go over some helpful resources available to your community later in the </a:t>
            </a:r>
            <a:r>
              <a:rPr lang="en-US" dirty="0" err="1"/>
              <a:t>presentation.The</a:t>
            </a:r>
            <a:r>
              <a:rPr lang="en-US" dirty="0"/>
              <a:t> second recommendation question is optional.</a:t>
            </a:r>
          </a:p>
        </p:txBody>
      </p:sp>
      <p:sp>
        <p:nvSpPr>
          <p:cNvPr id="4" name="Slide Number Placeholder 3"/>
          <p:cNvSpPr>
            <a:spLocks noGrp="1"/>
          </p:cNvSpPr>
          <p:nvPr>
            <p:ph type="sldNum" sz="quarter" idx="5"/>
          </p:nvPr>
        </p:nvSpPr>
        <p:spPr/>
        <p:txBody>
          <a:bodyPr/>
          <a:lstStyle/>
          <a:p>
            <a:fld id="{C354111E-00AC-4966-A36E-B9201D7FCA08}" type="slidenum">
              <a:rPr lang="en-US" smtClean="0"/>
              <a:t>27</a:t>
            </a:fld>
            <a:endParaRPr lang="en-US"/>
          </a:p>
        </p:txBody>
      </p:sp>
    </p:spTree>
    <p:extLst>
      <p:ext uri="{BB962C8B-B14F-4D97-AF65-F5344CB8AC3E}">
        <p14:creationId xmlns:p14="http://schemas.microsoft.com/office/powerpoint/2010/main" val="2369120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r>
              <a:rPr lang="en-US" dirty="0"/>
              <a:t>If your community has a fixed guideway transit station or is within one-half mile of a rail station, and is required to adopt the Station Area Plan Strategy, the survey will outline several steps that you need to take.</a:t>
            </a:r>
          </a:p>
          <a:p>
            <a:endParaRPr lang="en-US" dirty="0"/>
          </a:p>
          <a:p>
            <a:r>
              <a:rPr lang="en-US" dirty="0"/>
              <a:t>Once you click ‘Next’ your report will be officially submitted. </a:t>
            </a:r>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28</a:t>
            </a:fld>
            <a:endParaRPr lang="en-US"/>
          </a:p>
        </p:txBody>
      </p:sp>
    </p:spTree>
    <p:extLst>
      <p:ext uri="{BB962C8B-B14F-4D97-AF65-F5344CB8AC3E}">
        <p14:creationId xmlns:p14="http://schemas.microsoft.com/office/powerpoint/2010/main" val="3381452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pPr defTabSz="966529">
              <a:defRPr/>
            </a:pPr>
            <a:endParaRPr lang="en-US" b="1" dirty="0"/>
          </a:p>
          <a:p>
            <a:pPr defTabSz="966529">
              <a:defRPr/>
            </a:pPr>
            <a:r>
              <a:rPr lang="en-US" b="0" dirty="0"/>
              <a:t>A copy of your submission will be sent to the email entered at the beginning of the report. Our staff will then have 90 days to review your report and determine compliance or non-compliance. Staff will be in contact with you once your report has been reviewed. </a:t>
            </a:r>
          </a:p>
          <a:p>
            <a:pPr defTabSz="966529">
              <a:defRPr/>
            </a:pPr>
            <a:endParaRPr lang="en-US" b="0" dirty="0"/>
          </a:p>
          <a:p>
            <a:pPr defTabSz="966529">
              <a:defRPr/>
            </a:pPr>
            <a:r>
              <a:rPr lang="en-US" b="0" dirty="0"/>
              <a:t>We will go through the report review &amp; appeal process later on in the presentation.</a:t>
            </a:r>
          </a:p>
        </p:txBody>
      </p:sp>
      <p:sp>
        <p:nvSpPr>
          <p:cNvPr id="4" name="Slide Number Placeholder 3"/>
          <p:cNvSpPr>
            <a:spLocks noGrp="1"/>
          </p:cNvSpPr>
          <p:nvPr>
            <p:ph type="sldNum" sz="quarter" idx="5"/>
          </p:nvPr>
        </p:nvSpPr>
        <p:spPr/>
        <p:txBody>
          <a:bodyPr/>
          <a:lstStyle/>
          <a:p>
            <a:fld id="{C354111E-00AC-4966-A36E-B9201D7FCA08}" type="slidenum">
              <a:rPr lang="en-US" smtClean="0"/>
              <a:t>29</a:t>
            </a:fld>
            <a:endParaRPr lang="en-US"/>
          </a:p>
        </p:txBody>
      </p:sp>
    </p:spTree>
    <p:extLst>
      <p:ext uri="{BB962C8B-B14F-4D97-AF65-F5344CB8AC3E}">
        <p14:creationId xmlns:p14="http://schemas.microsoft.com/office/powerpoint/2010/main" val="3516370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endParaRPr lang="en-US" b="1" dirty="0"/>
          </a:p>
          <a:p>
            <a:pPr defTabSz="966529">
              <a:defRPr/>
            </a:pPr>
            <a:r>
              <a:rPr lang="en-US" dirty="0">
                <a:solidFill>
                  <a:srgbClr val="333333"/>
                </a:solidFill>
                <a:latin typeface="Helvetica Neue"/>
              </a:rPr>
              <a:t>The MIH annual report opened on May 1 and </a:t>
            </a:r>
            <a:r>
              <a:rPr lang="en-US" b="1" i="1" u="sng" dirty="0">
                <a:solidFill>
                  <a:srgbClr val="333333"/>
                </a:solidFill>
                <a:latin typeface="Helvetica Neue"/>
              </a:rPr>
              <a:t>report links were sent to each municipality and county required to report</a:t>
            </a:r>
            <a:r>
              <a:rPr lang="en-US" dirty="0">
                <a:solidFill>
                  <a:srgbClr val="333333"/>
                </a:solidFill>
                <a:latin typeface="Helvetica Neue"/>
              </a:rPr>
              <a:t>. If you did not receive the link on May 1</a:t>
            </a:r>
            <a:r>
              <a:rPr lang="en-US" baseline="30000" dirty="0">
                <a:solidFill>
                  <a:srgbClr val="333333"/>
                </a:solidFill>
                <a:latin typeface="Helvetica Neue"/>
              </a:rPr>
              <a:t>st</a:t>
            </a:r>
            <a:r>
              <a:rPr lang="en-US" dirty="0">
                <a:solidFill>
                  <a:srgbClr val="333333"/>
                </a:solidFill>
                <a:latin typeface="Helvetica Neue"/>
              </a:rPr>
              <a:t>, please reach out to us at </a:t>
            </a:r>
            <a:r>
              <a:rPr lang="en-US" dirty="0">
                <a:solidFill>
                  <a:srgbClr val="333333"/>
                </a:solidFill>
                <a:latin typeface="Helvetica Neue"/>
                <a:hlinkClick r:id="rId3"/>
              </a:rPr>
              <a:t>mih@utah.gov</a:t>
            </a:r>
            <a:r>
              <a:rPr lang="en-US" dirty="0">
                <a:solidFill>
                  <a:srgbClr val="333333"/>
                </a:solidFill>
                <a:latin typeface="Helvetica Neue"/>
              </a:rPr>
              <a:t>. The report is due on August 1</a:t>
            </a:r>
            <a:r>
              <a:rPr lang="en-US" baseline="30000" dirty="0">
                <a:solidFill>
                  <a:srgbClr val="333333"/>
                </a:solidFill>
                <a:latin typeface="Helvetica Neue"/>
              </a:rPr>
              <a:t>st</a:t>
            </a:r>
            <a:r>
              <a:rPr lang="en-US" dirty="0">
                <a:solidFill>
                  <a:srgbClr val="333333"/>
                </a:solidFill>
                <a:latin typeface="Helvetica Neue"/>
              </a:rPr>
              <a:t> @ 11:59 pm. </a:t>
            </a:r>
            <a:r>
              <a:rPr lang="en-US" b="1" i="1" u="sng" dirty="0">
                <a:solidFill>
                  <a:srgbClr val="FF0000"/>
                </a:solidFill>
                <a:latin typeface="Helvetica Neue"/>
              </a:rPr>
              <a:t>Late reports will not be accepted! </a:t>
            </a:r>
          </a:p>
          <a:p>
            <a:endParaRPr lang="en-US" dirty="0"/>
          </a:p>
          <a:p>
            <a:r>
              <a:rPr lang="en-US" b="0" i="0" dirty="0">
                <a:solidFill>
                  <a:srgbClr val="333333"/>
                </a:solidFill>
                <a:effectLst/>
                <a:latin typeface="Helvetica Neue"/>
              </a:rPr>
              <a:t>Each year, certain cities and counties are required to report on the MIH element of their general plan, including the list of strategies they plan to implement, or are currently implementing. </a:t>
            </a:r>
            <a:r>
              <a:rPr lang="en-US" dirty="0">
                <a:solidFill>
                  <a:srgbClr val="333333"/>
                </a:solidFill>
                <a:latin typeface="Helvetica Neue"/>
              </a:rPr>
              <a:t>For </a:t>
            </a:r>
            <a:r>
              <a:rPr lang="en-US" b="1" dirty="0">
                <a:solidFill>
                  <a:srgbClr val="333333"/>
                </a:solidFill>
                <a:latin typeface="Helvetica Neue"/>
              </a:rPr>
              <a:t>municipalities</a:t>
            </a:r>
            <a:r>
              <a:rPr lang="en-US" dirty="0">
                <a:solidFill>
                  <a:srgbClr val="333333"/>
                </a:solidFill>
                <a:latin typeface="Helvetica Neue"/>
              </a:rPr>
              <a:t>, Utah Code </a:t>
            </a:r>
            <a:r>
              <a:rPr lang="en-US" b="1" dirty="0">
                <a:solidFill>
                  <a:srgbClr val="337AB7"/>
                </a:solidFill>
                <a:latin typeface="Helvetica Neue"/>
                <a:hlinkClick r:id="rId4"/>
              </a:rPr>
              <a:t>10-9a-403</a:t>
            </a:r>
            <a:r>
              <a:rPr lang="en-US" dirty="0">
                <a:solidFill>
                  <a:srgbClr val="333333"/>
                </a:solidFill>
                <a:latin typeface="Helvetica Neue"/>
              </a:rPr>
              <a:t>,</a:t>
            </a:r>
            <a:r>
              <a:rPr lang="en-US" b="1" dirty="0">
                <a:solidFill>
                  <a:srgbClr val="337AB7"/>
                </a:solidFill>
                <a:latin typeface="Helvetica Neue"/>
              </a:rPr>
              <a:t> </a:t>
            </a:r>
            <a:r>
              <a:rPr lang="en-US" dirty="0">
                <a:solidFill>
                  <a:srgbClr val="333333"/>
                </a:solidFill>
                <a:latin typeface="Helvetica Neue"/>
              </a:rPr>
              <a:t>Section (2)(b)(iii) lists the MIH strategies available to municipalities. For </a:t>
            </a:r>
            <a:r>
              <a:rPr lang="en-US" b="1" dirty="0">
                <a:solidFill>
                  <a:srgbClr val="333333"/>
                </a:solidFill>
                <a:latin typeface="Helvetica Neue"/>
              </a:rPr>
              <a:t>counties</a:t>
            </a:r>
            <a:r>
              <a:rPr lang="en-US" dirty="0">
                <a:solidFill>
                  <a:srgbClr val="333333"/>
                </a:solidFill>
                <a:latin typeface="Helvetica Neue"/>
              </a:rPr>
              <a:t>, Utah Code </a:t>
            </a:r>
            <a:r>
              <a:rPr lang="en-US" b="1" dirty="0">
                <a:solidFill>
                  <a:srgbClr val="337AB7"/>
                </a:solidFill>
                <a:latin typeface="Helvetica Neue"/>
                <a:hlinkClick r:id="rId5"/>
              </a:rPr>
              <a:t>17-27a-403</a:t>
            </a:r>
            <a:r>
              <a:rPr lang="en-US" dirty="0">
                <a:solidFill>
                  <a:srgbClr val="333333"/>
                </a:solidFill>
                <a:latin typeface="Helvetica Neue"/>
              </a:rPr>
              <a:t>, Section (2)(b)(ii) lists the MIH strategies available to counties. Both lists of strategies are very similar, with only some slight variation.</a:t>
            </a:r>
          </a:p>
          <a:p>
            <a:pPr defTabSz="966529">
              <a:defRPr/>
            </a:pPr>
            <a:endParaRPr lang="en-US" dirty="0">
              <a:solidFill>
                <a:srgbClr val="FF0000"/>
              </a:solidFill>
              <a:latin typeface="Helvetica Neue"/>
            </a:endParaRPr>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3</a:t>
            </a:fld>
            <a:endParaRPr lang="en-US"/>
          </a:p>
        </p:txBody>
      </p:sp>
    </p:spTree>
    <p:extLst>
      <p:ext uri="{BB962C8B-B14F-4D97-AF65-F5344CB8AC3E}">
        <p14:creationId xmlns:p14="http://schemas.microsoft.com/office/powerpoint/2010/main" val="397669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b="0" dirty="0"/>
          </a:p>
        </p:txBody>
      </p:sp>
      <p:sp>
        <p:nvSpPr>
          <p:cNvPr id="4" name="Slide Number Placeholder 3"/>
          <p:cNvSpPr>
            <a:spLocks noGrp="1"/>
          </p:cNvSpPr>
          <p:nvPr>
            <p:ph type="sldNum" sz="quarter" idx="5"/>
          </p:nvPr>
        </p:nvSpPr>
        <p:spPr/>
        <p:txBody>
          <a:bodyPr/>
          <a:lstStyle/>
          <a:p>
            <a:fld id="{C354111E-00AC-4966-A36E-B9201D7FCA08}" type="slidenum">
              <a:rPr lang="en-US" smtClean="0"/>
              <a:t>30</a:t>
            </a:fld>
            <a:endParaRPr lang="en-US"/>
          </a:p>
        </p:txBody>
      </p:sp>
    </p:spTree>
    <p:extLst>
      <p:ext uri="{BB962C8B-B14F-4D97-AF65-F5344CB8AC3E}">
        <p14:creationId xmlns:p14="http://schemas.microsoft.com/office/powerpoint/2010/main" val="3718224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pPr defTabSz="966529">
              <a:defRPr/>
            </a:pPr>
            <a:r>
              <a:rPr lang="en-US" dirty="0"/>
              <a:t>Now, we will go through the question path if you select PATH #3. You should select this option if you are in YEAR 2-5 of reporting AND your implementation plan or strategies were updated or amended during the reporting period.</a:t>
            </a:r>
          </a:p>
          <a:p>
            <a:pPr defTabSz="966529">
              <a:defRPr/>
            </a:pPr>
            <a:endParaRPr lang="en-US" dirty="0"/>
          </a:p>
          <a:p>
            <a:pPr defTabSz="966529">
              <a:defRPr/>
            </a:pPr>
            <a:r>
              <a:rPr lang="en-US" dirty="0"/>
              <a:t>You will first provide any NEW strategies that were adopted or amended. Afterward, you will report on the previous progress made with your OLD strategies.</a:t>
            </a:r>
          </a:p>
          <a:p>
            <a:pPr defTabSz="966529">
              <a:defRPr/>
            </a:pPr>
            <a:endParaRPr lang="en-US" dirty="0"/>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31</a:t>
            </a:fld>
            <a:endParaRPr lang="en-US"/>
          </a:p>
        </p:txBody>
      </p:sp>
    </p:spTree>
    <p:extLst>
      <p:ext uri="{BB962C8B-B14F-4D97-AF65-F5344CB8AC3E}">
        <p14:creationId xmlns:p14="http://schemas.microsoft.com/office/powerpoint/2010/main" val="1528254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pPr defTabSz="966529">
              <a:defRPr/>
            </a:pPr>
            <a:r>
              <a:rPr lang="en-US" dirty="0"/>
              <a:t>On this page, you will provide any NEW strategies that were adopted or amended. For example, if you adopted one of the new MIH strategies into your General Plan this year OR switched to a new strategy after dropping an old one, you would enter them here.</a:t>
            </a:r>
          </a:p>
          <a:p>
            <a:pPr defTabSz="966529">
              <a:defRPr/>
            </a:pPr>
            <a:endParaRPr lang="en-US" dirty="0"/>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32</a:t>
            </a:fld>
            <a:endParaRPr lang="en-US"/>
          </a:p>
        </p:txBody>
      </p:sp>
    </p:spTree>
    <p:extLst>
      <p:ext uri="{BB962C8B-B14F-4D97-AF65-F5344CB8AC3E}">
        <p14:creationId xmlns:p14="http://schemas.microsoft.com/office/powerpoint/2010/main" val="3970575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r>
              <a:rPr lang="en-US" dirty="0"/>
              <a:t>Next, you will list each benchmark and the planned implementation timeline for the NEW strategy. Details about benchmarks and timelines are provided in the same question. </a:t>
            </a:r>
          </a:p>
          <a:p>
            <a:endParaRPr lang="en-US" dirty="0"/>
          </a:p>
          <a:p>
            <a:r>
              <a:rPr lang="en-US" dirty="0"/>
              <a:t>If you need to submit another NEW strategy, clicking ‘Yes’ will take you BACK to the previous question in the report, where you will enter another NEW strategy and its benchmarks and implementation timeline. You can go through this loop as many times as you need, depending on how many NEW strategies you are reporting on. </a:t>
            </a:r>
          </a:p>
          <a:p>
            <a:endParaRPr lang="en-US" dirty="0"/>
          </a:p>
          <a:p>
            <a:r>
              <a:rPr lang="en-US" dirty="0"/>
              <a:t>Once you have entered all your strategies, you will then click ‘No’ on the question ‘Would you like to submit an additional strategy?’ PLEASE NOTE that you can NOT go back after choosing ‘No’ on this question. If you make a mistake and incorrectly select ‘No’ before you’re done adding strategies, please reach out to us at mih@utah.gov.</a:t>
            </a:r>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33</a:t>
            </a:fld>
            <a:endParaRPr lang="en-US"/>
          </a:p>
        </p:txBody>
      </p:sp>
    </p:spTree>
    <p:extLst>
      <p:ext uri="{BB962C8B-B14F-4D97-AF65-F5344CB8AC3E}">
        <p14:creationId xmlns:p14="http://schemas.microsoft.com/office/powerpoint/2010/main" val="4116867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pPr defTabSz="948507"/>
            <a:r>
              <a:rPr lang="en-US" dirty="0"/>
              <a:t>Similar to PATH #2, you will use the </a:t>
            </a:r>
            <a:r>
              <a:rPr lang="en-US" dirty="0" err="1"/>
              <a:t>Virtru</a:t>
            </a:r>
            <a:r>
              <a:rPr lang="en-US" dirty="0"/>
              <a:t> secure file-sharing program to upload zoning files and tables. Follow the same steps as outlined earlier in the presentation.</a:t>
            </a:r>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34</a:t>
            </a:fld>
            <a:endParaRPr lang="en-US"/>
          </a:p>
        </p:txBody>
      </p:sp>
    </p:spTree>
    <p:extLst>
      <p:ext uri="{BB962C8B-B14F-4D97-AF65-F5344CB8AC3E}">
        <p14:creationId xmlns:p14="http://schemas.microsoft.com/office/powerpoint/2010/main" val="1766283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r>
              <a:rPr lang="en-US" dirty="0"/>
              <a:t>The next several questions in the report are about entitled units. Please report entitled unit data as of MAY 1, 2025.</a:t>
            </a:r>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35</a:t>
            </a:fld>
            <a:endParaRPr lang="en-US"/>
          </a:p>
        </p:txBody>
      </p:sp>
    </p:spTree>
    <p:extLst>
      <p:ext uri="{BB962C8B-B14F-4D97-AF65-F5344CB8AC3E}">
        <p14:creationId xmlns:p14="http://schemas.microsoft.com/office/powerpoint/2010/main" val="2742494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pPr defTabSz="966529">
              <a:defRPr/>
            </a:pPr>
            <a:endParaRPr lang="en-US" b="1" dirty="0"/>
          </a:p>
          <a:p>
            <a:pPr defTabSz="966529">
              <a:defRPr/>
            </a:pPr>
            <a:r>
              <a:rPr lang="en-US" b="0" dirty="0"/>
              <a:t>The first question about entitled units is the only one that is required. </a:t>
            </a:r>
            <a:r>
              <a:rPr lang="en-US" b="0" i="0" dirty="0">
                <a:solidFill>
                  <a:srgbClr val="4472C4"/>
                </a:solidFill>
                <a:effectLst/>
                <a:latin typeface="Arial" panose="020B0604020202020204" pitchFamily="34" charset="0"/>
              </a:rPr>
              <a:t>There are 5 other questions after that, which are not required, but are helpful to understand the entitled unit “landscape” in each community.</a:t>
            </a:r>
          </a:p>
          <a:p>
            <a:pPr defTabSz="966529">
              <a:defRPr/>
            </a:pPr>
            <a:endParaRPr lang="en-US" b="0" i="0" dirty="0">
              <a:solidFill>
                <a:srgbClr val="4472C4"/>
              </a:solidFill>
              <a:effectLst/>
              <a:latin typeface="Arial" panose="020B0604020202020204" pitchFamily="34" charset="0"/>
            </a:endParaRPr>
          </a:p>
          <a:p>
            <a:pPr defTabSz="966529">
              <a:defRPr/>
            </a:pPr>
            <a:r>
              <a:rPr lang="en-US" b="0" i="0" dirty="0">
                <a:solidFill>
                  <a:srgbClr val="4472C4"/>
                </a:solidFill>
                <a:effectLst/>
                <a:latin typeface="Arial" panose="020B0604020202020204" pitchFamily="34" charset="0"/>
              </a:rPr>
              <a:t>We know that many communities have had questions about how to report entitled units. For help, you can refer to our </a:t>
            </a:r>
            <a:r>
              <a:rPr lang="en-US" b="1" i="0" dirty="0">
                <a:solidFill>
                  <a:srgbClr val="4472C4"/>
                </a:solidFill>
                <a:effectLst/>
                <a:latin typeface="Arial" panose="020B0604020202020204" pitchFamily="34" charset="0"/>
              </a:rPr>
              <a:t>Frequently Asked Questions</a:t>
            </a:r>
            <a:r>
              <a:rPr lang="en-US" b="0" i="0" dirty="0">
                <a:solidFill>
                  <a:srgbClr val="4472C4"/>
                </a:solidFill>
                <a:effectLst/>
                <a:latin typeface="Arial" panose="020B0604020202020204" pitchFamily="34" charset="0"/>
              </a:rPr>
              <a:t> page on jobs.utah.gov/</a:t>
            </a:r>
            <a:r>
              <a:rPr lang="en-US" b="0" i="0" dirty="0" err="1">
                <a:solidFill>
                  <a:srgbClr val="4472C4"/>
                </a:solidFill>
                <a:effectLst/>
                <a:latin typeface="Arial" panose="020B0604020202020204" pitchFamily="34" charset="0"/>
              </a:rPr>
              <a:t>mihreporting</a:t>
            </a:r>
            <a:r>
              <a:rPr lang="en-US" b="0" i="0" dirty="0">
                <a:solidFill>
                  <a:srgbClr val="4472C4"/>
                </a:solidFill>
                <a:effectLst/>
                <a:latin typeface="Arial" panose="020B0604020202020204" pitchFamily="34" charset="0"/>
              </a:rPr>
              <a:t>. The FAQ page has an entire section on entitled units. You can also email us at mih@utah.gov if you have questions about reporting entitled units.</a:t>
            </a:r>
            <a:endParaRPr lang="en-US" b="0" dirty="0"/>
          </a:p>
        </p:txBody>
      </p:sp>
      <p:sp>
        <p:nvSpPr>
          <p:cNvPr id="4" name="Slide Number Placeholder 3"/>
          <p:cNvSpPr>
            <a:spLocks noGrp="1"/>
          </p:cNvSpPr>
          <p:nvPr>
            <p:ph type="sldNum" sz="quarter" idx="5"/>
          </p:nvPr>
        </p:nvSpPr>
        <p:spPr/>
        <p:txBody>
          <a:bodyPr/>
          <a:lstStyle/>
          <a:p>
            <a:fld id="{C354111E-00AC-4966-A36E-B9201D7FCA08}" type="slidenum">
              <a:rPr lang="en-US" smtClean="0"/>
              <a:t>36</a:t>
            </a:fld>
            <a:endParaRPr lang="en-US"/>
          </a:p>
        </p:txBody>
      </p:sp>
    </p:spTree>
    <p:extLst>
      <p:ext uri="{BB962C8B-B14F-4D97-AF65-F5344CB8AC3E}">
        <p14:creationId xmlns:p14="http://schemas.microsoft.com/office/powerpoint/2010/main" val="471141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pPr defTabSz="966529">
              <a:defRPr/>
            </a:pPr>
            <a:endParaRPr lang="en-US" b="1" dirty="0"/>
          </a:p>
          <a:p>
            <a:pPr defTabSz="966529">
              <a:defRPr/>
            </a:pPr>
            <a:r>
              <a:rPr lang="en-US" b="0" dirty="0"/>
              <a:t>Next, there are several questions about Accessory Dwelling Units, more commonly known as ADUs.</a:t>
            </a:r>
            <a:endParaRPr lang="en-US" dirty="0"/>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37</a:t>
            </a:fld>
            <a:endParaRPr lang="en-US"/>
          </a:p>
        </p:txBody>
      </p:sp>
    </p:spTree>
    <p:extLst>
      <p:ext uri="{BB962C8B-B14F-4D97-AF65-F5344CB8AC3E}">
        <p14:creationId xmlns:p14="http://schemas.microsoft.com/office/powerpoint/2010/main" val="4172667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r>
              <a:rPr lang="en-US" dirty="0"/>
              <a:t>When you get to this screen, you will now report on progress made on </a:t>
            </a:r>
            <a:r>
              <a:rPr lang="en-US" b="1" i="1" dirty="0">
                <a:solidFill>
                  <a:srgbClr val="A9D18E"/>
                </a:solidFill>
              </a:rPr>
              <a:t>OLD</a:t>
            </a:r>
            <a:r>
              <a:rPr lang="en-US" dirty="0"/>
              <a:t> strategies. </a:t>
            </a:r>
          </a:p>
        </p:txBody>
      </p:sp>
      <p:sp>
        <p:nvSpPr>
          <p:cNvPr id="4" name="Slide Number Placeholder 3"/>
          <p:cNvSpPr>
            <a:spLocks noGrp="1"/>
          </p:cNvSpPr>
          <p:nvPr>
            <p:ph type="sldNum" sz="quarter" idx="5"/>
          </p:nvPr>
        </p:nvSpPr>
        <p:spPr/>
        <p:txBody>
          <a:bodyPr/>
          <a:lstStyle/>
          <a:p>
            <a:fld id="{C354111E-00AC-4966-A36E-B9201D7FCA08}" type="slidenum">
              <a:rPr lang="en-US" smtClean="0"/>
              <a:t>38</a:t>
            </a:fld>
            <a:endParaRPr lang="en-US"/>
          </a:p>
        </p:txBody>
      </p:sp>
    </p:spTree>
    <p:extLst>
      <p:ext uri="{BB962C8B-B14F-4D97-AF65-F5344CB8AC3E}">
        <p14:creationId xmlns:p14="http://schemas.microsoft.com/office/powerpoint/2010/main" val="2277190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pPr defTabSz="966529">
              <a:defRPr/>
            </a:pPr>
            <a:endParaRPr lang="en-US" dirty="0"/>
          </a:p>
          <a:p>
            <a:pPr defTabSz="966529">
              <a:defRPr/>
            </a:pPr>
            <a:r>
              <a:rPr lang="en-US" dirty="0"/>
              <a:t>For the list of strategies, the report provides links to Utah Code Section 10-9a-403 for municipalities and Section 17-27a-403 for counties.</a:t>
            </a:r>
          </a:p>
          <a:p>
            <a:pPr defTabSz="966529">
              <a:defRPr/>
            </a:pPr>
            <a:endParaRPr lang="en-US" dirty="0"/>
          </a:p>
          <a:p>
            <a:pPr defTabSz="966529">
              <a:defRPr/>
            </a:pPr>
            <a:r>
              <a:rPr lang="en-US" dirty="0"/>
              <a:t>Once you pick the strategy, the report will ask you several questions about action taken on this strategy from the reporting period, which is August 1, 2024 to July 31, 2025.</a:t>
            </a:r>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39</a:t>
            </a:fld>
            <a:endParaRPr lang="en-US"/>
          </a:p>
        </p:txBody>
      </p:sp>
    </p:spTree>
    <p:extLst>
      <p:ext uri="{BB962C8B-B14F-4D97-AF65-F5344CB8AC3E}">
        <p14:creationId xmlns:p14="http://schemas.microsoft.com/office/powerpoint/2010/main" val="4230118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r>
              <a:rPr lang="en-US" b="0" dirty="0"/>
              <a:t>This year, the Utah Legislature passed </a:t>
            </a:r>
            <a:r>
              <a:rPr lang="en-US" b="1" dirty="0"/>
              <a:t>House Bill 37 </a:t>
            </a:r>
            <a:r>
              <a:rPr lang="en-US" b="0" dirty="0"/>
              <a:t>regarding Utah Housing Amendments. This bill focuses on new MIH strategies that promote affordable homeownership and offer specific advantages if municipalities or counties use them. </a:t>
            </a:r>
          </a:p>
          <a:p>
            <a:endParaRPr lang="en-US" b="0" dirty="0"/>
          </a:p>
          <a:p>
            <a:pPr algn="l">
              <a:buFont typeface="Arial" panose="020B0604020202020204" pitchFamily="34" charset="0"/>
              <a:buChar char="•"/>
            </a:pPr>
            <a:r>
              <a:rPr lang="en-US" dirty="0">
                <a:solidFill>
                  <a:srgbClr val="333333"/>
                </a:solidFill>
                <a:latin typeface="Helvetica Neue"/>
              </a:rPr>
              <a:t> If a municipality without fixed guideway stations uses one of the new strategies, it counts as three normal MIH strategies, and the municipality shall be considered compliant for the base year AND two subsequent reporting years.</a:t>
            </a:r>
          </a:p>
          <a:p>
            <a:pPr algn="l">
              <a:buFont typeface="Arial" panose="020B0604020202020204" pitchFamily="34" charset="0"/>
              <a:buChar char="•"/>
            </a:pPr>
            <a:r>
              <a:rPr lang="en-US" dirty="0">
                <a:solidFill>
                  <a:srgbClr val="333333"/>
                </a:solidFill>
                <a:latin typeface="Helvetica Neue"/>
              </a:rPr>
              <a:t> If a municipality with fixed guideway stations uses one of the new strategies, they can implement at least three strategies to achieve compliance instead of five.</a:t>
            </a:r>
          </a:p>
          <a:p>
            <a:pPr algn="l">
              <a:buFont typeface="Arial" panose="020B0604020202020204" pitchFamily="34" charset="0"/>
              <a:buChar char="•"/>
            </a:pPr>
            <a:r>
              <a:rPr lang="en-US" dirty="0">
                <a:solidFill>
                  <a:srgbClr val="333333"/>
                </a:solidFill>
                <a:latin typeface="Helvetica Neue"/>
              </a:rPr>
              <a:t> If a county uses one of the new strategies, they can implement at least one strategy to achieve compliance instead of three. Also, the county shall be considered compliant for the base year AND two subsequent reporting years.</a:t>
            </a:r>
          </a:p>
        </p:txBody>
      </p:sp>
      <p:sp>
        <p:nvSpPr>
          <p:cNvPr id="4" name="Slide Number Placeholder 3"/>
          <p:cNvSpPr>
            <a:spLocks noGrp="1"/>
          </p:cNvSpPr>
          <p:nvPr>
            <p:ph type="sldNum" sz="quarter" idx="5"/>
          </p:nvPr>
        </p:nvSpPr>
        <p:spPr/>
        <p:txBody>
          <a:bodyPr/>
          <a:lstStyle/>
          <a:p>
            <a:fld id="{C354111E-00AC-4966-A36E-B9201D7FCA08}" type="slidenum">
              <a:rPr lang="en-US" smtClean="0"/>
              <a:t>4</a:t>
            </a:fld>
            <a:endParaRPr lang="en-US"/>
          </a:p>
        </p:txBody>
      </p:sp>
    </p:spTree>
    <p:extLst>
      <p:ext uri="{BB962C8B-B14F-4D97-AF65-F5344CB8AC3E}">
        <p14:creationId xmlns:p14="http://schemas.microsoft.com/office/powerpoint/2010/main" val="7019325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pPr defTabSz="966529">
              <a:defRPr/>
            </a:pPr>
            <a:endParaRPr lang="en-US" dirty="0"/>
          </a:p>
          <a:p>
            <a:pPr defTabSz="966529">
              <a:defRPr/>
            </a:pPr>
            <a:r>
              <a:rPr lang="en-US" dirty="0"/>
              <a:t>For questions 3 and 4, we have provided some example responses. </a:t>
            </a:r>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40</a:t>
            </a:fld>
            <a:endParaRPr lang="en-US"/>
          </a:p>
        </p:txBody>
      </p:sp>
    </p:spTree>
    <p:extLst>
      <p:ext uri="{BB962C8B-B14F-4D97-AF65-F5344CB8AC3E}">
        <p14:creationId xmlns:p14="http://schemas.microsoft.com/office/powerpoint/2010/main" val="24796875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pPr defTabSz="966529">
              <a:defRPr/>
            </a:pPr>
            <a:endParaRPr lang="en-US" dirty="0"/>
          </a:p>
          <a:p>
            <a:pPr defTabSz="966529">
              <a:defRPr/>
            </a:pPr>
            <a:r>
              <a:rPr lang="en-US" dirty="0"/>
              <a:t>For questions 5 and 6, we have provided some example responses. </a:t>
            </a:r>
          </a:p>
          <a:p>
            <a:pPr defTabSz="966529">
              <a:defRPr/>
            </a:pPr>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41</a:t>
            </a:fld>
            <a:endParaRPr lang="en-US"/>
          </a:p>
        </p:txBody>
      </p:sp>
    </p:spTree>
    <p:extLst>
      <p:ext uri="{BB962C8B-B14F-4D97-AF65-F5344CB8AC3E}">
        <p14:creationId xmlns:p14="http://schemas.microsoft.com/office/powerpoint/2010/main" val="19576212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r>
              <a:rPr lang="en-US" dirty="0"/>
              <a:t>The report will give you the option of providing links or attachments to any other documentation that would support your report answers.</a:t>
            </a:r>
          </a:p>
          <a:p>
            <a:endParaRPr lang="en-US" dirty="0"/>
          </a:p>
          <a:p>
            <a:r>
              <a:rPr lang="en-US" dirty="0"/>
              <a:t>If you need to submit another OLD strategy, clicking ‘Yes’ will take you BACK to the previous question in the report, where you will enter another strategy and complete the associated questions. You can go through this loop as many times as you need, depending on how many OLD strategies you are reporting on. </a:t>
            </a:r>
          </a:p>
          <a:p>
            <a:endParaRPr lang="en-US" dirty="0"/>
          </a:p>
          <a:p>
            <a:pPr defTabSz="966529">
              <a:defRPr/>
            </a:pPr>
            <a:r>
              <a:rPr lang="en-US" dirty="0"/>
              <a:t>Once you have entered all your OLD strategies, you will then click ‘No’ on the question ‘Would you like to submit an additional strategy?’ PLEASE NOTE that you can NOT go back after choosing ‘No’ on this question. If you make a mistake and incorrectly select ‘No’ before you’re done adding strategies, please reach out to us at mih@utah.gov.</a:t>
            </a:r>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42</a:t>
            </a:fld>
            <a:endParaRPr lang="en-US"/>
          </a:p>
        </p:txBody>
      </p:sp>
    </p:spTree>
    <p:extLst>
      <p:ext uri="{BB962C8B-B14F-4D97-AF65-F5344CB8AC3E}">
        <p14:creationId xmlns:p14="http://schemas.microsoft.com/office/powerpoint/2010/main" val="7991969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r>
              <a:rPr lang="en-US" dirty="0"/>
              <a:t>Next is a question on what type of support would be helpful to your community as you implement MIH strategies. We will go over some helpful resources available to your community later in the presentation. The second recommendation question is optional.</a:t>
            </a:r>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43</a:t>
            </a:fld>
            <a:endParaRPr lang="en-US"/>
          </a:p>
        </p:txBody>
      </p:sp>
    </p:spTree>
    <p:extLst>
      <p:ext uri="{BB962C8B-B14F-4D97-AF65-F5344CB8AC3E}">
        <p14:creationId xmlns:p14="http://schemas.microsoft.com/office/powerpoint/2010/main" val="19637749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r>
              <a:rPr lang="en-US" dirty="0"/>
              <a:t>If your community has a fixed guideway transit station or is within one-half mile of a rail station, and is required to adopt the Station Area Plan Strategy, the survey will outline several steps that you need to take.</a:t>
            </a:r>
          </a:p>
          <a:p>
            <a:endParaRPr lang="en-US" dirty="0"/>
          </a:p>
          <a:p>
            <a:r>
              <a:rPr lang="en-US" dirty="0"/>
              <a:t>Once you click ‘Next’ your report will be officially submitted. </a:t>
            </a:r>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44</a:t>
            </a:fld>
            <a:endParaRPr lang="en-US"/>
          </a:p>
        </p:txBody>
      </p:sp>
    </p:spTree>
    <p:extLst>
      <p:ext uri="{BB962C8B-B14F-4D97-AF65-F5344CB8AC3E}">
        <p14:creationId xmlns:p14="http://schemas.microsoft.com/office/powerpoint/2010/main" val="6280659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pPr defTabSz="966529">
              <a:defRPr/>
            </a:pPr>
            <a:endParaRPr lang="en-US" b="1" dirty="0"/>
          </a:p>
          <a:p>
            <a:pPr defTabSz="966529">
              <a:defRPr/>
            </a:pPr>
            <a:r>
              <a:rPr lang="en-US" b="0" dirty="0"/>
              <a:t>A copy of your submission will be sent to the email entered at the beginning of the report. Our staff will then have 90 days to review your report and determine compliance or non-compliance. Staff will be in contact with you once your report has been reviewed. </a:t>
            </a:r>
          </a:p>
          <a:p>
            <a:pPr defTabSz="966529">
              <a:defRPr/>
            </a:pPr>
            <a:endParaRPr lang="en-US" b="0" dirty="0"/>
          </a:p>
          <a:p>
            <a:pPr defTabSz="966529">
              <a:defRPr/>
            </a:pPr>
            <a:r>
              <a:rPr lang="en-US" b="0" dirty="0"/>
              <a:t>We have now gone through ALL THREE REPORT PATHS!</a:t>
            </a:r>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45</a:t>
            </a:fld>
            <a:endParaRPr lang="en-US"/>
          </a:p>
        </p:txBody>
      </p:sp>
    </p:spTree>
    <p:extLst>
      <p:ext uri="{BB962C8B-B14F-4D97-AF65-F5344CB8AC3E}">
        <p14:creationId xmlns:p14="http://schemas.microsoft.com/office/powerpoint/2010/main" val="13814227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46</a:t>
            </a:fld>
            <a:endParaRPr lang="en-US"/>
          </a:p>
        </p:txBody>
      </p:sp>
    </p:spTree>
    <p:extLst>
      <p:ext uri="{BB962C8B-B14F-4D97-AF65-F5344CB8AC3E}">
        <p14:creationId xmlns:p14="http://schemas.microsoft.com/office/powerpoint/2010/main" val="2401729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pPr defTabSz="966529">
              <a:defRPr/>
            </a:pPr>
            <a:endParaRPr lang="en-US" b="1" dirty="0"/>
          </a:p>
          <a:p>
            <a:pPr marL="0" marR="0" lvl="0" indent="0" algn="l" defTabSz="966529" rtl="0" eaLnBrk="1" fontAlgn="auto" latinLnBrk="0" hangingPunct="1">
              <a:lnSpc>
                <a:spcPct val="100000"/>
              </a:lnSpc>
              <a:spcBef>
                <a:spcPts val="0"/>
              </a:spcBef>
              <a:spcAft>
                <a:spcPts val="0"/>
              </a:spcAft>
              <a:buClrTx/>
              <a:buSzTx/>
              <a:buFontTx/>
              <a:buNone/>
              <a:tabLst/>
              <a:defRPr/>
            </a:pPr>
            <a:r>
              <a:rPr lang="en-US" sz="1200" b="0" i="0" dirty="0">
                <a:solidFill>
                  <a:srgbClr val="333333"/>
                </a:solidFill>
                <a:effectLst/>
                <a:latin typeface="Helvetica Neue"/>
              </a:rPr>
              <a:t>The </a:t>
            </a:r>
            <a:r>
              <a:rPr lang="en-US" sz="1200" b="1" i="0" u="none" strike="noStrike" dirty="0">
                <a:solidFill>
                  <a:srgbClr val="337AB7"/>
                </a:solidFill>
                <a:effectLst/>
                <a:latin typeface="Helvetica Neue"/>
                <a:hlinkClick r:id="rId3"/>
              </a:rPr>
              <a:t>Housing &amp; Community Development Division</a:t>
            </a:r>
            <a:r>
              <a:rPr lang="en-US" sz="1200" b="0" i="0" dirty="0">
                <a:solidFill>
                  <a:srgbClr val="333333"/>
                </a:solidFill>
                <a:effectLst/>
                <a:latin typeface="Helvetica Neue"/>
              </a:rPr>
              <a:t> will then have </a:t>
            </a:r>
            <a:r>
              <a:rPr lang="en-US" sz="1200" b="1" i="0" dirty="0">
                <a:solidFill>
                  <a:srgbClr val="333333"/>
                </a:solidFill>
                <a:effectLst/>
                <a:latin typeface="Helvetica Neue"/>
              </a:rPr>
              <a:t>90 days</a:t>
            </a:r>
            <a:r>
              <a:rPr lang="en-US" sz="1200" b="0" i="0" dirty="0">
                <a:solidFill>
                  <a:srgbClr val="333333"/>
                </a:solidFill>
                <a:effectLst/>
                <a:latin typeface="Helvetica Neue"/>
              </a:rPr>
              <a:t> to review the report. The division will review and determine if the report is compliant or non-compliant. After reviewing a report, the division will provide notice as provided in Section </a:t>
            </a:r>
            <a:r>
              <a:rPr lang="en-US" sz="1200" b="1" i="0" u="none" strike="noStrike" dirty="0">
                <a:solidFill>
                  <a:srgbClr val="337AB7"/>
                </a:solidFill>
                <a:effectLst/>
                <a:latin typeface="Helvetica Neue"/>
                <a:hlinkClick r:id="rId4"/>
              </a:rPr>
              <a:t>10-9a-408</a:t>
            </a:r>
            <a:r>
              <a:rPr lang="en-US" sz="1200" b="0" i="0" dirty="0">
                <a:solidFill>
                  <a:srgbClr val="333333"/>
                </a:solidFill>
                <a:effectLst/>
                <a:latin typeface="Helvetica Neue"/>
              </a:rPr>
              <a:t> or </a:t>
            </a:r>
            <a:r>
              <a:rPr lang="en-US" sz="1200" b="1" i="0" u="none" strike="noStrike" dirty="0">
                <a:solidFill>
                  <a:srgbClr val="337AB7"/>
                </a:solidFill>
                <a:effectLst/>
                <a:latin typeface="Helvetica Neue"/>
                <a:hlinkClick r:id="rId5"/>
              </a:rPr>
              <a:t>17-27a-408</a:t>
            </a:r>
            <a:r>
              <a:rPr lang="en-US" sz="1200" b="0" i="0" dirty="0">
                <a:solidFill>
                  <a:srgbClr val="333333"/>
                </a:solidFill>
                <a:effectLst/>
                <a:latin typeface="Helvetica Neue"/>
              </a:rPr>
              <a:t> of Utah Code. </a:t>
            </a:r>
            <a:endParaRPr lang="en-US" b="1" dirty="0"/>
          </a:p>
          <a:p>
            <a:endParaRPr lang="en-US" dirty="0"/>
          </a:p>
          <a:p>
            <a:pPr algn="l"/>
            <a:r>
              <a:rPr lang="en-US" dirty="0">
                <a:solidFill>
                  <a:srgbClr val="333333"/>
                </a:solidFill>
                <a:latin typeface="Helvetica Neue"/>
              </a:rPr>
              <a:t>If the report is </a:t>
            </a:r>
            <a:r>
              <a:rPr lang="en-US" b="1" dirty="0">
                <a:solidFill>
                  <a:srgbClr val="333333"/>
                </a:solidFill>
                <a:latin typeface="Helvetica Neue"/>
              </a:rPr>
              <a:t>compliant</a:t>
            </a:r>
            <a:r>
              <a:rPr lang="en-US" dirty="0">
                <a:solidFill>
                  <a:srgbClr val="333333"/>
                </a:solidFill>
                <a:latin typeface="Helvetica Neue"/>
              </a:rPr>
              <a:t>,</a:t>
            </a:r>
            <a:r>
              <a:rPr lang="en-US" b="1" dirty="0">
                <a:solidFill>
                  <a:srgbClr val="333333"/>
                </a:solidFill>
                <a:latin typeface="Helvetica Neue"/>
              </a:rPr>
              <a:t> </a:t>
            </a:r>
            <a:r>
              <a:rPr lang="en-US" dirty="0">
                <a:solidFill>
                  <a:srgbClr val="333333"/>
                </a:solidFill>
                <a:latin typeface="Helvetica Neue"/>
              </a:rPr>
              <a:t>the community can continue working towards the goals in their plan and report the next year (unless they used one of the new strategies, upon which they wouldn’t need to report for two additional years). </a:t>
            </a:r>
          </a:p>
          <a:p>
            <a:pPr algn="l"/>
            <a:br>
              <a:rPr lang="en-US" b="1" dirty="0">
                <a:solidFill>
                  <a:srgbClr val="333333"/>
                </a:solidFill>
                <a:latin typeface="Helvetica Neue"/>
              </a:rPr>
            </a:br>
            <a:r>
              <a:rPr lang="en-US" dirty="0">
                <a:solidFill>
                  <a:srgbClr val="333333"/>
                </a:solidFill>
                <a:latin typeface="Helvetica Neue"/>
              </a:rPr>
              <a:t>If the report is </a:t>
            </a:r>
            <a:r>
              <a:rPr lang="en-US" b="1" dirty="0">
                <a:solidFill>
                  <a:srgbClr val="333333"/>
                </a:solidFill>
                <a:latin typeface="Helvetica Neue"/>
              </a:rPr>
              <a:t>non-compliant</a:t>
            </a:r>
            <a:r>
              <a:rPr lang="en-US" dirty="0">
                <a:solidFill>
                  <a:srgbClr val="333333"/>
                </a:solidFill>
                <a:latin typeface="Helvetica Neue"/>
              </a:rPr>
              <a:t>, the reporting entity may either submit a corrected report or request an appeal of the determination. </a:t>
            </a:r>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47</a:t>
            </a:fld>
            <a:endParaRPr lang="en-US"/>
          </a:p>
        </p:txBody>
      </p:sp>
    </p:spTree>
    <p:extLst>
      <p:ext uri="{BB962C8B-B14F-4D97-AF65-F5344CB8AC3E}">
        <p14:creationId xmlns:p14="http://schemas.microsoft.com/office/powerpoint/2010/main" val="22864788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pPr algn="l"/>
            <a:endParaRPr lang="en-US" b="1" dirty="0">
              <a:solidFill>
                <a:srgbClr val="333333"/>
              </a:solidFill>
              <a:latin typeface="Helvetica Neue"/>
            </a:endParaRPr>
          </a:p>
          <a:p>
            <a:pPr algn="l"/>
            <a:r>
              <a:rPr lang="en-US" sz="1200" b="0" i="0" dirty="0">
                <a:solidFill>
                  <a:srgbClr val="333333"/>
                </a:solidFill>
                <a:effectLst/>
                <a:latin typeface="Helvetica Neue"/>
              </a:rPr>
              <a:t>If you choose to submit a corrected report, it must happen within </a:t>
            </a:r>
            <a:r>
              <a:rPr lang="en-US" sz="1200" b="1" i="0" dirty="0">
                <a:solidFill>
                  <a:srgbClr val="333333"/>
                </a:solidFill>
                <a:effectLst/>
                <a:latin typeface="Helvetica Neue"/>
              </a:rPr>
              <a:t>90 days</a:t>
            </a:r>
            <a:r>
              <a:rPr lang="en-US" sz="1200" b="0" i="0" dirty="0">
                <a:solidFill>
                  <a:srgbClr val="333333"/>
                </a:solidFill>
                <a:effectLst/>
                <a:latin typeface="Helvetica Neue"/>
              </a:rPr>
              <a:t> from when the notice is sent. You can receive t</a:t>
            </a:r>
            <a:r>
              <a:rPr lang="en-US" sz="1200" dirty="0">
                <a:latin typeface="Helvetica Neue"/>
              </a:rPr>
              <a:t>echnical assistance from HCD staff if you need help with your resubmission</a:t>
            </a:r>
            <a:r>
              <a:rPr lang="en-US" sz="1200" dirty="0"/>
              <a:t>. </a:t>
            </a:r>
            <a:r>
              <a:rPr lang="en-US" sz="1200" b="0" i="0" dirty="0">
                <a:solidFill>
                  <a:srgbClr val="333333"/>
                </a:solidFill>
                <a:effectLst/>
                <a:latin typeface="Helvetica Neue"/>
              </a:rPr>
              <a:t>The division will review the corrected report within </a:t>
            </a:r>
            <a:r>
              <a:rPr lang="en-US" sz="1200" b="1" i="0" dirty="0">
                <a:solidFill>
                  <a:srgbClr val="333333"/>
                </a:solidFill>
                <a:effectLst/>
                <a:latin typeface="Helvetica Neue"/>
              </a:rPr>
              <a:t>30 days</a:t>
            </a:r>
            <a:r>
              <a:rPr lang="en-US" sz="1200" b="0" i="0" dirty="0">
                <a:solidFill>
                  <a:srgbClr val="333333"/>
                </a:solidFill>
                <a:effectLst/>
                <a:latin typeface="Helvetica Neue"/>
              </a:rPr>
              <a:t> after the report is received. </a:t>
            </a:r>
          </a:p>
          <a:p>
            <a:pPr algn="l"/>
            <a:br>
              <a:rPr lang="en-US" b="1" dirty="0">
                <a:solidFill>
                  <a:srgbClr val="333333"/>
                </a:solidFill>
                <a:latin typeface="Helvetica Neue"/>
              </a:rPr>
            </a:br>
            <a:r>
              <a:rPr lang="en-US" dirty="0">
                <a:solidFill>
                  <a:srgbClr val="333333"/>
                </a:solidFill>
                <a:latin typeface="Helvetica Neue"/>
              </a:rPr>
              <a:t>If your community wants to appeal a notice of non-compliance, you must send a written request within </a:t>
            </a:r>
            <a:r>
              <a:rPr lang="en-US" b="1" dirty="0">
                <a:solidFill>
                  <a:srgbClr val="333333"/>
                </a:solidFill>
                <a:latin typeface="Helvetica Neue"/>
              </a:rPr>
              <a:t>10 days</a:t>
            </a:r>
            <a:r>
              <a:rPr lang="en-US" dirty="0">
                <a:solidFill>
                  <a:srgbClr val="333333"/>
                </a:solidFill>
                <a:latin typeface="Helvetica Neue"/>
              </a:rPr>
              <a:t> of when the notice was sent. The appeal must include your community’s name, a representative’s signature, and the reason for the appeal. You can send it by email, fax, mail, courier, or hand-delivery.</a:t>
            </a:r>
          </a:p>
          <a:p>
            <a:pPr algn="l"/>
            <a:endParaRPr lang="en-US" dirty="0">
              <a:solidFill>
                <a:srgbClr val="333333"/>
              </a:solidFill>
              <a:latin typeface="Helvetica Neue"/>
            </a:endParaRPr>
          </a:p>
          <a:p>
            <a:pPr algn="l"/>
            <a:r>
              <a:rPr lang="en-US" dirty="0">
                <a:solidFill>
                  <a:srgbClr val="333333"/>
                </a:solidFill>
                <a:latin typeface="Helvetica Neue"/>
              </a:rPr>
              <a:t>Once the appeal is received, the division will work with other organizations to form an appeal board. You can submit more information or arguments within 15 calendar days of your appeal, but it must relate to either the 12-month reporting period or your compliance strategy. If you decide to cancel the appeal, you must send a written notice at least seven days before the appeal board’s first meeting. If you withdraw, your community will still need to fix the issue within the original 90-day correction period.</a:t>
            </a:r>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48</a:t>
            </a:fld>
            <a:endParaRPr lang="en-US"/>
          </a:p>
        </p:txBody>
      </p:sp>
    </p:spTree>
    <p:extLst>
      <p:ext uri="{BB962C8B-B14F-4D97-AF65-F5344CB8AC3E}">
        <p14:creationId xmlns:p14="http://schemas.microsoft.com/office/powerpoint/2010/main" val="12344308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pPr defTabSz="966529">
              <a:defRPr/>
            </a:pPr>
            <a:r>
              <a:rPr lang="en-US" sz="1500" dirty="0">
                <a:solidFill>
                  <a:srgbClr val="333333"/>
                </a:solidFill>
                <a:latin typeface="Helvetica Neue"/>
              </a:rPr>
              <a:t>There are penalties for communities who do not submit a report, or are still deemed non-compliant after a resubmission or appeal. </a:t>
            </a:r>
          </a:p>
          <a:p>
            <a:pPr defTabSz="966529">
              <a:defRPr/>
            </a:pPr>
            <a:endParaRPr lang="en-US" sz="1500" b="1" dirty="0">
              <a:solidFill>
                <a:srgbClr val="333333"/>
              </a:solidFill>
              <a:latin typeface="Helvetica Neue"/>
            </a:endParaRPr>
          </a:p>
          <a:p>
            <a:pPr defTabSz="966529">
              <a:defRPr/>
            </a:pPr>
            <a:r>
              <a:rPr lang="en-US" dirty="0">
                <a:solidFill>
                  <a:srgbClr val="333333"/>
                </a:solidFill>
                <a:latin typeface="Helvetica Neue"/>
              </a:rPr>
              <a:t>A community will become ineligible for various state transit funds and must pay a $250 per day penalty fee the first year they are non-compliant, and $500 per day the second year.</a:t>
            </a:r>
            <a:endParaRPr lang="en-US" b="1" i="1" u="sng" dirty="0">
              <a:solidFill>
                <a:srgbClr val="FF0000"/>
              </a:solidFill>
              <a:latin typeface="Helvetica Neue"/>
            </a:endParaRPr>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49</a:t>
            </a:fld>
            <a:endParaRPr lang="en-US"/>
          </a:p>
        </p:txBody>
      </p:sp>
    </p:spTree>
    <p:extLst>
      <p:ext uri="{BB962C8B-B14F-4D97-AF65-F5344CB8AC3E}">
        <p14:creationId xmlns:p14="http://schemas.microsoft.com/office/powerpoint/2010/main" val="426559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r>
              <a:rPr lang="en-US" dirty="0"/>
              <a:t>The following table shows how many MIH strategies your community is required to report on. </a:t>
            </a:r>
          </a:p>
          <a:p>
            <a:endParaRPr lang="en-US" dirty="0"/>
          </a:p>
          <a:p>
            <a:pPr defTabSz="966529">
              <a:defRPr/>
            </a:pPr>
            <a:r>
              <a:rPr lang="en-US" dirty="0"/>
              <a:t>A </a:t>
            </a:r>
            <a:r>
              <a:rPr lang="en-US" b="1" dirty="0"/>
              <a:t>fixed guideway transit station </a:t>
            </a:r>
            <a:r>
              <a:rPr lang="en-US" dirty="0"/>
              <a:t>is a </a:t>
            </a:r>
            <a:r>
              <a:rPr lang="en-US" dirty="0">
                <a:solidFill>
                  <a:srgbClr val="333333"/>
                </a:solidFill>
                <a:latin typeface="Helvetica Neue"/>
              </a:rPr>
              <a:t>public transit facility that uses rail for public transit or a separate right-of-way for public transit, such as a bus rapid transit system</a:t>
            </a:r>
            <a:r>
              <a:rPr lang="en-US" i="1" dirty="0">
                <a:solidFill>
                  <a:srgbClr val="333333"/>
                </a:solidFill>
                <a:latin typeface="Helvetica Neue"/>
              </a:rPr>
              <a:t>. </a:t>
            </a:r>
            <a:r>
              <a:rPr lang="en-US" dirty="0">
                <a:solidFill>
                  <a:srgbClr val="333333"/>
                </a:solidFill>
                <a:latin typeface="Helvetica Neue"/>
              </a:rPr>
              <a:t>An example would be TRAX or Frontrunner.</a:t>
            </a:r>
          </a:p>
          <a:p>
            <a:pPr defTabSz="966529">
              <a:defRPr/>
            </a:pPr>
            <a:endParaRPr lang="en-US" dirty="0">
              <a:solidFill>
                <a:srgbClr val="333333"/>
              </a:solidFill>
              <a:latin typeface="Helvetica Neue"/>
            </a:endParaRPr>
          </a:p>
          <a:p>
            <a:pPr defTabSz="966529">
              <a:defRPr/>
            </a:pPr>
            <a:r>
              <a:rPr lang="en-US" dirty="0">
                <a:solidFill>
                  <a:srgbClr val="333333"/>
                </a:solidFill>
                <a:latin typeface="Helvetica Neue"/>
              </a:rPr>
              <a:t>If a community surpasses the minimum number of strategies in their general plan element and annual progress report, they will receive </a:t>
            </a:r>
            <a:r>
              <a:rPr lang="en-US" b="1" dirty="0">
                <a:solidFill>
                  <a:srgbClr val="333333"/>
                </a:solidFill>
                <a:latin typeface="Helvetica Neue"/>
              </a:rPr>
              <a:t>Priority Consideration </a:t>
            </a:r>
            <a:r>
              <a:rPr lang="en-US" dirty="0">
                <a:solidFill>
                  <a:srgbClr val="333333"/>
                </a:solidFill>
                <a:latin typeface="Helvetica Neue"/>
              </a:rPr>
              <a:t>for certain state transit funds. For details, go to </a:t>
            </a:r>
            <a:r>
              <a:rPr lang="en-US" dirty="0">
                <a:solidFill>
                  <a:srgbClr val="333333"/>
                </a:solidFill>
                <a:latin typeface="Helvetica Neue"/>
                <a:hlinkClick r:id="rId3" action="ppaction://hlinkfile"/>
              </a:rPr>
              <a:t>jobs.utah.gov/</a:t>
            </a:r>
            <a:r>
              <a:rPr lang="en-US" dirty="0" err="1">
                <a:solidFill>
                  <a:srgbClr val="333333"/>
                </a:solidFill>
                <a:latin typeface="Helvetica Neue"/>
                <a:hlinkClick r:id="rId3" action="ppaction://hlinkfile"/>
              </a:rPr>
              <a:t>mihreporting</a:t>
            </a:r>
            <a:r>
              <a:rPr lang="en-US" dirty="0">
                <a:solidFill>
                  <a:srgbClr val="333333"/>
                </a:solidFill>
                <a:latin typeface="Helvetica Neue"/>
              </a:rPr>
              <a:t>.</a:t>
            </a:r>
            <a:endParaRPr lang="en-US" b="1" i="1" u="sng" dirty="0">
              <a:solidFill>
                <a:srgbClr val="FF0000"/>
              </a:solidFill>
              <a:latin typeface="Helvetica Neue"/>
            </a:endParaRPr>
          </a:p>
          <a:p>
            <a:pPr defTabSz="966529">
              <a:defRPr/>
            </a:pPr>
            <a:endParaRPr lang="en-US" i="0" dirty="0"/>
          </a:p>
        </p:txBody>
      </p:sp>
      <p:sp>
        <p:nvSpPr>
          <p:cNvPr id="4" name="Slide Number Placeholder 3"/>
          <p:cNvSpPr>
            <a:spLocks noGrp="1"/>
          </p:cNvSpPr>
          <p:nvPr>
            <p:ph type="sldNum" sz="quarter" idx="5"/>
          </p:nvPr>
        </p:nvSpPr>
        <p:spPr/>
        <p:txBody>
          <a:bodyPr/>
          <a:lstStyle/>
          <a:p>
            <a:fld id="{C354111E-00AC-4966-A36E-B9201D7FCA08}" type="slidenum">
              <a:rPr lang="en-US" smtClean="0"/>
              <a:t>5</a:t>
            </a:fld>
            <a:endParaRPr lang="en-US"/>
          </a:p>
        </p:txBody>
      </p:sp>
    </p:spTree>
    <p:extLst>
      <p:ext uri="{BB962C8B-B14F-4D97-AF65-F5344CB8AC3E}">
        <p14:creationId xmlns:p14="http://schemas.microsoft.com/office/powerpoint/2010/main" val="26888430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r>
              <a:rPr lang="en-US" dirty="0"/>
              <a:t>This slide shows some state and federal planning and data resources that might be helpful for your community as you work on your General Plans and MIH strategies.</a:t>
            </a:r>
          </a:p>
        </p:txBody>
      </p:sp>
      <p:sp>
        <p:nvSpPr>
          <p:cNvPr id="4" name="Slide Number Placeholder 3"/>
          <p:cNvSpPr>
            <a:spLocks noGrp="1"/>
          </p:cNvSpPr>
          <p:nvPr>
            <p:ph type="sldNum" sz="quarter" idx="5"/>
          </p:nvPr>
        </p:nvSpPr>
        <p:spPr/>
        <p:txBody>
          <a:bodyPr/>
          <a:lstStyle/>
          <a:p>
            <a:fld id="{C354111E-00AC-4966-A36E-B9201D7FCA08}" type="slidenum">
              <a:rPr lang="en-US" smtClean="0"/>
              <a:t>50</a:t>
            </a:fld>
            <a:endParaRPr lang="en-US"/>
          </a:p>
        </p:txBody>
      </p:sp>
    </p:spTree>
    <p:extLst>
      <p:ext uri="{BB962C8B-B14F-4D97-AF65-F5344CB8AC3E}">
        <p14:creationId xmlns:p14="http://schemas.microsoft.com/office/powerpoint/2010/main" val="35721544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r>
              <a:rPr lang="en-US" dirty="0"/>
              <a:t>If you would like to see your community’s MIH reports from previous years, you can go to the ‘Prior Reports’ section of jobs.utah.gov/</a:t>
            </a:r>
            <a:r>
              <a:rPr lang="en-US" dirty="0" err="1"/>
              <a:t>mihreporting</a:t>
            </a:r>
            <a:r>
              <a:rPr lang="en-US" dirty="0"/>
              <a:t>.</a:t>
            </a:r>
          </a:p>
        </p:txBody>
      </p:sp>
      <p:sp>
        <p:nvSpPr>
          <p:cNvPr id="4" name="Slide Number Placeholder 3"/>
          <p:cNvSpPr>
            <a:spLocks noGrp="1"/>
          </p:cNvSpPr>
          <p:nvPr>
            <p:ph type="sldNum" sz="quarter" idx="5"/>
          </p:nvPr>
        </p:nvSpPr>
        <p:spPr/>
        <p:txBody>
          <a:bodyPr/>
          <a:lstStyle/>
          <a:p>
            <a:fld id="{C354111E-00AC-4966-A36E-B9201D7FCA08}" type="slidenum">
              <a:rPr lang="en-US" smtClean="0"/>
              <a:t>51</a:t>
            </a:fld>
            <a:endParaRPr lang="en-US"/>
          </a:p>
        </p:txBody>
      </p:sp>
    </p:spTree>
    <p:extLst>
      <p:ext uri="{BB962C8B-B14F-4D97-AF65-F5344CB8AC3E}">
        <p14:creationId xmlns:p14="http://schemas.microsoft.com/office/powerpoint/2010/main" val="23035482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52</a:t>
            </a:fld>
            <a:endParaRPr lang="en-US"/>
          </a:p>
        </p:txBody>
      </p:sp>
    </p:spTree>
    <p:extLst>
      <p:ext uri="{BB962C8B-B14F-4D97-AF65-F5344CB8AC3E}">
        <p14:creationId xmlns:p14="http://schemas.microsoft.com/office/powerpoint/2010/main" val="26240334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b="0" dirty="0"/>
          </a:p>
        </p:txBody>
      </p:sp>
      <p:sp>
        <p:nvSpPr>
          <p:cNvPr id="4" name="Slide Number Placeholder 3"/>
          <p:cNvSpPr>
            <a:spLocks noGrp="1"/>
          </p:cNvSpPr>
          <p:nvPr>
            <p:ph type="sldNum" sz="quarter" idx="5"/>
          </p:nvPr>
        </p:nvSpPr>
        <p:spPr/>
        <p:txBody>
          <a:bodyPr/>
          <a:lstStyle/>
          <a:p>
            <a:fld id="{C354111E-00AC-4966-A36E-B9201D7FCA08}" type="slidenum">
              <a:rPr lang="en-US" smtClean="0"/>
              <a:t>53</a:t>
            </a:fld>
            <a:endParaRPr lang="en-US"/>
          </a:p>
        </p:txBody>
      </p:sp>
    </p:spTree>
    <p:extLst>
      <p:ext uri="{BB962C8B-B14F-4D97-AF65-F5344CB8AC3E}">
        <p14:creationId xmlns:p14="http://schemas.microsoft.com/office/powerpoint/2010/main" val="39980935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dirty="0"/>
          </a:p>
        </p:txBody>
      </p:sp>
      <p:sp>
        <p:nvSpPr>
          <p:cNvPr id="4" name="Slide Number Placeholder 3"/>
          <p:cNvSpPr>
            <a:spLocks noGrp="1"/>
          </p:cNvSpPr>
          <p:nvPr>
            <p:ph type="sldNum" sz="quarter" idx="5"/>
          </p:nvPr>
        </p:nvSpPr>
        <p:spPr/>
        <p:txBody>
          <a:bodyPr/>
          <a:lstStyle/>
          <a:p>
            <a:fld id="{83A424E2-6F35-8A47-B4A0-055D830180EA}" type="slidenum">
              <a:rPr lang="en-US" smtClean="0"/>
              <a:t>54</a:t>
            </a:fld>
            <a:endParaRPr lang="en-US"/>
          </a:p>
        </p:txBody>
      </p:sp>
    </p:spTree>
    <p:extLst>
      <p:ext uri="{BB962C8B-B14F-4D97-AF65-F5344CB8AC3E}">
        <p14:creationId xmlns:p14="http://schemas.microsoft.com/office/powerpoint/2010/main" val="335694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i="0" dirty="0"/>
          </a:p>
        </p:txBody>
      </p:sp>
      <p:sp>
        <p:nvSpPr>
          <p:cNvPr id="4" name="Slide Number Placeholder 3"/>
          <p:cNvSpPr>
            <a:spLocks noGrp="1"/>
          </p:cNvSpPr>
          <p:nvPr>
            <p:ph type="sldNum" sz="quarter" idx="5"/>
          </p:nvPr>
        </p:nvSpPr>
        <p:spPr/>
        <p:txBody>
          <a:bodyPr/>
          <a:lstStyle/>
          <a:p>
            <a:fld id="{C354111E-00AC-4966-A36E-B9201D7FCA08}" type="slidenum">
              <a:rPr lang="en-US" smtClean="0"/>
              <a:t>6</a:t>
            </a:fld>
            <a:endParaRPr lang="en-US"/>
          </a:p>
        </p:txBody>
      </p:sp>
    </p:spTree>
    <p:extLst>
      <p:ext uri="{BB962C8B-B14F-4D97-AF65-F5344CB8AC3E}">
        <p14:creationId xmlns:p14="http://schemas.microsoft.com/office/powerpoint/2010/main" val="3959666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br>
              <a:rPr lang="en-US" b="1" dirty="0"/>
            </a:br>
            <a:endParaRPr lang="en-US" b="1" dirty="0"/>
          </a:p>
          <a:p>
            <a:r>
              <a:rPr lang="en-US" b="0" dirty="0"/>
              <a:t>We’ll now walk you through how to fill out the MIH report, which is in Qualtrics. Qualtrics is an online survey tool.</a:t>
            </a:r>
          </a:p>
          <a:p>
            <a:endParaRPr lang="en-US" b="0" dirty="0"/>
          </a:p>
          <a:p>
            <a:r>
              <a:rPr lang="en-US" sz="1200" dirty="0">
                <a:effectLst/>
                <a:latin typeface="Calibri" panose="020F0502020204030204" pitchFamily="34" charset="0"/>
                <a:ea typeface="Calibri" panose="020F0502020204030204" pitchFamily="34" charset="0"/>
                <a:cs typeface="Times New Roman" panose="02020603050405020304" pitchFamily="18" charset="0"/>
              </a:rPr>
              <a:t>Qualtrics automatically saves your progress in the report using cookies stored in your browser. If you close the browser or navigates away from the survey, you can return to it later by clicking the same survey link initially used. </a:t>
            </a:r>
          </a:p>
          <a:p>
            <a:endParaRPr lang="en-US" sz="1200" u="sng" dirty="0">
              <a:latin typeface="Calibri" panose="020F0502020204030204" pitchFamily="34" charset="0"/>
              <a:ea typeface="Calibri" panose="020F0502020204030204" pitchFamily="34" charset="0"/>
              <a:cs typeface="Times New Roman" panose="02020603050405020304" pitchFamily="18" charset="0"/>
            </a:endParaRPr>
          </a:p>
          <a:p>
            <a:r>
              <a:rPr lang="en-US" sz="1200" u="sng" dirty="0">
                <a:effectLst/>
                <a:latin typeface="Calibri" panose="020F0502020204030204" pitchFamily="34" charset="0"/>
                <a:ea typeface="Calibri" panose="020F0502020204030204" pitchFamily="34" charset="0"/>
                <a:cs typeface="Times New Roman" panose="02020603050405020304" pitchFamily="18" charset="0"/>
              </a:rPr>
              <a:t>But be aware</a:t>
            </a:r>
            <a:r>
              <a:rPr lang="en-US" sz="1200" dirty="0">
                <a:effectLst/>
                <a:latin typeface="Calibri" panose="020F0502020204030204" pitchFamily="34" charset="0"/>
                <a:ea typeface="Calibri" panose="020F0502020204030204" pitchFamily="34" charset="0"/>
                <a:cs typeface="Times New Roman" panose="02020603050405020304" pitchFamily="18" charset="0"/>
              </a:rPr>
              <a:t> that if you clear your browser cookies, uses a different browser or computer, or have ad or script blockers enabled, you may not be able to resume from where you left off.</a:t>
            </a: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solidFill>
                  <a:srgbClr val="18386D"/>
                </a:solidFill>
                <a:effectLst/>
                <a:latin typeface="Calibri" panose="020F0502020204030204" pitchFamily="34" charset="0"/>
                <a:ea typeface="Calibri" panose="020F0502020204030204" pitchFamily="34" charset="0"/>
                <a:cs typeface="Times New Roman" panose="02020603050405020304" pitchFamily="18" charset="0"/>
              </a:rPr>
              <a:t>On the MIH website, we have a PDF that “previews” all the questions on the 2025 report. </a:t>
            </a:r>
            <a:r>
              <a:rPr lang="en-US" sz="1200" dirty="0">
                <a:effectLst/>
                <a:latin typeface="Calibri" panose="020F0502020204030204" pitchFamily="34" charset="0"/>
                <a:ea typeface="Calibri" panose="020F0502020204030204" pitchFamily="34" charset="0"/>
                <a:cs typeface="Times New Roman" panose="02020603050405020304" pitchFamily="18" charset="0"/>
              </a:rPr>
              <a:t>I would recommend using this to prepare your answers in a separate document before filling out the report online. This will protect you if you experience unintended technical difficulties. </a:t>
            </a:r>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7</a:t>
            </a:fld>
            <a:endParaRPr lang="en-US"/>
          </a:p>
        </p:txBody>
      </p:sp>
    </p:spTree>
    <p:extLst>
      <p:ext uri="{BB962C8B-B14F-4D97-AF65-F5344CB8AC3E}">
        <p14:creationId xmlns:p14="http://schemas.microsoft.com/office/powerpoint/2010/main" val="502189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endParaRPr lang="en-US" b="1" dirty="0"/>
          </a:p>
          <a:p>
            <a:r>
              <a:rPr lang="en-US" b="0" dirty="0"/>
              <a:t>First, you will enter your municipality or county. Then, you will fill out your contact information. The report requires that the email must be in a valid format like @gmail.com, @utah.gov, etc. The phone number must be in 10-digit format. </a:t>
            </a:r>
          </a:p>
        </p:txBody>
      </p:sp>
      <p:sp>
        <p:nvSpPr>
          <p:cNvPr id="4" name="Slide Number Placeholder 3"/>
          <p:cNvSpPr>
            <a:spLocks noGrp="1"/>
          </p:cNvSpPr>
          <p:nvPr>
            <p:ph type="sldNum" sz="quarter" idx="5"/>
          </p:nvPr>
        </p:nvSpPr>
        <p:spPr/>
        <p:txBody>
          <a:bodyPr/>
          <a:lstStyle/>
          <a:p>
            <a:fld id="{C354111E-00AC-4966-A36E-B9201D7FCA08}" type="slidenum">
              <a:rPr lang="en-US" smtClean="0"/>
              <a:t>8</a:t>
            </a:fld>
            <a:endParaRPr lang="en-US"/>
          </a:p>
        </p:txBody>
      </p:sp>
    </p:spTree>
    <p:extLst>
      <p:ext uri="{BB962C8B-B14F-4D97-AF65-F5344CB8AC3E}">
        <p14:creationId xmlns:p14="http://schemas.microsoft.com/office/powerpoint/2010/main" val="345303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SCRIPT</a:t>
            </a:r>
          </a:p>
          <a:p>
            <a:endParaRPr lang="en-US" dirty="0"/>
          </a:p>
          <a:p>
            <a:pPr defTabSz="966529">
              <a:defRPr/>
            </a:pPr>
            <a:r>
              <a:rPr lang="en-US" dirty="0"/>
              <a:t>Next, you will fill out your county or municipality’s mailing address. And if you would like specific staff or elected officials to be notified of your MIH report’s status going forward, please include their contact information. </a:t>
            </a:r>
            <a:r>
              <a:rPr lang="en-US" b="0" dirty="0"/>
              <a:t>Then, you will provide links to any adopted resolutions or ordinances related to MIH, and your General Plan’s moderate-income housing element. </a:t>
            </a:r>
            <a:r>
              <a:rPr lang="en-US" dirty="0"/>
              <a:t>For example, if you updated or amended MIH strategies in your General Plan this year, you would attach the resolution or ordinance where your elected officials adopted these changes. </a:t>
            </a:r>
          </a:p>
          <a:p>
            <a:endParaRPr lang="en-US" dirty="0"/>
          </a:p>
        </p:txBody>
      </p:sp>
      <p:sp>
        <p:nvSpPr>
          <p:cNvPr id="4" name="Slide Number Placeholder 3"/>
          <p:cNvSpPr>
            <a:spLocks noGrp="1"/>
          </p:cNvSpPr>
          <p:nvPr>
            <p:ph type="sldNum" sz="quarter" idx="5"/>
          </p:nvPr>
        </p:nvSpPr>
        <p:spPr/>
        <p:txBody>
          <a:bodyPr/>
          <a:lstStyle/>
          <a:p>
            <a:fld id="{C354111E-00AC-4966-A36E-B9201D7FCA08}" type="slidenum">
              <a:rPr lang="en-US" smtClean="0"/>
              <a:t>9</a:t>
            </a:fld>
            <a:endParaRPr lang="en-US"/>
          </a:p>
        </p:txBody>
      </p:sp>
    </p:spTree>
    <p:extLst>
      <p:ext uri="{BB962C8B-B14F-4D97-AF65-F5344CB8AC3E}">
        <p14:creationId xmlns:p14="http://schemas.microsoft.com/office/powerpoint/2010/main" val="1496322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1ABF-14CE-47B0-9F7F-D400D71A13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296DBB-68AC-4D14-A331-24C41A41BBDB}"/>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84EDEF-1AD0-4EC5-92CD-F3FBFDDD2384}"/>
              </a:ext>
            </a:extLst>
          </p:cNvPr>
          <p:cNvSpPr>
            <a:spLocks noGrp="1"/>
          </p:cNvSpPr>
          <p:nvPr>
            <p:ph type="dt" sz="half" idx="10"/>
          </p:nvPr>
        </p:nvSpPr>
        <p:spPr/>
        <p:txBody>
          <a:bodyPr/>
          <a:lstStyle/>
          <a:p>
            <a:fld id="{35984EDE-0F1D-4ACE-9E22-588E940BA348}" type="datetimeFigureOut">
              <a:rPr lang="en-US" smtClean="0"/>
              <a:t>6/23/2025</a:t>
            </a:fld>
            <a:endParaRPr lang="en-US"/>
          </a:p>
        </p:txBody>
      </p:sp>
      <p:sp>
        <p:nvSpPr>
          <p:cNvPr id="5" name="Footer Placeholder 4">
            <a:extLst>
              <a:ext uri="{FF2B5EF4-FFF2-40B4-BE49-F238E27FC236}">
                <a16:creationId xmlns:a16="http://schemas.microsoft.com/office/drawing/2014/main" id="{F95F66B1-0E41-4B99-93C3-1C24DEBAF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0E4DA-E5D5-476A-8172-E971F7780380}"/>
              </a:ext>
            </a:extLst>
          </p:cNvPr>
          <p:cNvSpPr>
            <a:spLocks noGrp="1"/>
          </p:cNvSpPr>
          <p:nvPr>
            <p:ph type="sldNum" sz="quarter" idx="12"/>
          </p:nvPr>
        </p:nvSpPr>
        <p:spPr/>
        <p:txBody>
          <a:bodyPr/>
          <a:lstStyle/>
          <a:p>
            <a:fld id="{C3458499-9087-440C-807F-068CED1B33F8}" type="slidenum">
              <a:rPr lang="en-US" smtClean="0"/>
              <a:t>‹#›</a:t>
            </a:fld>
            <a:endParaRPr lang="en-US"/>
          </a:p>
        </p:txBody>
      </p:sp>
    </p:spTree>
    <p:extLst>
      <p:ext uri="{BB962C8B-B14F-4D97-AF65-F5344CB8AC3E}">
        <p14:creationId xmlns:p14="http://schemas.microsoft.com/office/powerpoint/2010/main" val="7365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1E6D-E082-4231-867F-D6BDA65032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CCE987-D9A8-4DB8-9ABF-5C61962608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BC5EC-882B-4841-8F5B-E8180C42D8B8}"/>
              </a:ext>
            </a:extLst>
          </p:cNvPr>
          <p:cNvSpPr>
            <a:spLocks noGrp="1"/>
          </p:cNvSpPr>
          <p:nvPr>
            <p:ph type="dt" sz="half" idx="10"/>
          </p:nvPr>
        </p:nvSpPr>
        <p:spPr/>
        <p:txBody>
          <a:bodyPr/>
          <a:lstStyle/>
          <a:p>
            <a:fld id="{35984EDE-0F1D-4ACE-9E22-588E940BA348}" type="datetimeFigureOut">
              <a:rPr lang="en-US" smtClean="0"/>
              <a:t>6/23/2025</a:t>
            </a:fld>
            <a:endParaRPr lang="en-US"/>
          </a:p>
        </p:txBody>
      </p:sp>
      <p:sp>
        <p:nvSpPr>
          <p:cNvPr id="5" name="Footer Placeholder 4">
            <a:extLst>
              <a:ext uri="{FF2B5EF4-FFF2-40B4-BE49-F238E27FC236}">
                <a16:creationId xmlns:a16="http://schemas.microsoft.com/office/drawing/2014/main" id="{06061020-428F-4A28-841F-B43CE8B24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629D7-254D-4C5E-A47D-729F0A2D69D4}"/>
              </a:ext>
            </a:extLst>
          </p:cNvPr>
          <p:cNvSpPr>
            <a:spLocks noGrp="1"/>
          </p:cNvSpPr>
          <p:nvPr>
            <p:ph type="sldNum" sz="quarter" idx="12"/>
          </p:nvPr>
        </p:nvSpPr>
        <p:spPr/>
        <p:txBody>
          <a:bodyPr/>
          <a:lstStyle/>
          <a:p>
            <a:fld id="{C3458499-9087-440C-807F-068CED1B33F8}" type="slidenum">
              <a:rPr lang="en-US" smtClean="0"/>
              <a:t>‹#›</a:t>
            </a:fld>
            <a:endParaRPr lang="en-US"/>
          </a:p>
        </p:txBody>
      </p:sp>
    </p:spTree>
    <p:extLst>
      <p:ext uri="{BB962C8B-B14F-4D97-AF65-F5344CB8AC3E}">
        <p14:creationId xmlns:p14="http://schemas.microsoft.com/office/powerpoint/2010/main" val="44184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56B3DB-5375-4F17-8887-405FAEBA2A84}"/>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F7004B-C13E-4574-A14A-B2E45C3445E0}"/>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A136E-E038-4D6C-B04E-5236FBAF65F8}"/>
              </a:ext>
            </a:extLst>
          </p:cNvPr>
          <p:cNvSpPr>
            <a:spLocks noGrp="1"/>
          </p:cNvSpPr>
          <p:nvPr>
            <p:ph type="dt" sz="half" idx="10"/>
          </p:nvPr>
        </p:nvSpPr>
        <p:spPr/>
        <p:txBody>
          <a:bodyPr/>
          <a:lstStyle/>
          <a:p>
            <a:fld id="{35984EDE-0F1D-4ACE-9E22-588E940BA348}" type="datetimeFigureOut">
              <a:rPr lang="en-US" smtClean="0"/>
              <a:t>6/23/2025</a:t>
            </a:fld>
            <a:endParaRPr lang="en-US"/>
          </a:p>
        </p:txBody>
      </p:sp>
      <p:sp>
        <p:nvSpPr>
          <p:cNvPr id="5" name="Footer Placeholder 4">
            <a:extLst>
              <a:ext uri="{FF2B5EF4-FFF2-40B4-BE49-F238E27FC236}">
                <a16:creationId xmlns:a16="http://schemas.microsoft.com/office/drawing/2014/main" id="{F40EA8B3-B97C-4BEA-81F5-F2B0B73FC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B47DD-DB31-4488-832B-9C5EB7DEBB34}"/>
              </a:ext>
            </a:extLst>
          </p:cNvPr>
          <p:cNvSpPr>
            <a:spLocks noGrp="1"/>
          </p:cNvSpPr>
          <p:nvPr>
            <p:ph type="sldNum" sz="quarter" idx="12"/>
          </p:nvPr>
        </p:nvSpPr>
        <p:spPr/>
        <p:txBody>
          <a:bodyPr/>
          <a:lstStyle/>
          <a:p>
            <a:fld id="{C3458499-9087-440C-807F-068CED1B33F8}" type="slidenum">
              <a:rPr lang="en-US" smtClean="0"/>
              <a:t>‹#›</a:t>
            </a:fld>
            <a:endParaRPr lang="en-US"/>
          </a:p>
        </p:txBody>
      </p:sp>
    </p:spTree>
    <p:extLst>
      <p:ext uri="{BB962C8B-B14F-4D97-AF65-F5344CB8AC3E}">
        <p14:creationId xmlns:p14="http://schemas.microsoft.com/office/powerpoint/2010/main" val="119350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E5DD9-8F17-42D8-A5BE-DB4A3ACD2A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9CE24F-EAAA-4271-91A4-DC67F526AD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1FC093-9C17-440D-B201-6D7A1EC73A16}"/>
              </a:ext>
            </a:extLst>
          </p:cNvPr>
          <p:cNvSpPr>
            <a:spLocks noGrp="1"/>
          </p:cNvSpPr>
          <p:nvPr>
            <p:ph type="dt" sz="half" idx="10"/>
          </p:nvPr>
        </p:nvSpPr>
        <p:spPr/>
        <p:txBody>
          <a:bodyPr/>
          <a:lstStyle/>
          <a:p>
            <a:fld id="{35984EDE-0F1D-4ACE-9E22-588E940BA348}" type="datetimeFigureOut">
              <a:rPr lang="en-US" smtClean="0"/>
              <a:t>6/23/2025</a:t>
            </a:fld>
            <a:endParaRPr lang="en-US"/>
          </a:p>
        </p:txBody>
      </p:sp>
      <p:sp>
        <p:nvSpPr>
          <p:cNvPr id="5" name="Footer Placeholder 4">
            <a:extLst>
              <a:ext uri="{FF2B5EF4-FFF2-40B4-BE49-F238E27FC236}">
                <a16:creationId xmlns:a16="http://schemas.microsoft.com/office/drawing/2014/main" id="{959C0604-EAD1-4BC8-BA6A-1D83F92CD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A56E03-C3C8-4A2B-9741-CEF5280FD8FD}"/>
              </a:ext>
            </a:extLst>
          </p:cNvPr>
          <p:cNvSpPr>
            <a:spLocks noGrp="1"/>
          </p:cNvSpPr>
          <p:nvPr>
            <p:ph type="sldNum" sz="quarter" idx="12"/>
          </p:nvPr>
        </p:nvSpPr>
        <p:spPr/>
        <p:txBody>
          <a:bodyPr/>
          <a:lstStyle/>
          <a:p>
            <a:fld id="{C3458499-9087-440C-807F-068CED1B33F8}" type="slidenum">
              <a:rPr lang="en-US" smtClean="0"/>
              <a:t>‹#›</a:t>
            </a:fld>
            <a:endParaRPr lang="en-US"/>
          </a:p>
        </p:txBody>
      </p:sp>
    </p:spTree>
    <p:extLst>
      <p:ext uri="{BB962C8B-B14F-4D97-AF65-F5344CB8AC3E}">
        <p14:creationId xmlns:p14="http://schemas.microsoft.com/office/powerpoint/2010/main" val="77727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6E7FE-1B8A-4F91-8ABF-0A301D7402C5}"/>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C52CAE-06CB-4CC8-AD12-36864AE146B4}"/>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391822-8950-45E5-8BBE-4AB1C950CDB9}"/>
              </a:ext>
            </a:extLst>
          </p:cNvPr>
          <p:cNvSpPr>
            <a:spLocks noGrp="1"/>
          </p:cNvSpPr>
          <p:nvPr>
            <p:ph type="dt" sz="half" idx="10"/>
          </p:nvPr>
        </p:nvSpPr>
        <p:spPr/>
        <p:txBody>
          <a:bodyPr/>
          <a:lstStyle/>
          <a:p>
            <a:fld id="{35984EDE-0F1D-4ACE-9E22-588E940BA348}" type="datetimeFigureOut">
              <a:rPr lang="en-US" smtClean="0"/>
              <a:t>6/23/2025</a:t>
            </a:fld>
            <a:endParaRPr lang="en-US"/>
          </a:p>
        </p:txBody>
      </p:sp>
      <p:sp>
        <p:nvSpPr>
          <p:cNvPr id="5" name="Footer Placeholder 4">
            <a:extLst>
              <a:ext uri="{FF2B5EF4-FFF2-40B4-BE49-F238E27FC236}">
                <a16:creationId xmlns:a16="http://schemas.microsoft.com/office/drawing/2014/main" id="{2C08BE2F-655F-4D3C-8A5B-5D2A5604B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E0C11-9632-4A16-A2E7-D50CCA27810A}"/>
              </a:ext>
            </a:extLst>
          </p:cNvPr>
          <p:cNvSpPr>
            <a:spLocks noGrp="1"/>
          </p:cNvSpPr>
          <p:nvPr>
            <p:ph type="sldNum" sz="quarter" idx="12"/>
          </p:nvPr>
        </p:nvSpPr>
        <p:spPr/>
        <p:txBody>
          <a:bodyPr/>
          <a:lstStyle/>
          <a:p>
            <a:fld id="{C3458499-9087-440C-807F-068CED1B33F8}" type="slidenum">
              <a:rPr lang="en-US" smtClean="0"/>
              <a:t>‹#›</a:t>
            </a:fld>
            <a:endParaRPr lang="en-US"/>
          </a:p>
        </p:txBody>
      </p:sp>
    </p:spTree>
    <p:extLst>
      <p:ext uri="{BB962C8B-B14F-4D97-AF65-F5344CB8AC3E}">
        <p14:creationId xmlns:p14="http://schemas.microsoft.com/office/powerpoint/2010/main" val="2309166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85E8-29C7-449B-BA3E-313DB269B2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F40EFC-C95E-4C96-BC14-5598963E21B4}"/>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A8A7C-08C1-4378-9DB1-C971618C908D}"/>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C73ED3-E3EB-4E16-9277-2D1D6D72DC3A}"/>
              </a:ext>
            </a:extLst>
          </p:cNvPr>
          <p:cNvSpPr>
            <a:spLocks noGrp="1"/>
          </p:cNvSpPr>
          <p:nvPr>
            <p:ph type="dt" sz="half" idx="10"/>
          </p:nvPr>
        </p:nvSpPr>
        <p:spPr/>
        <p:txBody>
          <a:bodyPr/>
          <a:lstStyle/>
          <a:p>
            <a:fld id="{35984EDE-0F1D-4ACE-9E22-588E940BA348}" type="datetimeFigureOut">
              <a:rPr lang="en-US" smtClean="0"/>
              <a:t>6/23/2025</a:t>
            </a:fld>
            <a:endParaRPr lang="en-US"/>
          </a:p>
        </p:txBody>
      </p:sp>
      <p:sp>
        <p:nvSpPr>
          <p:cNvPr id="6" name="Footer Placeholder 5">
            <a:extLst>
              <a:ext uri="{FF2B5EF4-FFF2-40B4-BE49-F238E27FC236}">
                <a16:creationId xmlns:a16="http://schemas.microsoft.com/office/drawing/2014/main" id="{7865AA57-6E4B-4015-B738-260A2806B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FFD200-68DE-4427-89EF-CBB18EE22DCE}"/>
              </a:ext>
            </a:extLst>
          </p:cNvPr>
          <p:cNvSpPr>
            <a:spLocks noGrp="1"/>
          </p:cNvSpPr>
          <p:nvPr>
            <p:ph type="sldNum" sz="quarter" idx="12"/>
          </p:nvPr>
        </p:nvSpPr>
        <p:spPr/>
        <p:txBody>
          <a:bodyPr/>
          <a:lstStyle/>
          <a:p>
            <a:fld id="{C3458499-9087-440C-807F-068CED1B33F8}" type="slidenum">
              <a:rPr lang="en-US" smtClean="0"/>
              <a:t>‹#›</a:t>
            </a:fld>
            <a:endParaRPr lang="en-US"/>
          </a:p>
        </p:txBody>
      </p:sp>
    </p:spTree>
    <p:extLst>
      <p:ext uri="{BB962C8B-B14F-4D97-AF65-F5344CB8AC3E}">
        <p14:creationId xmlns:p14="http://schemas.microsoft.com/office/powerpoint/2010/main" val="916727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FD4B7-6666-47E0-BD55-241D40D80630}"/>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0C0B53-D4D0-462C-AB61-7549C5DD6851}"/>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670C22-C7A3-4F96-A9C8-5EDF18E275D2}"/>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D3C6C6-4D3B-4533-B6E3-5D0B6BB8250E}"/>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DA8B01-04BD-43C6-8929-58A4E92C7E62}"/>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93C02E-1434-421A-92A6-A8BE7D8D30DD}"/>
              </a:ext>
            </a:extLst>
          </p:cNvPr>
          <p:cNvSpPr>
            <a:spLocks noGrp="1"/>
          </p:cNvSpPr>
          <p:nvPr>
            <p:ph type="dt" sz="half" idx="10"/>
          </p:nvPr>
        </p:nvSpPr>
        <p:spPr/>
        <p:txBody>
          <a:bodyPr/>
          <a:lstStyle/>
          <a:p>
            <a:fld id="{35984EDE-0F1D-4ACE-9E22-588E940BA348}" type="datetimeFigureOut">
              <a:rPr lang="en-US" smtClean="0"/>
              <a:t>6/23/2025</a:t>
            </a:fld>
            <a:endParaRPr lang="en-US"/>
          </a:p>
        </p:txBody>
      </p:sp>
      <p:sp>
        <p:nvSpPr>
          <p:cNvPr id="8" name="Footer Placeholder 7">
            <a:extLst>
              <a:ext uri="{FF2B5EF4-FFF2-40B4-BE49-F238E27FC236}">
                <a16:creationId xmlns:a16="http://schemas.microsoft.com/office/drawing/2014/main" id="{3B57F6C3-C658-4C16-B3F1-424106B637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F05855-38D9-47B0-8119-85F961787AF4}"/>
              </a:ext>
            </a:extLst>
          </p:cNvPr>
          <p:cNvSpPr>
            <a:spLocks noGrp="1"/>
          </p:cNvSpPr>
          <p:nvPr>
            <p:ph type="sldNum" sz="quarter" idx="12"/>
          </p:nvPr>
        </p:nvSpPr>
        <p:spPr/>
        <p:txBody>
          <a:bodyPr/>
          <a:lstStyle/>
          <a:p>
            <a:fld id="{C3458499-9087-440C-807F-068CED1B33F8}" type="slidenum">
              <a:rPr lang="en-US" smtClean="0"/>
              <a:t>‹#›</a:t>
            </a:fld>
            <a:endParaRPr lang="en-US"/>
          </a:p>
        </p:txBody>
      </p:sp>
    </p:spTree>
    <p:extLst>
      <p:ext uri="{BB962C8B-B14F-4D97-AF65-F5344CB8AC3E}">
        <p14:creationId xmlns:p14="http://schemas.microsoft.com/office/powerpoint/2010/main" val="133285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8E8D6-2A42-43A5-A21D-CDEA278EDA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21C11A-747D-4BF4-B044-15AB37F6AF2E}"/>
              </a:ext>
            </a:extLst>
          </p:cNvPr>
          <p:cNvSpPr>
            <a:spLocks noGrp="1"/>
          </p:cNvSpPr>
          <p:nvPr>
            <p:ph type="dt" sz="half" idx="10"/>
          </p:nvPr>
        </p:nvSpPr>
        <p:spPr/>
        <p:txBody>
          <a:bodyPr/>
          <a:lstStyle/>
          <a:p>
            <a:fld id="{35984EDE-0F1D-4ACE-9E22-588E940BA348}" type="datetimeFigureOut">
              <a:rPr lang="en-US" smtClean="0"/>
              <a:t>6/23/2025</a:t>
            </a:fld>
            <a:endParaRPr lang="en-US"/>
          </a:p>
        </p:txBody>
      </p:sp>
      <p:sp>
        <p:nvSpPr>
          <p:cNvPr id="4" name="Footer Placeholder 3">
            <a:extLst>
              <a:ext uri="{FF2B5EF4-FFF2-40B4-BE49-F238E27FC236}">
                <a16:creationId xmlns:a16="http://schemas.microsoft.com/office/drawing/2014/main" id="{091131FA-8132-4F45-9DD7-73A74669D9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125E94-C53E-40A5-930E-992F19C017AD}"/>
              </a:ext>
            </a:extLst>
          </p:cNvPr>
          <p:cNvSpPr>
            <a:spLocks noGrp="1"/>
          </p:cNvSpPr>
          <p:nvPr>
            <p:ph type="sldNum" sz="quarter" idx="12"/>
          </p:nvPr>
        </p:nvSpPr>
        <p:spPr/>
        <p:txBody>
          <a:bodyPr/>
          <a:lstStyle/>
          <a:p>
            <a:fld id="{C3458499-9087-440C-807F-068CED1B33F8}" type="slidenum">
              <a:rPr lang="en-US" smtClean="0"/>
              <a:t>‹#›</a:t>
            </a:fld>
            <a:endParaRPr lang="en-US"/>
          </a:p>
        </p:txBody>
      </p:sp>
    </p:spTree>
    <p:extLst>
      <p:ext uri="{BB962C8B-B14F-4D97-AF65-F5344CB8AC3E}">
        <p14:creationId xmlns:p14="http://schemas.microsoft.com/office/powerpoint/2010/main" val="302020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58B22-AFCB-4861-BD29-33BB12789B43}"/>
              </a:ext>
            </a:extLst>
          </p:cNvPr>
          <p:cNvSpPr>
            <a:spLocks noGrp="1"/>
          </p:cNvSpPr>
          <p:nvPr>
            <p:ph type="dt" sz="half" idx="10"/>
          </p:nvPr>
        </p:nvSpPr>
        <p:spPr/>
        <p:txBody>
          <a:bodyPr/>
          <a:lstStyle/>
          <a:p>
            <a:fld id="{35984EDE-0F1D-4ACE-9E22-588E940BA348}" type="datetimeFigureOut">
              <a:rPr lang="en-US" smtClean="0"/>
              <a:t>6/23/2025</a:t>
            </a:fld>
            <a:endParaRPr lang="en-US"/>
          </a:p>
        </p:txBody>
      </p:sp>
      <p:sp>
        <p:nvSpPr>
          <p:cNvPr id="3" name="Footer Placeholder 2">
            <a:extLst>
              <a:ext uri="{FF2B5EF4-FFF2-40B4-BE49-F238E27FC236}">
                <a16:creationId xmlns:a16="http://schemas.microsoft.com/office/drawing/2014/main" id="{75E011F8-271D-44E2-ADD1-97BCD3CBB0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FC83E8-01F8-4BB5-A9E8-8EF927F22CD2}"/>
              </a:ext>
            </a:extLst>
          </p:cNvPr>
          <p:cNvSpPr>
            <a:spLocks noGrp="1"/>
          </p:cNvSpPr>
          <p:nvPr>
            <p:ph type="sldNum" sz="quarter" idx="12"/>
          </p:nvPr>
        </p:nvSpPr>
        <p:spPr/>
        <p:txBody>
          <a:bodyPr/>
          <a:lstStyle/>
          <a:p>
            <a:fld id="{C3458499-9087-440C-807F-068CED1B33F8}" type="slidenum">
              <a:rPr lang="en-US" smtClean="0"/>
              <a:t>‹#›</a:t>
            </a:fld>
            <a:endParaRPr lang="en-US"/>
          </a:p>
        </p:txBody>
      </p:sp>
    </p:spTree>
    <p:extLst>
      <p:ext uri="{BB962C8B-B14F-4D97-AF65-F5344CB8AC3E}">
        <p14:creationId xmlns:p14="http://schemas.microsoft.com/office/powerpoint/2010/main" val="20666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A6FFC-97AE-4955-8887-623FB69412F0}"/>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E47885-4029-44E0-9BFC-CB44474FDCD0}"/>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63BFB0-1436-4FBF-970D-C93E2EA753BE}"/>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3A6E34-49DC-496C-B511-69988A1B5281}"/>
              </a:ext>
            </a:extLst>
          </p:cNvPr>
          <p:cNvSpPr>
            <a:spLocks noGrp="1"/>
          </p:cNvSpPr>
          <p:nvPr>
            <p:ph type="dt" sz="half" idx="10"/>
          </p:nvPr>
        </p:nvSpPr>
        <p:spPr/>
        <p:txBody>
          <a:bodyPr/>
          <a:lstStyle/>
          <a:p>
            <a:fld id="{35984EDE-0F1D-4ACE-9E22-588E940BA348}" type="datetimeFigureOut">
              <a:rPr lang="en-US" smtClean="0"/>
              <a:t>6/23/2025</a:t>
            </a:fld>
            <a:endParaRPr lang="en-US"/>
          </a:p>
        </p:txBody>
      </p:sp>
      <p:sp>
        <p:nvSpPr>
          <p:cNvPr id="6" name="Footer Placeholder 5">
            <a:extLst>
              <a:ext uri="{FF2B5EF4-FFF2-40B4-BE49-F238E27FC236}">
                <a16:creationId xmlns:a16="http://schemas.microsoft.com/office/drawing/2014/main" id="{FE349FBE-DF80-4E56-8482-3322EB638D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47216-EDBD-4F72-B141-70A3F31F2FF8}"/>
              </a:ext>
            </a:extLst>
          </p:cNvPr>
          <p:cNvSpPr>
            <a:spLocks noGrp="1"/>
          </p:cNvSpPr>
          <p:nvPr>
            <p:ph type="sldNum" sz="quarter" idx="12"/>
          </p:nvPr>
        </p:nvSpPr>
        <p:spPr/>
        <p:txBody>
          <a:bodyPr/>
          <a:lstStyle/>
          <a:p>
            <a:fld id="{C3458499-9087-440C-807F-068CED1B33F8}" type="slidenum">
              <a:rPr lang="en-US" smtClean="0"/>
              <a:t>‹#›</a:t>
            </a:fld>
            <a:endParaRPr lang="en-US"/>
          </a:p>
        </p:txBody>
      </p:sp>
    </p:spTree>
    <p:extLst>
      <p:ext uri="{BB962C8B-B14F-4D97-AF65-F5344CB8AC3E}">
        <p14:creationId xmlns:p14="http://schemas.microsoft.com/office/powerpoint/2010/main" val="90605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EE3E-0128-4565-A080-65444E4FE4E6}"/>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488262-9162-4E22-B4BA-2DE177C239DC}"/>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a:extLst>
              <a:ext uri="{FF2B5EF4-FFF2-40B4-BE49-F238E27FC236}">
                <a16:creationId xmlns:a16="http://schemas.microsoft.com/office/drawing/2014/main" id="{724C6055-1BB2-48BF-A235-FF3748F95F44}"/>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726E33-9CD3-4E62-8937-9E90760EEA34}"/>
              </a:ext>
            </a:extLst>
          </p:cNvPr>
          <p:cNvSpPr>
            <a:spLocks noGrp="1"/>
          </p:cNvSpPr>
          <p:nvPr>
            <p:ph type="dt" sz="half" idx="10"/>
          </p:nvPr>
        </p:nvSpPr>
        <p:spPr/>
        <p:txBody>
          <a:bodyPr/>
          <a:lstStyle/>
          <a:p>
            <a:fld id="{35984EDE-0F1D-4ACE-9E22-588E940BA348}" type="datetimeFigureOut">
              <a:rPr lang="en-US" smtClean="0"/>
              <a:t>6/23/2025</a:t>
            </a:fld>
            <a:endParaRPr lang="en-US"/>
          </a:p>
        </p:txBody>
      </p:sp>
      <p:sp>
        <p:nvSpPr>
          <p:cNvPr id="6" name="Footer Placeholder 5">
            <a:extLst>
              <a:ext uri="{FF2B5EF4-FFF2-40B4-BE49-F238E27FC236}">
                <a16:creationId xmlns:a16="http://schemas.microsoft.com/office/drawing/2014/main" id="{E7183A00-A446-4BB3-B046-945C5A3B19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D0AD32-1424-41A3-9081-7ED023BD83E5}"/>
              </a:ext>
            </a:extLst>
          </p:cNvPr>
          <p:cNvSpPr>
            <a:spLocks noGrp="1"/>
          </p:cNvSpPr>
          <p:nvPr>
            <p:ph type="sldNum" sz="quarter" idx="12"/>
          </p:nvPr>
        </p:nvSpPr>
        <p:spPr/>
        <p:txBody>
          <a:bodyPr/>
          <a:lstStyle/>
          <a:p>
            <a:fld id="{C3458499-9087-440C-807F-068CED1B33F8}" type="slidenum">
              <a:rPr lang="en-US" smtClean="0"/>
              <a:t>‹#›</a:t>
            </a:fld>
            <a:endParaRPr lang="en-US"/>
          </a:p>
        </p:txBody>
      </p:sp>
    </p:spTree>
    <p:extLst>
      <p:ext uri="{BB962C8B-B14F-4D97-AF65-F5344CB8AC3E}">
        <p14:creationId xmlns:p14="http://schemas.microsoft.com/office/powerpoint/2010/main" val="9817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714C5-D88E-4E24-A227-01DCEA9BFAB1}"/>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72002F-787D-47BA-92A9-07524F38FC5E}"/>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B3DA75-5EC4-461B-81B3-B31DF411DAC9}"/>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84EDE-0F1D-4ACE-9E22-588E940BA348}" type="datetimeFigureOut">
              <a:rPr lang="en-US" smtClean="0"/>
              <a:t>6/23/2025</a:t>
            </a:fld>
            <a:endParaRPr lang="en-US"/>
          </a:p>
        </p:txBody>
      </p:sp>
      <p:sp>
        <p:nvSpPr>
          <p:cNvPr id="5" name="Footer Placeholder 4">
            <a:extLst>
              <a:ext uri="{FF2B5EF4-FFF2-40B4-BE49-F238E27FC236}">
                <a16:creationId xmlns:a16="http://schemas.microsoft.com/office/drawing/2014/main" id="{9073B7EE-60DF-45C0-81FF-ECC93BF601E8}"/>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7D4458-2E6B-461D-A1AE-F6E85E748655}"/>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58499-9087-440C-807F-068CED1B33F8}" type="slidenum">
              <a:rPr lang="en-US" smtClean="0"/>
              <a:t>‹#›</a:t>
            </a:fld>
            <a:endParaRPr lang="en-US"/>
          </a:p>
        </p:txBody>
      </p:sp>
    </p:spTree>
    <p:extLst>
      <p:ext uri="{BB962C8B-B14F-4D97-AF65-F5344CB8AC3E}">
        <p14:creationId xmlns:p14="http://schemas.microsoft.com/office/powerpoint/2010/main" val="1497270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le.utah.gov/xcode/Title10/Chapter9A/10-9a-S403.1.html" TargetMode="External"/><Relationship Id="rId5" Type="http://schemas.openxmlformats.org/officeDocument/2006/relationships/image" Target="../media/image25.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mailto:admin@apautah.org" TargetMode="External"/><Relationship Id="rId5" Type="http://schemas.openxmlformats.org/officeDocument/2006/relationships/hyperlink" Target="mailto:mih@utah.gov"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sv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42.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le.utah.gov/xcode/Title10/Chapter9A/10-9a-S403.1.html" TargetMode="External"/><Relationship Id="rId5" Type="http://schemas.openxmlformats.org/officeDocument/2006/relationships/image" Target="../media/image25.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mih@utah.gov" TargetMode="External"/><Relationship Id="rId5" Type="http://schemas.openxmlformats.org/officeDocument/2006/relationships/image" Target="../media/image7.svg"/><Relationship Id="rId10" Type="http://schemas.openxmlformats.org/officeDocument/2006/relationships/hyperlink" Target="https://le.utah.gov/xcode/Title17/Chapter27a/17-27a-S403.html" TargetMode="External"/><Relationship Id="rId4" Type="http://schemas.openxmlformats.org/officeDocument/2006/relationships/image" Target="../media/image6.png"/><Relationship Id="rId9" Type="http://schemas.openxmlformats.org/officeDocument/2006/relationships/hyperlink" Target="https://le.utah.gov/xcode/Title10/Chapter9a/10-9a-S403.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8.sv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22.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45.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4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45.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le.utah.gov/xcode/Title17/Chapter27a/17-27a-S403.html" TargetMode="External"/><Relationship Id="rId5" Type="http://schemas.openxmlformats.org/officeDocument/2006/relationships/hyperlink" Target="https://le.utah.gov/xcode/Title10/Chapter9a/10-9a-S403.html" TargetMode="External"/><Relationship Id="rId4" Type="http://schemas.openxmlformats.org/officeDocument/2006/relationships/hyperlink" Target="https://le.utah.gov/~2025/bills/static/HB0037.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sv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45.pn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5.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hyperlink" Target="https://le.utah.gov/xcode/Title10/Chapter9A/10-9a-S403.1.html" TargetMode="Externa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hyperlink" Target="https://le.utah.gov/xcode/Title10/Chapter9a/10-9a-S408.html" TargetMode="External"/><Relationship Id="rId3" Type="http://schemas.openxmlformats.org/officeDocument/2006/relationships/image" Target="../media/image51.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hyperlink" Target="https://jobs.utah.gov/housing/" TargetMode="External"/><Relationship Id="rId2" Type="http://schemas.openxmlformats.org/officeDocument/2006/relationships/notesSlide" Target="../notesSlides/notesSlide47.xml"/><Relationship Id="rId16" Type="http://schemas.openxmlformats.org/officeDocument/2006/relationships/image" Target="../media/image63.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58.png"/><Relationship Id="rId5" Type="http://schemas.openxmlformats.org/officeDocument/2006/relationships/image" Target="../media/image53.png"/><Relationship Id="rId15" Type="http://schemas.openxmlformats.org/officeDocument/2006/relationships/image" Target="../media/image62.png"/><Relationship Id="rId10" Type="http://schemas.openxmlformats.org/officeDocument/2006/relationships/image" Target="../media/image57.png"/><Relationship Id="rId19" Type="http://schemas.openxmlformats.org/officeDocument/2006/relationships/hyperlink" Target="https://le.utah.gov/xcode/Title17/Chapter27A/17-27a-S408.html" TargetMode="External"/><Relationship Id="rId4" Type="http://schemas.openxmlformats.org/officeDocument/2006/relationships/image" Target="../media/image52.svg"/><Relationship Id="rId9" Type="http://schemas.openxmlformats.org/officeDocument/2006/relationships/image" Target="../media/image56.png"/><Relationship Id="rId14" Type="http://schemas.openxmlformats.org/officeDocument/2006/relationships/image" Target="../media/image61.png"/></Relationships>
</file>

<file path=ppt/slides/_rels/slide4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4.png"/><Relationship Id="rId3" Type="http://schemas.openxmlformats.org/officeDocument/2006/relationships/image" Target="../media/image51.png"/><Relationship Id="rId7" Type="http://schemas.openxmlformats.org/officeDocument/2006/relationships/image" Target="../media/image62.png"/><Relationship Id="rId12" Type="http://schemas.openxmlformats.org/officeDocument/2006/relationships/image" Target="../media/image55.png"/><Relationship Id="rId2" Type="http://schemas.openxmlformats.org/officeDocument/2006/relationships/notesSlide" Target="../notesSlides/notesSlide48.xml"/><Relationship Id="rId16" Type="http://schemas.openxmlformats.org/officeDocument/2006/relationships/image" Target="../media/image67.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63.png"/><Relationship Id="rId5" Type="http://schemas.openxmlformats.org/officeDocument/2006/relationships/image" Target="../media/image53.png"/><Relationship Id="rId15" Type="http://schemas.openxmlformats.org/officeDocument/2006/relationships/image" Target="../media/image66.png"/><Relationship Id="rId10" Type="http://schemas.openxmlformats.org/officeDocument/2006/relationships/image" Target="../media/image59.png"/><Relationship Id="rId4" Type="http://schemas.openxmlformats.org/officeDocument/2006/relationships/image" Target="../media/image52.svg"/><Relationship Id="rId9" Type="http://schemas.openxmlformats.org/officeDocument/2006/relationships/image" Target="../media/image58.png"/><Relationship Id="rId14" Type="http://schemas.openxmlformats.org/officeDocument/2006/relationships/image" Target="../media/image65.png"/></Relationships>
</file>

<file path=ppt/slides/_rels/slide49.xml.rels><?xml version="1.0" encoding="UTF-8" standalone="yes"?>
<Relationships xmlns="http://schemas.openxmlformats.org/package/2006/relationships"><Relationship Id="rId8" Type="http://schemas.openxmlformats.org/officeDocument/2006/relationships/hyperlink" Target="https://le.utah.gov/xcode/Title17/Chapter27A/17-27a-S408.html" TargetMode="External"/><Relationship Id="rId3" Type="http://schemas.openxmlformats.org/officeDocument/2006/relationships/image" Target="../media/image5.png"/><Relationship Id="rId7" Type="http://schemas.openxmlformats.org/officeDocument/2006/relationships/hyperlink" Target="https://le.utah.gov/xcode/Title10/Chapter9a/10-9a-S408.html"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hyperlink" Target="https://le.utah.gov/xcode/Title59/Chapter12/59-12-S2220.html" TargetMode="External"/><Relationship Id="rId5" Type="http://schemas.openxmlformats.org/officeDocument/2006/relationships/hyperlink" Target="https://cobi.utah.gov/fund/2915" TargetMode="External"/><Relationship Id="rId10" Type="http://schemas.openxmlformats.org/officeDocument/2006/relationships/image" Target="../media/image69.svg"/><Relationship Id="rId4" Type="http://schemas.openxmlformats.org/officeDocument/2006/relationships/hyperlink" Target="https://cobi.utah.gov/fund/2900" TargetMode="External"/><Relationship Id="rId9"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jobs.uah.gov/mihreportin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sv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hyperlink" Target="https://www.huduser.gov/portal/home.html" TargetMode="External"/><Relationship Id="rId3" Type="http://schemas.openxmlformats.org/officeDocument/2006/relationships/hyperlink" Target="https://gardner.utah.edu/affordable-housing-dashboard/" TargetMode="External"/><Relationship Id="rId7" Type="http://schemas.openxmlformats.org/officeDocument/2006/relationships/hyperlink" Target="https://data.census.gov/" TargetMode="External"/><Relationship Id="rId12" Type="http://schemas.openxmlformats.org/officeDocument/2006/relationships/image" Target="../media/image73.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hyperlink" Target="https://jobs.utah.gov/housing/affordable/moderate/modeltemplate.pdf" TargetMode="External"/><Relationship Id="rId11" Type="http://schemas.openxmlformats.org/officeDocument/2006/relationships/image" Target="../media/image72.jpeg"/><Relationship Id="rId5" Type="http://schemas.openxmlformats.org/officeDocument/2006/relationships/hyperlink" Target="https://envisionutah.org/attainable-housing" TargetMode="External"/><Relationship Id="rId10" Type="http://schemas.openxmlformats.org/officeDocument/2006/relationships/image" Target="../media/image71.svg"/><Relationship Id="rId4" Type="http://schemas.openxmlformats.org/officeDocument/2006/relationships/hyperlink" Target="https://luau.utah.gov/wp-content/uploads/AttainableHousingReport2024.pdf" TargetMode="External"/><Relationship Id="rId9" Type="http://schemas.openxmlformats.org/officeDocument/2006/relationships/image" Target="../media/image70.png"/></Relationships>
</file>

<file path=ppt/slides/_rels/slide5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5.png"/><Relationship Id="rId7" Type="http://schemas.openxmlformats.org/officeDocument/2006/relationships/image" Target="../media/image74.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hyperlink" Target="jobs.utah.gov/mihreporting" TargetMode="External"/><Relationship Id="rId5" Type="http://schemas.openxmlformats.org/officeDocument/2006/relationships/image" Target="../media/image71.svg"/><Relationship Id="rId4" Type="http://schemas.openxmlformats.org/officeDocument/2006/relationships/image" Target="../media/image70.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7.sv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1.svg"/><Relationship Id="rId4" Type="http://schemas.openxmlformats.org/officeDocument/2006/relationships/image" Target="../media/image70.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9.sv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hyperlink" Target="mailto:mryan@ulct.org" TargetMode="External"/><Relationship Id="rId4" Type="http://schemas.openxmlformats.org/officeDocument/2006/relationships/hyperlink" Target="jobs.utah.gov/mihreportin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0CCD15-2310-44A9-A6A6-892DA03A5A3D}"/>
              </a:ext>
            </a:extLst>
          </p:cNvPr>
          <p:cNvPicPr>
            <a:picLocks noChangeAspect="1"/>
          </p:cNvPicPr>
          <p:nvPr/>
        </p:nvPicPr>
        <p:blipFill>
          <a:blip r:embed="rId3"/>
          <a:stretch>
            <a:fillRect/>
          </a:stretch>
        </p:blipFill>
        <p:spPr>
          <a:xfrm>
            <a:off x="-556592" y="514315"/>
            <a:ext cx="7259921" cy="1085885"/>
          </a:xfrm>
          <a:prstGeom prst="rect">
            <a:avLst/>
          </a:prstGeom>
        </p:spPr>
      </p:pic>
      <p:pic>
        <p:nvPicPr>
          <p:cNvPr id="1028" name="Picture 4">
            <a:extLst>
              <a:ext uri="{FF2B5EF4-FFF2-40B4-BE49-F238E27FC236}">
                <a16:creationId xmlns:a16="http://schemas.microsoft.com/office/drawing/2014/main" id="{C00F323A-6F9B-496F-94FE-ED74AC2946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195" r="19546"/>
          <a:stretch/>
        </p:blipFill>
        <p:spPr bwMode="auto">
          <a:xfrm>
            <a:off x="6397488" y="0"/>
            <a:ext cx="5794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B7284A0-6755-483C-9EB9-6737A5CA0589}"/>
              </a:ext>
            </a:extLst>
          </p:cNvPr>
          <p:cNvSpPr txBox="1"/>
          <p:nvPr/>
        </p:nvSpPr>
        <p:spPr>
          <a:xfrm>
            <a:off x="106225" y="2392509"/>
            <a:ext cx="5989775" cy="3170099"/>
          </a:xfrm>
          <a:prstGeom prst="rect">
            <a:avLst/>
          </a:prstGeom>
          <a:noFill/>
        </p:spPr>
        <p:txBody>
          <a:bodyPr wrap="square" rtlCol="0">
            <a:spAutoFit/>
          </a:bodyPr>
          <a:lstStyle/>
          <a:p>
            <a:r>
              <a:rPr lang="en-US" sz="4000" dirty="0">
                <a:solidFill>
                  <a:srgbClr val="624A9E"/>
                </a:solidFill>
                <a:latin typeface="Montserrat SemiBold" pitchFamily="2" charset="0"/>
                <a:cs typeface="Century Gothic"/>
              </a:rPr>
              <a:t>Moderate</a:t>
            </a:r>
            <a:r>
              <a:rPr lang="en-US" sz="4000" spc="-30" dirty="0">
                <a:solidFill>
                  <a:srgbClr val="624A9E"/>
                </a:solidFill>
                <a:latin typeface="Montserrat SemiBold" pitchFamily="2" charset="0"/>
                <a:cs typeface="Century Gothic"/>
              </a:rPr>
              <a:t> </a:t>
            </a:r>
            <a:r>
              <a:rPr lang="en-US" sz="4000" dirty="0">
                <a:solidFill>
                  <a:srgbClr val="624A9E"/>
                </a:solidFill>
                <a:latin typeface="Montserrat SemiBold" pitchFamily="2" charset="0"/>
                <a:cs typeface="Century Gothic"/>
              </a:rPr>
              <a:t>Income</a:t>
            </a:r>
            <a:r>
              <a:rPr lang="en-US" sz="4000" spc="-10" dirty="0">
                <a:solidFill>
                  <a:srgbClr val="624A9E"/>
                </a:solidFill>
                <a:latin typeface="Montserrat SemiBold" pitchFamily="2" charset="0"/>
                <a:cs typeface="Century Gothic"/>
              </a:rPr>
              <a:t> </a:t>
            </a:r>
            <a:r>
              <a:rPr lang="en-US" sz="4000" dirty="0">
                <a:solidFill>
                  <a:srgbClr val="624A9E"/>
                </a:solidFill>
                <a:latin typeface="Montserrat SemiBold" pitchFamily="2" charset="0"/>
                <a:cs typeface="Century Gothic"/>
              </a:rPr>
              <a:t>Housing</a:t>
            </a:r>
            <a:r>
              <a:rPr lang="en-US" sz="4000" spc="-5" dirty="0">
                <a:solidFill>
                  <a:srgbClr val="624A9E"/>
                </a:solidFill>
                <a:latin typeface="Montserrat SemiBold" pitchFamily="2" charset="0"/>
                <a:cs typeface="Century Gothic"/>
              </a:rPr>
              <a:t> (MIH)</a:t>
            </a:r>
          </a:p>
          <a:p>
            <a:endParaRPr lang="en-US" sz="4000" spc="-5" dirty="0">
              <a:solidFill>
                <a:srgbClr val="624A9E"/>
              </a:solidFill>
              <a:latin typeface="Montserrat SemiBold" pitchFamily="2" charset="0"/>
              <a:cs typeface="Century Gothic"/>
            </a:endParaRPr>
          </a:p>
          <a:p>
            <a:r>
              <a:rPr lang="en-US" sz="4000" spc="-5" dirty="0">
                <a:solidFill>
                  <a:srgbClr val="624A9E"/>
                </a:solidFill>
                <a:latin typeface="Montserrat SemiBold" pitchFamily="2" charset="0"/>
              </a:rPr>
              <a:t>2025 Report Walkthrough</a:t>
            </a:r>
            <a:endParaRPr lang="en-US" sz="2800" dirty="0">
              <a:solidFill>
                <a:srgbClr val="624A9E"/>
              </a:solidFill>
              <a:latin typeface="Montserrat SemiBold" pitchFamily="2" charset="0"/>
            </a:endParaRPr>
          </a:p>
        </p:txBody>
      </p:sp>
    </p:spTree>
    <p:extLst>
      <p:ext uri="{BB962C8B-B14F-4D97-AF65-F5344CB8AC3E}">
        <p14:creationId xmlns:p14="http://schemas.microsoft.com/office/powerpoint/2010/main" val="1650916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pic>
        <p:nvPicPr>
          <p:cNvPr id="8" name="Picture 7">
            <a:extLst>
              <a:ext uri="{FF2B5EF4-FFF2-40B4-BE49-F238E27FC236}">
                <a16:creationId xmlns:a16="http://schemas.microsoft.com/office/drawing/2014/main" id="{02A46D8B-04CA-4853-962B-085FB95CE886}"/>
              </a:ext>
            </a:extLst>
          </p:cNvPr>
          <p:cNvPicPr>
            <a:picLocks noChangeAspect="1"/>
          </p:cNvPicPr>
          <p:nvPr/>
        </p:nvPicPr>
        <p:blipFill>
          <a:blip r:embed="rId4"/>
          <a:stretch>
            <a:fillRect/>
          </a:stretch>
        </p:blipFill>
        <p:spPr>
          <a:xfrm>
            <a:off x="0" y="144525"/>
            <a:ext cx="7141580" cy="6486236"/>
          </a:xfrm>
          <a:prstGeom prst="rect">
            <a:avLst/>
          </a:prstGeom>
        </p:spPr>
      </p:pic>
      <p:sp>
        <p:nvSpPr>
          <p:cNvPr id="6" name="Arrow: Down 5">
            <a:extLst>
              <a:ext uri="{FF2B5EF4-FFF2-40B4-BE49-F238E27FC236}">
                <a16:creationId xmlns:a16="http://schemas.microsoft.com/office/drawing/2014/main" id="{E3841F1C-6E17-4A2A-ACF5-D23AADE7AEEA}"/>
              </a:ext>
            </a:extLst>
          </p:cNvPr>
          <p:cNvSpPr/>
          <p:nvPr/>
        </p:nvSpPr>
        <p:spPr>
          <a:xfrm rot="5400000">
            <a:off x="7549687" y="452850"/>
            <a:ext cx="218440" cy="15100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37EA04FB-7840-4843-BCBC-7E0A4C5917EA}"/>
              </a:ext>
            </a:extLst>
          </p:cNvPr>
          <p:cNvCxnSpPr>
            <a:cxnSpLocks/>
          </p:cNvCxnSpPr>
          <p:nvPr/>
        </p:nvCxnSpPr>
        <p:spPr>
          <a:xfrm>
            <a:off x="4429125" y="2781300"/>
            <a:ext cx="232095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C3671A-F801-4CDD-A735-00A9AC905D82}"/>
              </a:ext>
            </a:extLst>
          </p:cNvPr>
          <p:cNvCxnSpPr>
            <a:cxnSpLocks/>
          </p:cNvCxnSpPr>
          <p:nvPr/>
        </p:nvCxnSpPr>
        <p:spPr>
          <a:xfrm>
            <a:off x="335666" y="3086100"/>
            <a:ext cx="31600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BA6AE7-869B-4EAA-BB5C-CFAA81E4FECA}"/>
              </a:ext>
            </a:extLst>
          </p:cNvPr>
          <p:cNvCxnSpPr>
            <a:cxnSpLocks/>
          </p:cNvCxnSpPr>
          <p:nvPr/>
        </p:nvCxnSpPr>
        <p:spPr>
          <a:xfrm>
            <a:off x="335666" y="1239982"/>
            <a:ext cx="622099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1BA2BCF-5124-42C0-AA13-24883339DD85}"/>
              </a:ext>
            </a:extLst>
          </p:cNvPr>
          <p:cNvCxnSpPr>
            <a:cxnSpLocks/>
          </p:cNvCxnSpPr>
          <p:nvPr/>
        </p:nvCxnSpPr>
        <p:spPr>
          <a:xfrm>
            <a:off x="335666" y="1541319"/>
            <a:ext cx="144117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348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10" name="TextBox 9">
            <a:extLst>
              <a:ext uri="{FF2B5EF4-FFF2-40B4-BE49-F238E27FC236}">
                <a16:creationId xmlns:a16="http://schemas.microsoft.com/office/drawing/2014/main" id="{C73DBEB3-DD34-4AE7-ACDA-4746B09E4B86}"/>
              </a:ext>
            </a:extLst>
          </p:cNvPr>
          <p:cNvSpPr txBox="1"/>
          <p:nvPr/>
        </p:nvSpPr>
        <p:spPr>
          <a:xfrm>
            <a:off x="4099367" y="3217761"/>
            <a:ext cx="3993265" cy="1323439"/>
          </a:xfrm>
          <a:prstGeom prst="rect">
            <a:avLst/>
          </a:prstGeom>
          <a:noFill/>
        </p:spPr>
        <p:txBody>
          <a:bodyPr wrap="square" rtlCol="0">
            <a:spAutoFit/>
          </a:bodyPr>
          <a:lstStyle/>
          <a:p>
            <a:pPr algn="ctr"/>
            <a:r>
              <a:rPr lang="en-US" sz="4000" dirty="0"/>
              <a:t>Questions online or in the chat?</a:t>
            </a:r>
          </a:p>
        </p:txBody>
      </p:sp>
      <p:pic>
        <p:nvPicPr>
          <p:cNvPr id="11" name="Graphic 10" descr="Help with solid fill">
            <a:extLst>
              <a:ext uri="{FF2B5EF4-FFF2-40B4-BE49-F238E27FC236}">
                <a16:creationId xmlns:a16="http://schemas.microsoft.com/office/drawing/2014/main" id="{2348F99E-0D49-4105-BB3A-F9BE38F30E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15673" y="1657107"/>
            <a:ext cx="1560653" cy="1560653"/>
          </a:xfrm>
          <a:prstGeom prst="rect">
            <a:avLst/>
          </a:prstGeom>
        </p:spPr>
      </p:pic>
    </p:spTree>
    <p:extLst>
      <p:ext uri="{BB962C8B-B14F-4D97-AF65-F5344CB8AC3E}">
        <p14:creationId xmlns:p14="http://schemas.microsoft.com/office/powerpoint/2010/main" val="2135663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rgbClr val="62489F"/>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pic>
        <p:nvPicPr>
          <p:cNvPr id="4" name="Picture 3">
            <a:extLst>
              <a:ext uri="{FF2B5EF4-FFF2-40B4-BE49-F238E27FC236}">
                <a16:creationId xmlns:a16="http://schemas.microsoft.com/office/drawing/2014/main" id="{45A7480D-A18B-436C-A289-0BD3868582C9}"/>
              </a:ext>
            </a:extLst>
          </p:cNvPr>
          <p:cNvPicPr>
            <a:picLocks noChangeAspect="1"/>
          </p:cNvPicPr>
          <p:nvPr/>
        </p:nvPicPr>
        <p:blipFill>
          <a:blip r:embed="rId4"/>
          <a:stretch>
            <a:fillRect/>
          </a:stretch>
        </p:blipFill>
        <p:spPr>
          <a:xfrm>
            <a:off x="3154690" y="175720"/>
            <a:ext cx="8633773" cy="730382"/>
          </a:xfrm>
          <a:prstGeom prst="rect">
            <a:avLst/>
          </a:prstGeom>
        </p:spPr>
      </p:pic>
      <p:pic>
        <p:nvPicPr>
          <p:cNvPr id="7" name="Picture 6">
            <a:extLst>
              <a:ext uri="{FF2B5EF4-FFF2-40B4-BE49-F238E27FC236}">
                <a16:creationId xmlns:a16="http://schemas.microsoft.com/office/drawing/2014/main" id="{01684DAA-3D6F-451B-9490-9790DE630C69}"/>
              </a:ext>
            </a:extLst>
          </p:cNvPr>
          <p:cNvPicPr>
            <a:picLocks noChangeAspect="1"/>
          </p:cNvPicPr>
          <p:nvPr/>
        </p:nvPicPr>
        <p:blipFill>
          <a:blip r:embed="rId5"/>
          <a:stretch>
            <a:fillRect/>
          </a:stretch>
        </p:blipFill>
        <p:spPr>
          <a:xfrm>
            <a:off x="0" y="1288903"/>
            <a:ext cx="8229340" cy="4220646"/>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925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#1</a:t>
            </a:r>
          </a:p>
        </p:txBody>
      </p:sp>
    </p:spTree>
    <p:extLst>
      <p:ext uri="{BB962C8B-B14F-4D97-AF65-F5344CB8AC3E}">
        <p14:creationId xmlns:p14="http://schemas.microsoft.com/office/powerpoint/2010/main" val="1279873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rgbClr val="62489F"/>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pic>
        <p:nvPicPr>
          <p:cNvPr id="4" name="Picture 3">
            <a:extLst>
              <a:ext uri="{FF2B5EF4-FFF2-40B4-BE49-F238E27FC236}">
                <a16:creationId xmlns:a16="http://schemas.microsoft.com/office/drawing/2014/main" id="{45A7480D-A18B-436C-A289-0BD3868582C9}"/>
              </a:ext>
            </a:extLst>
          </p:cNvPr>
          <p:cNvPicPr>
            <a:picLocks noChangeAspect="1"/>
          </p:cNvPicPr>
          <p:nvPr/>
        </p:nvPicPr>
        <p:blipFill>
          <a:blip r:embed="rId4"/>
          <a:stretch>
            <a:fillRect/>
          </a:stretch>
        </p:blipFill>
        <p:spPr>
          <a:xfrm>
            <a:off x="3154690" y="175720"/>
            <a:ext cx="8633773" cy="730382"/>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925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#1</a:t>
            </a:r>
          </a:p>
        </p:txBody>
      </p:sp>
      <p:pic>
        <p:nvPicPr>
          <p:cNvPr id="9" name="Picture 8">
            <a:extLst>
              <a:ext uri="{FF2B5EF4-FFF2-40B4-BE49-F238E27FC236}">
                <a16:creationId xmlns:a16="http://schemas.microsoft.com/office/drawing/2014/main" id="{03C449C5-21B4-4AFF-BD9F-096060C0F447}"/>
              </a:ext>
            </a:extLst>
          </p:cNvPr>
          <p:cNvPicPr>
            <a:picLocks noChangeAspect="1"/>
          </p:cNvPicPr>
          <p:nvPr/>
        </p:nvPicPr>
        <p:blipFill>
          <a:blip r:embed="rId5"/>
          <a:stretch>
            <a:fillRect/>
          </a:stretch>
        </p:blipFill>
        <p:spPr>
          <a:xfrm>
            <a:off x="159574" y="1148136"/>
            <a:ext cx="5561047" cy="5722237"/>
          </a:xfrm>
          <a:prstGeom prst="rect">
            <a:avLst/>
          </a:prstGeom>
        </p:spPr>
      </p:pic>
      <p:sp>
        <p:nvSpPr>
          <p:cNvPr id="10" name="TextBox 9">
            <a:extLst>
              <a:ext uri="{FF2B5EF4-FFF2-40B4-BE49-F238E27FC236}">
                <a16:creationId xmlns:a16="http://schemas.microsoft.com/office/drawing/2014/main" id="{E1A283D5-2027-4445-BA31-FF098E5E85F6}"/>
              </a:ext>
            </a:extLst>
          </p:cNvPr>
          <p:cNvSpPr txBox="1"/>
          <p:nvPr/>
        </p:nvSpPr>
        <p:spPr>
          <a:xfrm>
            <a:off x="6072020" y="4355620"/>
            <a:ext cx="5442603" cy="1569660"/>
          </a:xfrm>
          <a:prstGeom prst="rect">
            <a:avLst/>
          </a:prstGeom>
          <a:noFill/>
        </p:spPr>
        <p:txBody>
          <a:bodyPr wrap="square">
            <a:spAutoFit/>
          </a:bodyPr>
          <a:lstStyle/>
          <a:p>
            <a:r>
              <a:rPr lang="en-US" sz="1600" dirty="0"/>
              <a:t>If you need to submit more than one strategy, clicking ‘Yes’ will take you BACK to the previous question in the report, where you will enter another strategy and its benchmarks and implementation timeline. You can go through this loop as many times as you need, depending on how many strategies you are reporting on. </a:t>
            </a:r>
          </a:p>
        </p:txBody>
      </p:sp>
      <p:pic>
        <p:nvPicPr>
          <p:cNvPr id="11" name="Graphic 10" descr="Arrow circle with solid fill">
            <a:extLst>
              <a:ext uri="{FF2B5EF4-FFF2-40B4-BE49-F238E27FC236}">
                <a16:creationId xmlns:a16="http://schemas.microsoft.com/office/drawing/2014/main" id="{D8A0A329-C2D7-4D8C-ADDE-55AA9E24A2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18714" y="3495390"/>
            <a:ext cx="914400" cy="914400"/>
          </a:xfrm>
          <a:prstGeom prst="rect">
            <a:avLst/>
          </a:prstGeom>
        </p:spPr>
      </p:pic>
    </p:spTree>
    <p:extLst>
      <p:ext uri="{BB962C8B-B14F-4D97-AF65-F5344CB8AC3E}">
        <p14:creationId xmlns:p14="http://schemas.microsoft.com/office/powerpoint/2010/main" val="1416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rgbClr val="62489F"/>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pic>
        <p:nvPicPr>
          <p:cNvPr id="4" name="Picture 3">
            <a:extLst>
              <a:ext uri="{FF2B5EF4-FFF2-40B4-BE49-F238E27FC236}">
                <a16:creationId xmlns:a16="http://schemas.microsoft.com/office/drawing/2014/main" id="{45A7480D-A18B-436C-A289-0BD3868582C9}"/>
              </a:ext>
            </a:extLst>
          </p:cNvPr>
          <p:cNvPicPr>
            <a:picLocks noChangeAspect="1"/>
          </p:cNvPicPr>
          <p:nvPr/>
        </p:nvPicPr>
        <p:blipFill>
          <a:blip r:embed="rId4"/>
          <a:stretch>
            <a:fillRect/>
          </a:stretch>
        </p:blipFill>
        <p:spPr>
          <a:xfrm>
            <a:off x="3154690" y="175720"/>
            <a:ext cx="8633773" cy="730382"/>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925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#1</a:t>
            </a:r>
          </a:p>
        </p:txBody>
      </p:sp>
      <p:pic>
        <p:nvPicPr>
          <p:cNvPr id="11" name="Picture 10">
            <a:extLst>
              <a:ext uri="{FF2B5EF4-FFF2-40B4-BE49-F238E27FC236}">
                <a16:creationId xmlns:a16="http://schemas.microsoft.com/office/drawing/2014/main" id="{0B963C6C-F243-4623-928D-E56A2CEC54D0}"/>
              </a:ext>
            </a:extLst>
          </p:cNvPr>
          <p:cNvPicPr>
            <a:picLocks noChangeAspect="1"/>
          </p:cNvPicPr>
          <p:nvPr/>
        </p:nvPicPr>
        <p:blipFill>
          <a:blip r:embed="rId5"/>
          <a:stretch>
            <a:fillRect/>
          </a:stretch>
        </p:blipFill>
        <p:spPr>
          <a:xfrm>
            <a:off x="0" y="1151381"/>
            <a:ext cx="7831059" cy="5624758"/>
          </a:xfrm>
          <a:prstGeom prst="rect">
            <a:avLst/>
          </a:prstGeom>
        </p:spPr>
      </p:pic>
      <p:sp>
        <p:nvSpPr>
          <p:cNvPr id="12" name="TextBox 11">
            <a:extLst>
              <a:ext uri="{FF2B5EF4-FFF2-40B4-BE49-F238E27FC236}">
                <a16:creationId xmlns:a16="http://schemas.microsoft.com/office/drawing/2014/main" id="{2FAC64A1-2190-45D3-93E4-02F600463EC8}"/>
              </a:ext>
            </a:extLst>
          </p:cNvPr>
          <p:cNvSpPr txBox="1"/>
          <p:nvPr/>
        </p:nvSpPr>
        <p:spPr>
          <a:xfrm>
            <a:off x="8414556" y="2136338"/>
            <a:ext cx="3625044" cy="1600438"/>
          </a:xfrm>
          <a:prstGeom prst="rect">
            <a:avLst/>
          </a:prstGeom>
          <a:noFill/>
        </p:spPr>
        <p:txBody>
          <a:bodyPr wrap="square">
            <a:spAutoFit/>
          </a:bodyPr>
          <a:lstStyle/>
          <a:p>
            <a:pPr algn="l"/>
            <a:r>
              <a:rPr lang="en-US" sz="2000" dirty="0">
                <a:solidFill>
                  <a:srgbClr val="333333"/>
                </a:solidFill>
                <a:latin typeface="Helvetica Neue"/>
              </a:rPr>
              <a:t>Only applies to municipalities; for more information, refer to</a:t>
            </a:r>
            <a:r>
              <a:rPr lang="en-US" sz="2000" i="0" dirty="0">
                <a:solidFill>
                  <a:srgbClr val="333333"/>
                </a:solidFill>
                <a:effectLst/>
                <a:latin typeface="Helvetica Neue"/>
              </a:rPr>
              <a:t> </a:t>
            </a:r>
            <a:r>
              <a:rPr lang="en-US" sz="2000" b="0" i="0" dirty="0">
                <a:solidFill>
                  <a:srgbClr val="333333"/>
                </a:solidFill>
                <a:effectLst/>
                <a:latin typeface="Helvetica Neue"/>
              </a:rPr>
              <a:t>Utah Code </a:t>
            </a:r>
            <a:r>
              <a:rPr lang="en-US" sz="2000" b="1" dirty="0">
                <a:solidFill>
                  <a:srgbClr val="337AB7"/>
                </a:solidFill>
                <a:latin typeface="Helvetica Neue"/>
                <a:hlinkClick r:id="rId6"/>
              </a:rPr>
              <a:t>10-9a-403.1</a:t>
            </a:r>
            <a:r>
              <a:rPr lang="en-US" sz="2000" dirty="0">
                <a:solidFill>
                  <a:srgbClr val="333333"/>
                </a:solidFill>
                <a:latin typeface="Helvetica Neue"/>
              </a:rPr>
              <a:t>,</a:t>
            </a:r>
            <a:r>
              <a:rPr lang="en-US" sz="2000" b="1" i="0" u="none" strike="noStrike" dirty="0">
                <a:solidFill>
                  <a:srgbClr val="337AB7"/>
                </a:solidFill>
                <a:effectLst/>
                <a:latin typeface="Helvetica Neue"/>
              </a:rPr>
              <a:t> </a:t>
            </a:r>
            <a:r>
              <a:rPr lang="en-US" sz="2000" dirty="0">
                <a:solidFill>
                  <a:srgbClr val="333333"/>
                </a:solidFill>
                <a:latin typeface="Helvetica Neue"/>
              </a:rPr>
              <a:t>Section 10.</a:t>
            </a:r>
            <a:endParaRPr lang="en-US" dirty="0">
              <a:solidFill>
                <a:srgbClr val="333333"/>
              </a:solidFill>
              <a:latin typeface="Helvetica Neue"/>
            </a:endParaRPr>
          </a:p>
          <a:p>
            <a:pPr algn="l"/>
            <a:endParaRPr lang="en-US" b="0" i="0" dirty="0">
              <a:solidFill>
                <a:srgbClr val="333333"/>
              </a:solidFill>
              <a:effectLst/>
              <a:latin typeface="Helvetica Neue"/>
            </a:endParaRPr>
          </a:p>
        </p:txBody>
      </p:sp>
      <p:sp>
        <p:nvSpPr>
          <p:cNvPr id="10" name="Arrow: Down 9">
            <a:extLst>
              <a:ext uri="{FF2B5EF4-FFF2-40B4-BE49-F238E27FC236}">
                <a16:creationId xmlns:a16="http://schemas.microsoft.com/office/drawing/2014/main" id="{673AA308-925A-48F0-824B-FFDB3B17913C}"/>
              </a:ext>
            </a:extLst>
          </p:cNvPr>
          <p:cNvSpPr/>
          <p:nvPr/>
        </p:nvSpPr>
        <p:spPr>
          <a:xfrm rot="5400000">
            <a:off x="7762940" y="2165944"/>
            <a:ext cx="232764" cy="81549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577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rgbClr val="62489F"/>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pic>
        <p:nvPicPr>
          <p:cNvPr id="4" name="Picture 3">
            <a:extLst>
              <a:ext uri="{FF2B5EF4-FFF2-40B4-BE49-F238E27FC236}">
                <a16:creationId xmlns:a16="http://schemas.microsoft.com/office/drawing/2014/main" id="{45A7480D-A18B-436C-A289-0BD3868582C9}"/>
              </a:ext>
            </a:extLst>
          </p:cNvPr>
          <p:cNvPicPr>
            <a:picLocks noChangeAspect="1"/>
          </p:cNvPicPr>
          <p:nvPr/>
        </p:nvPicPr>
        <p:blipFill>
          <a:blip r:embed="rId4"/>
          <a:stretch>
            <a:fillRect/>
          </a:stretch>
        </p:blipFill>
        <p:spPr>
          <a:xfrm>
            <a:off x="3154690" y="175720"/>
            <a:ext cx="8633773" cy="730382"/>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925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#1</a:t>
            </a:r>
          </a:p>
        </p:txBody>
      </p:sp>
      <p:pic>
        <p:nvPicPr>
          <p:cNvPr id="9" name="Picture 8">
            <a:extLst>
              <a:ext uri="{FF2B5EF4-FFF2-40B4-BE49-F238E27FC236}">
                <a16:creationId xmlns:a16="http://schemas.microsoft.com/office/drawing/2014/main" id="{26F5807C-2E3F-4EBF-8C6C-2A56CE063E28}"/>
              </a:ext>
            </a:extLst>
          </p:cNvPr>
          <p:cNvPicPr>
            <a:picLocks noChangeAspect="1"/>
          </p:cNvPicPr>
          <p:nvPr/>
        </p:nvPicPr>
        <p:blipFill>
          <a:blip r:embed="rId5"/>
          <a:stretch>
            <a:fillRect/>
          </a:stretch>
        </p:blipFill>
        <p:spPr>
          <a:xfrm>
            <a:off x="230690" y="1288903"/>
            <a:ext cx="8913309" cy="4645448"/>
          </a:xfrm>
          <a:prstGeom prst="rect">
            <a:avLst/>
          </a:prstGeom>
        </p:spPr>
      </p:pic>
    </p:spTree>
    <p:extLst>
      <p:ext uri="{BB962C8B-B14F-4D97-AF65-F5344CB8AC3E}">
        <p14:creationId xmlns:p14="http://schemas.microsoft.com/office/powerpoint/2010/main" val="2219333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rgbClr val="19376B"/>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#2</a:t>
            </a:r>
          </a:p>
        </p:txBody>
      </p:sp>
      <p:pic>
        <p:nvPicPr>
          <p:cNvPr id="7" name="Picture 6">
            <a:extLst>
              <a:ext uri="{FF2B5EF4-FFF2-40B4-BE49-F238E27FC236}">
                <a16:creationId xmlns:a16="http://schemas.microsoft.com/office/drawing/2014/main" id="{3BCCA524-9CA2-46F7-8C50-E5C43ECC6736}"/>
              </a:ext>
            </a:extLst>
          </p:cNvPr>
          <p:cNvPicPr>
            <a:picLocks noChangeAspect="1"/>
          </p:cNvPicPr>
          <p:nvPr/>
        </p:nvPicPr>
        <p:blipFill>
          <a:blip r:embed="rId4"/>
          <a:stretch>
            <a:fillRect/>
          </a:stretch>
        </p:blipFill>
        <p:spPr>
          <a:xfrm>
            <a:off x="3129232" y="120853"/>
            <a:ext cx="8126031" cy="888963"/>
          </a:xfrm>
          <a:prstGeom prst="rect">
            <a:avLst/>
          </a:prstGeom>
        </p:spPr>
      </p:pic>
      <p:pic>
        <p:nvPicPr>
          <p:cNvPr id="11" name="Picture 10">
            <a:extLst>
              <a:ext uri="{FF2B5EF4-FFF2-40B4-BE49-F238E27FC236}">
                <a16:creationId xmlns:a16="http://schemas.microsoft.com/office/drawing/2014/main" id="{C9818549-F95F-4C1E-9224-26AF3CB12C52}"/>
              </a:ext>
            </a:extLst>
          </p:cNvPr>
          <p:cNvPicPr>
            <a:picLocks noChangeAspect="1"/>
          </p:cNvPicPr>
          <p:nvPr/>
        </p:nvPicPr>
        <p:blipFill>
          <a:blip r:embed="rId5"/>
          <a:stretch>
            <a:fillRect/>
          </a:stretch>
        </p:blipFill>
        <p:spPr>
          <a:xfrm>
            <a:off x="130981" y="1130669"/>
            <a:ext cx="6721231" cy="5482216"/>
          </a:xfrm>
          <a:prstGeom prst="rect">
            <a:avLst/>
          </a:prstGeom>
        </p:spPr>
      </p:pic>
    </p:spTree>
    <p:extLst>
      <p:ext uri="{BB962C8B-B14F-4D97-AF65-F5344CB8AC3E}">
        <p14:creationId xmlns:p14="http://schemas.microsoft.com/office/powerpoint/2010/main" val="2139000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rgbClr val="19376B"/>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#2</a:t>
            </a:r>
          </a:p>
        </p:txBody>
      </p:sp>
      <p:pic>
        <p:nvPicPr>
          <p:cNvPr id="7" name="Picture 6">
            <a:extLst>
              <a:ext uri="{FF2B5EF4-FFF2-40B4-BE49-F238E27FC236}">
                <a16:creationId xmlns:a16="http://schemas.microsoft.com/office/drawing/2014/main" id="{3BCCA524-9CA2-46F7-8C50-E5C43ECC6736}"/>
              </a:ext>
            </a:extLst>
          </p:cNvPr>
          <p:cNvPicPr>
            <a:picLocks noChangeAspect="1"/>
          </p:cNvPicPr>
          <p:nvPr/>
        </p:nvPicPr>
        <p:blipFill>
          <a:blip r:embed="rId4"/>
          <a:stretch>
            <a:fillRect/>
          </a:stretch>
        </p:blipFill>
        <p:spPr>
          <a:xfrm>
            <a:off x="3129232" y="120853"/>
            <a:ext cx="8126031" cy="888963"/>
          </a:xfrm>
          <a:prstGeom prst="rect">
            <a:avLst/>
          </a:prstGeom>
        </p:spPr>
      </p:pic>
      <p:pic>
        <p:nvPicPr>
          <p:cNvPr id="6" name="Picture 5">
            <a:extLst>
              <a:ext uri="{FF2B5EF4-FFF2-40B4-BE49-F238E27FC236}">
                <a16:creationId xmlns:a16="http://schemas.microsoft.com/office/drawing/2014/main" id="{02DE7726-05A8-4C47-803E-EC83409639C1}"/>
              </a:ext>
            </a:extLst>
          </p:cNvPr>
          <p:cNvPicPr>
            <a:picLocks noChangeAspect="1"/>
          </p:cNvPicPr>
          <p:nvPr/>
        </p:nvPicPr>
        <p:blipFill>
          <a:blip r:embed="rId5"/>
          <a:stretch>
            <a:fillRect/>
          </a:stretch>
        </p:blipFill>
        <p:spPr>
          <a:xfrm>
            <a:off x="287045" y="1230716"/>
            <a:ext cx="4933138" cy="5565940"/>
          </a:xfrm>
          <a:prstGeom prst="rect">
            <a:avLst/>
          </a:prstGeom>
        </p:spPr>
      </p:pic>
      <p:pic>
        <p:nvPicPr>
          <p:cNvPr id="10" name="Picture 9">
            <a:extLst>
              <a:ext uri="{FF2B5EF4-FFF2-40B4-BE49-F238E27FC236}">
                <a16:creationId xmlns:a16="http://schemas.microsoft.com/office/drawing/2014/main" id="{4FE1E5F9-8E09-4022-B326-284FF815F8AA}"/>
              </a:ext>
            </a:extLst>
          </p:cNvPr>
          <p:cNvPicPr>
            <a:picLocks noChangeAspect="1"/>
          </p:cNvPicPr>
          <p:nvPr/>
        </p:nvPicPr>
        <p:blipFill>
          <a:blip r:embed="rId6"/>
          <a:stretch>
            <a:fillRect/>
          </a:stretch>
        </p:blipFill>
        <p:spPr>
          <a:xfrm>
            <a:off x="5632829" y="1820404"/>
            <a:ext cx="5917765" cy="3349180"/>
          </a:xfrm>
          <a:prstGeom prst="rect">
            <a:avLst/>
          </a:prstGeom>
        </p:spPr>
      </p:pic>
      <p:pic>
        <p:nvPicPr>
          <p:cNvPr id="11" name="Picture 10">
            <a:extLst>
              <a:ext uri="{FF2B5EF4-FFF2-40B4-BE49-F238E27FC236}">
                <a16:creationId xmlns:a16="http://schemas.microsoft.com/office/drawing/2014/main" id="{40EBBF86-9E8E-45DE-AFDC-7F065EA5EF42}"/>
              </a:ext>
            </a:extLst>
          </p:cNvPr>
          <p:cNvPicPr>
            <a:picLocks noChangeAspect="1"/>
          </p:cNvPicPr>
          <p:nvPr/>
        </p:nvPicPr>
        <p:blipFill>
          <a:blip r:embed="rId7"/>
          <a:stretch>
            <a:fillRect/>
          </a:stretch>
        </p:blipFill>
        <p:spPr>
          <a:xfrm>
            <a:off x="5632829" y="1113183"/>
            <a:ext cx="1550319" cy="703691"/>
          </a:xfrm>
          <a:prstGeom prst="rect">
            <a:avLst/>
          </a:prstGeom>
        </p:spPr>
      </p:pic>
      <p:sp>
        <p:nvSpPr>
          <p:cNvPr id="4" name="Oval 3">
            <a:extLst>
              <a:ext uri="{FF2B5EF4-FFF2-40B4-BE49-F238E27FC236}">
                <a16:creationId xmlns:a16="http://schemas.microsoft.com/office/drawing/2014/main" id="{71FB6D27-9287-464E-B412-6D426F336927}"/>
              </a:ext>
            </a:extLst>
          </p:cNvPr>
          <p:cNvSpPr/>
          <p:nvPr/>
        </p:nvSpPr>
        <p:spPr>
          <a:xfrm>
            <a:off x="3630706" y="3494994"/>
            <a:ext cx="313765" cy="261218"/>
          </a:xfrm>
          <a:prstGeom prst="ellipse">
            <a:avLst/>
          </a:prstGeom>
          <a:noFill/>
          <a:ln w="19050">
            <a:solidFill>
              <a:srgbClr val="183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F694031C-69C3-4C3C-8C09-C791C98A17F9}"/>
              </a:ext>
            </a:extLst>
          </p:cNvPr>
          <p:cNvCxnSpPr>
            <a:cxnSpLocks/>
            <a:stCxn id="4" idx="7"/>
          </p:cNvCxnSpPr>
          <p:nvPr/>
        </p:nvCxnSpPr>
        <p:spPr>
          <a:xfrm flipV="1">
            <a:off x="3898521" y="2671482"/>
            <a:ext cx="1734308" cy="861766"/>
          </a:xfrm>
          <a:prstGeom prst="straightConnector1">
            <a:avLst/>
          </a:prstGeom>
          <a:ln w="12700">
            <a:solidFill>
              <a:srgbClr val="18386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209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rgbClr val="19376B"/>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#2</a:t>
            </a:r>
          </a:p>
        </p:txBody>
      </p:sp>
      <p:pic>
        <p:nvPicPr>
          <p:cNvPr id="7" name="Picture 6">
            <a:extLst>
              <a:ext uri="{FF2B5EF4-FFF2-40B4-BE49-F238E27FC236}">
                <a16:creationId xmlns:a16="http://schemas.microsoft.com/office/drawing/2014/main" id="{3BCCA524-9CA2-46F7-8C50-E5C43ECC6736}"/>
              </a:ext>
            </a:extLst>
          </p:cNvPr>
          <p:cNvPicPr>
            <a:picLocks noChangeAspect="1"/>
          </p:cNvPicPr>
          <p:nvPr/>
        </p:nvPicPr>
        <p:blipFill>
          <a:blip r:embed="rId4"/>
          <a:stretch>
            <a:fillRect/>
          </a:stretch>
        </p:blipFill>
        <p:spPr>
          <a:xfrm>
            <a:off x="3129232" y="120853"/>
            <a:ext cx="8126031" cy="888963"/>
          </a:xfrm>
          <a:prstGeom prst="rect">
            <a:avLst/>
          </a:prstGeom>
        </p:spPr>
      </p:pic>
      <p:pic>
        <p:nvPicPr>
          <p:cNvPr id="9" name="Picture 8">
            <a:extLst>
              <a:ext uri="{FF2B5EF4-FFF2-40B4-BE49-F238E27FC236}">
                <a16:creationId xmlns:a16="http://schemas.microsoft.com/office/drawing/2014/main" id="{32B115EF-976B-416F-B641-18A675D973BF}"/>
              </a:ext>
            </a:extLst>
          </p:cNvPr>
          <p:cNvPicPr>
            <a:picLocks noChangeAspect="1"/>
          </p:cNvPicPr>
          <p:nvPr/>
        </p:nvPicPr>
        <p:blipFill>
          <a:blip r:embed="rId5"/>
          <a:stretch>
            <a:fillRect/>
          </a:stretch>
        </p:blipFill>
        <p:spPr>
          <a:xfrm>
            <a:off x="152400" y="1130668"/>
            <a:ext cx="4662668" cy="5593539"/>
          </a:xfrm>
          <a:prstGeom prst="rect">
            <a:avLst/>
          </a:prstGeom>
        </p:spPr>
      </p:pic>
    </p:spTree>
    <p:extLst>
      <p:ext uri="{BB962C8B-B14F-4D97-AF65-F5344CB8AC3E}">
        <p14:creationId xmlns:p14="http://schemas.microsoft.com/office/powerpoint/2010/main" val="3854518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rgbClr val="19376B"/>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#2</a:t>
            </a:r>
          </a:p>
        </p:txBody>
      </p:sp>
      <p:pic>
        <p:nvPicPr>
          <p:cNvPr id="7" name="Picture 6">
            <a:extLst>
              <a:ext uri="{FF2B5EF4-FFF2-40B4-BE49-F238E27FC236}">
                <a16:creationId xmlns:a16="http://schemas.microsoft.com/office/drawing/2014/main" id="{3BCCA524-9CA2-46F7-8C50-E5C43ECC6736}"/>
              </a:ext>
            </a:extLst>
          </p:cNvPr>
          <p:cNvPicPr>
            <a:picLocks noChangeAspect="1"/>
          </p:cNvPicPr>
          <p:nvPr/>
        </p:nvPicPr>
        <p:blipFill>
          <a:blip r:embed="rId4"/>
          <a:stretch>
            <a:fillRect/>
          </a:stretch>
        </p:blipFill>
        <p:spPr>
          <a:xfrm>
            <a:off x="3129232" y="120853"/>
            <a:ext cx="8126031" cy="888963"/>
          </a:xfrm>
          <a:prstGeom prst="rect">
            <a:avLst/>
          </a:prstGeom>
        </p:spPr>
      </p:pic>
      <p:pic>
        <p:nvPicPr>
          <p:cNvPr id="6" name="Picture 5">
            <a:extLst>
              <a:ext uri="{FF2B5EF4-FFF2-40B4-BE49-F238E27FC236}">
                <a16:creationId xmlns:a16="http://schemas.microsoft.com/office/drawing/2014/main" id="{54A99438-108F-4722-8CB6-52C97A73CD7F}"/>
              </a:ext>
            </a:extLst>
          </p:cNvPr>
          <p:cNvPicPr>
            <a:picLocks noChangeAspect="1"/>
          </p:cNvPicPr>
          <p:nvPr/>
        </p:nvPicPr>
        <p:blipFill>
          <a:blip r:embed="rId5"/>
          <a:stretch>
            <a:fillRect/>
          </a:stretch>
        </p:blipFill>
        <p:spPr>
          <a:xfrm>
            <a:off x="439073" y="1130669"/>
            <a:ext cx="5348269" cy="5744137"/>
          </a:xfrm>
          <a:prstGeom prst="rect">
            <a:avLst/>
          </a:prstGeom>
        </p:spPr>
      </p:pic>
    </p:spTree>
    <p:extLst>
      <p:ext uri="{BB962C8B-B14F-4D97-AF65-F5344CB8AC3E}">
        <p14:creationId xmlns:p14="http://schemas.microsoft.com/office/powerpoint/2010/main" val="3538496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0CCD15-2310-44A9-A6A6-892DA03A5A3D}"/>
              </a:ext>
            </a:extLst>
          </p:cNvPr>
          <p:cNvPicPr>
            <a:picLocks noChangeAspect="1"/>
          </p:cNvPicPr>
          <p:nvPr/>
        </p:nvPicPr>
        <p:blipFill>
          <a:blip r:embed="rId3"/>
          <a:stretch>
            <a:fillRect/>
          </a:stretch>
        </p:blipFill>
        <p:spPr>
          <a:xfrm>
            <a:off x="-556592" y="514315"/>
            <a:ext cx="7259921" cy="1085885"/>
          </a:xfrm>
          <a:prstGeom prst="rect">
            <a:avLst/>
          </a:prstGeom>
        </p:spPr>
      </p:pic>
      <p:pic>
        <p:nvPicPr>
          <p:cNvPr id="1028" name="Picture 4">
            <a:extLst>
              <a:ext uri="{FF2B5EF4-FFF2-40B4-BE49-F238E27FC236}">
                <a16:creationId xmlns:a16="http://schemas.microsoft.com/office/drawing/2014/main" id="{C00F323A-6F9B-496F-94FE-ED74AC2946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195" r="19546"/>
          <a:stretch/>
        </p:blipFill>
        <p:spPr bwMode="auto">
          <a:xfrm>
            <a:off x="6397488" y="0"/>
            <a:ext cx="57945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B7284A0-6755-483C-9EB9-6737A5CA0589}"/>
              </a:ext>
            </a:extLst>
          </p:cNvPr>
          <p:cNvSpPr txBox="1"/>
          <p:nvPr/>
        </p:nvSpPr>
        <p:spPr>
          <a:xfrm>
            <a:off x="122850" y="1874609"/>
            <a:ext cx="6122237" cy="4708981"/>
          </a:xfrm>
          <a:prstGeom prst="rect">
            <a:avLst/>
          </a:prstGeom>
          <a:noFill/>
        </p:spPr>
        <p:txBody>
          <a:bodyPr wrap="square" rtlCol="0">
            <a:spAutoFit/>
          </a:bodyPr>
          <a:lstStyle/>
          <a:p>
            <a:r>
              <a:rPr lang="en-US" sz="2800" dirty="0">
                <a:solidFill>
                  <a:srgbClr val="624A9E"/>
                </a:solidFill>
                <a:latin typeface="Montserrat SemiBold" pitchFamily="2" charset="0"/>
                <a:cs typeface="Century Gothic"/>
              </a:rPr>
              <a:t>	Before we start: </a:t>
            </a:r>
          </a:p>
          <a:p>
            <a:r>
              <a:rPr lang="en-US" sz="2800" dirty="0">
                <a:solidFill>
                  <a:srgbClr val="624A9E"/>
                </a:solidFill>
                <a:latin typeface="Montserrat SemiBold" pitchFamily="2" charset="0"/>
                <a:cs typeface="Century Gothic"/>
              </a:rPr>
              <a:t>	some webinar logistics</a:t>
            </a:r>
          </a:p>
          <a:p>
            <a:endParaRPr lang="en-US" sz="2000" dirty="0">
              <a:solidFill>
                <a:srgbClr val="624A9E"/>
              </a:solidFill>
              <a:latin typeface="Montserrat SemiBold" pitchFamily="2" charset="0"/>
            </a:endParaRPr>
          </a:p>
          <a:p>
            <a:pPr marL="457200" indent="-457200">
              <a:buFont typeface="Arial" panose="020B0604020202020204" pitchFamily="34" charset="0"/>
              <a:buChar char="•"/>
            </a:pPr>
            <a:r>
              <a:rPr lang="en-US" sz="1600" dirty="0">
                <a:solidFill>
                  <a:srgbClr val="333333"/>
                </a:solidFill>
                <a:latin typeface="Helvetica Neue"/>
              </a:rPr>
              <a:t>We will take breaks for basic Q&amp;A throughout the webinar. If your community has specific questions about </a:t>
            </a:r>
            <a:r>
              <a:rPr lang="en-US" sz="1600" i="1" dirty="0">
                <a:solidFill>
                  <a:srgbClr val="333333"/>
                </a:solidFill>
                <a:latin typeface="Helvetica Neue"/>
              </a:rPr>
              <a:t>your</a:t>
            </a:r>
            <a:r>
              <a:rPr lang="en-US" sz="1600" dirty="0">
                <a:solidFill>
                  <a:srgbClr val="333333"/>
                </a:solidFill>
                <a:latin typeface="Helvetica Neue"/>
              </a:rPr>
              <a:t> MIH report, it would be best to schedule a one-on-one appointment with MIH staff by:</a:t>
            </a:r>
          </a:p>
          <a:p>
            <a:pPr marL="914400" lvl="1" indent="-457200">
              <a:buFont typeface="Arial" panose="020B0604020202020204" pitchFamily="34" charset="0"/>
              <a:buChar char="•"/>
            </a:pPr>
            <a:r>
              <a:rPr lang="en-US" sz="1600" dirty="0">
                <a:solidFill>
                  <a:srgbClr val="333333"/>
                </a:solidFill>
                <a:latin typeface="Helvetica Neue"/>
              </a:rPr>
              <a:t>emailing </a:t>
            </a:r>
            <a:r>
              <a:rPr lang="en-US" sz="1600" dirty="0">
                <a:solidFill>
                  <a:srgbClr val="333333"/>
                </a:solidFill>
                <a:latin typeface="Helvetica Neue"/>
                <a:hlinkClick r:id="rId5"/>
              </a:rPr>
              <a:t>mih@utah.gov</a:t>
            </a:r>
            <a:r>
              <a:rPr lang="en-US" sz="1600" dirty="0">
                <a:solidFill>
                  <a:srgbClr val="333333"/>
                </a:solidFill>
                <a:latin typeface="Helvetica Neue"/>
              </a:rPr>
              <a:t>, or</a:t>
            </a:r>
          </a:p>
          <a:p>
            <a:pPr marL="914400" lvl="1" indent="-457200">
              <a:buFont typeface="Arial" panose="020B0604020202020204" pitchFamily="34" charset="0"/>
              <a:buChar char="•"/>
            </a:pPr>
            <a:r>
              <a:rPr lang="en-US" sz="1600" dirty="0">
                <a:solidFill>
                  <a:srgbClr val="333333"/>
                </a:solidFill>
                <a:latin typeface="Helvetica Neue"/>
              </a:rPr>
              <a:t>calling Todd Andersen at (385) 290-9717.</a:t>
            </a:r>
          </a:p>
          <a:p>
            <a:endParaRPr lang="en-US" sz="1600" dirty="0">
              <a:solidFill>
                <a:srgbClr val="333333"/>
              </a:solidFill>
              <a:latin typeface="Helvetica Neue"/>
            </a:endParaRPr>
          </a:p>
          <a:p>
            <a:pPr marL="285750" indent="-285750">
              <a:buFont typeface="Arial" panose="020B0604020202020204" pitchFamily="34" charset="0"/>
              <a:buChar char="•"/>
            </a:pPr>
            <a:r>
              <a:rPr lang="en-US" sz="1600" dirty="0">
                <a:solidFill>
                  <a:srgbClr val="333333"/>
                </a:solidFill>
                <a:latin typeface="Helvetica Neue"/>
              </a:rPr>
              <a:t>If we can’t answer a question during the webinar, we will be happy to look into it and provide an answer to you afterwards. </a:t>
            </a:r>
          </a:p>
          <a:p>
            <a:pPr marL="285750" indent="-285750">
              <a:buFont typeface="Arial" panose="020B0604020202020204" pitchFamily="34" charset="0"/>
              <a:buChar char="•"/>
            </a:pPr>
            <a:endParaRPr lang="en-US" sz="1600" dirty="0">
              <a:solidFill>
                <a:srgbClr val="333333"/>
              </a:solidFill>
              <a:latin typeface="Helvetica Neue"/>
            </a:endParaRPr>
          </a:p>
          <a:p>
            <a:pPr marL="285750" indent="-285750">
              <a:buFont typeface="Arial" panose="020B0604020202020204" pitchFamily="34" charset="0"/>
              <a:buChar char="•"/>
            </a:pPr>
            <a:r>
              <a:rPr lang="en-US" sz="1600" dirty="0">
                <a:solidFill>
                  <a:srgbClr val="333333"/>
                </a:solidFill>
                <a:latin typeface="Helvetica Neue"/>
              </a:rPr>
              <a:t>We will email slides to webinar attendees afterwards.</a:t>
            </a:r>
          </a:p>
          <a:p>
            <a:pPr marL="285750" indent="-285750">
              <a:buFont typeface="Arial" panose="020B0604020202020204" pitchFamily="34" charset="0"/>
              <a:buChar char="•"/>
            </a:pPr>
            <a:endParaRPr lang="en-US" sz="1600" dirty="0">
              <a:solidFill>
                <a:srgbClr val="333333"/>
              </a:solidFill>
              <a:latin typeface="Helvetica Neue"/>
            </a:endParaRPr>
          </a:p>
          <a:p>
            <a:pPr marL="285750" indent="-285750">
              <a:buFont typeface="Arial" panose="020B0604020202020204" pitchFamily="34" charset="0"/>
              <a:buChar char="•"/>
            </a:pPr>
            <a:r>
              <a:rPr lang="en-US" sz="1600" dirty="0">
                <a:solidFill>
                  <a:srgbClr val="333333"/>
                </a:solidFill>
                <a:latin typeface="Helvetica Neue"/>
              </a:rPr>
              <a:t>This webinar will be recorded and available on </a:t>
            </a:r>
            <a:r>
              <a:rPr lang="en-US" sz="1600" b="1" dirty="0">
                <a:solidFill>
                  <a:srgbClr val="62489F"/>
                </a:solidFill>
                <a:latin typeface="Helvetica Neue"/>
              </a:rPr>
              <a:t>apautah.org, </a:t>
            </a:r>
            <a:r>
              <a:rPr lang="en-US" sz="1600" dirty="0">
                <a:solidFill>
                  <a:srgbClr val="333333"/>
                </a:solidFill>
                <a:latin typeface="Helvetica Neue"/>
              </a:rPr>
              <a:t>or you can contact </a:t>
            </a:r>
            <a:r>
              <a:rPr lang="en-US" sz="1600" dirty="0">
                <a:solidFill>
                  <a:srgbClr val="333333"/>
                </a:solidFill>
                <a:latin typeface="Helvetica Neue"/>
                <a:hlinkClick r:id="rId6"/>
              </a:rPr>
              <a:t>admin@apautah.org</a:t>
            </a:r>
            <a:r>
              <a:rPr lang="en-US" sz="1600" dirty="0">
                <a:solidFill>
                  <a:srgbClr val="333333"/>
                </a:solidFill>
                <a:latin typeface="Helvetica Neue"/>
              </a:rPr>
              <a:t>.</a:t>
            </a:r>
          </a:p>
        </p:txBody>
      </p:sp>
      <p:pic>
        <p:nvPicPr>
          <p:cNvPr id="3" name="Graphic 2" descr="Tools with solid fill">
            <a:extLst>
              <a:ext uri="{FF2B5EF4-FFF2-40B4-BE49-F238E27FC236}">
                <a16:creationId xmlns:a16="http://schemas.microsoft.com/office/drawing/2014/main" id="{8D80C0FA-82FB-4610-BBEA-AD7FC057A6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7915" y="2033492"/>
            <a:ext cx="590176" cy="590176"/>
          </a:xfrm>
          <a:prstGeom prst="rect">
            <a:avLst/>
          </a:prstGeom>
        </p:spPr>
      </p:pic>
    </p:spTree>
    <p:extLst>
      <p:ext uri="{BB962C8B-B14F-4D97-AF65-F5344CB8AC3E}">
        <p14:creationId xmlns:p14="http://schemas.microsoft.com/office/powerpoint/2010/main" val="1845585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rgbClr val="19376B"/>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#2</a:t>
            </a:r>
          </a:p>
        </p:txBody>
      </p:sp>
      <p:pic>
        <p:nvPicPr>
          <p:cNvPr id="7" name="Picture 6">
            <a:extLst>
              <a:ext uri="{FF2B5EF4-FFF2-40B4-BE49-F238E27FC236}">
                <a16:creationId xmlns:a16="http://schemas.microsoft.com/office/drawing/2014/main" id="{3BCCA524-9CA2-46F7-8C50-E5C43ECC6736}"/>
              </a:ext>
            </a:extLst>
          </p:cNvPr>
          <p:cNvPicPr>
            <a:picLocks noChangeAspect="1"/>
          </p:cNvPicPr>
          <p:nvPr/>
        </p:nvPicPr>
        <p:blipFill>
          <a:blip r:embed="rId4"/>
          <a:stretch>
            <a:fillRect/>
          </a:stretch>
        </p:blipFill>
        <p:spPr>
          <a:xfrm>
            <a:off x="3129232" y="120853"/>
            <a:ext cx="8126031" cy="888963"/>
          </a:xfrm>
          <a:prstGeom prst="rect">
            <a:avLst/>
          </a:prstGeom>
        </p:spPr>
      </p:pic>
      <p:pic>
        <p:nvPicPr>
          <p:cNvPr id="9" name="Picture 8">
            <a:extLst>
              <a:ext uri="{FF2B5EF4-FFF2-40B4-BE49-F238E27FC236}">
                <a16:creationId xmlns:a16="http://schemas.microsoft.com/office/drawing/2014/main" id="{7F8C8982-7AC8-406A-9A09-926C372530D4}"/>
              </a:ext>
            </a:extLst>
          </p:cNvPr>
          <p:cNvPicPr>
            <a:picLocks noChangeAspect="1"/>
          </p:cNvPicPr>
          <p:nvPr/>
        </p:nvPicPr>
        <p:blipFill>
          <a:blip r:embed="rId5"/>
          <a:stretch>
            <a:fillRect/>
          </a:stretch>
        </p:blipFill>
        <p:spPr>
          <a:xfrm>
            <a:off x="773459" y="1234036"/>
            <a:ext cx="4446868" cy="5235936"/>
          </a:xfrm>
          <a:prstGeom prst="rect">
            <a:avLst/>
          </a:prstGeom>
        </p:spPr>
      </p:pic>
      <p:pic>
        <p:nvPicPr>
          <p:cNvPr id="10" name="Picture 9">
            <a:extLst>
              <a:ext uri="{FF2B5EF4-FFF2-40B4-BE49-F238E27FC236}">
                <a16:creationId xmlns:a16="http://schemas.microsoft.com/office/drawing/2014/main" id="{0E751C23-F679-47D3-A350-1DE9EE2D7B05}"/>
              </a:ext>
            </a:extLst>
          </p:cNvPr>
          <p:cNvPicPr>
            <a:picLocks noChangeAspect="1"/>
          </p:cNvPicPr>
          <p:nvPr/>
        </p:nvPicPr>
        <p:blipFill>
          <a:blip r:embed="rId6"/>
          <a:stretch>
            <a:fillRect/>
          </a:stretch>
        </p:blipFill>
        <p:spPr>
          <a:xfrm>
            <a:off x="6743700" y="1234036"/>
            <a:ext cx="4039262" cy="5317432"/>
          </a:xfrm>
          <a:prstGeom prst="rect">
            <a:avLst/>
          </a:prstGeom>
        </p:spPr>
      </p:pic>
      <p:sp>
        <p:nvSpPr>
          <p:cNvPr id="11" name="TextBox 10">
            <a:extLst>
              <a:ext uri="{FF2B5EF4-FFF2-40B4-BE49-F238E27FC236}">
                <a16:creationId xmlns:a16="http://schemas.microsoft.com/office/drawing/2014/main" id="{E908ABF0-EA67-4843-9C59-F821646CEC59}"/>
              </a:ext>
            </a:extLst>
          </p:cNvPr>
          <p:cNvSpPr txBox="1"/>
          <p:nvPr/>
        </p:nvSpPr>
        <p:spPr>
          <a:xfrm>
            <a:off x="20899" y="1793489"/>
            <a:ext cx="929037" cy="276999"/>
          </a:xfrm>
          <a:prstGeom prst="rect">
            <a:avLst/>
          </a:prstGeom>
          <a:noFill/>
        </p:spPr>
        <p:txBody>
          <a:bodyPr wrap="none" rtlCol="0">
            <a:spAutoFit/>
          </a:bodyPr>
          <a:lstStyle/>
          <a:p>
            <a:r>
              <a:rPr lang="en-US" sz="1200" b="1" dirty="0">
                <a:solidFill>
                  <a:srgbClr val="FF0000"/>
                </a:solidFill>
              </a:rPr>
              <a:t>*REQUIRED</a:t>
            </a:r>
          </a:p>
        </p:txBody>
      </p:sp>
      <p:sp>
        <p:nvSpPr>
          <p:cNvPr id="12" name="TextBox 11">
            <a:extLst>
              <a:ext uri="{FF2B5EF4-FFF2-40B4-BE49-F238E27FC236}">
                <a16:creationId xmlns:a16="http://schemas.microsoft.com/office/drawing/2014/main" id="{7D806C3D-0DD7-4D07-84BA-4AC318C32CE2}"/>
              </a:ext>
            </a:extLst>
          </p:cNvPr>
          <p:cNvSpPr txBox="1"/>
          <p:nvPr/>
        </p:nvSpPr>
        <p:spPr>
          <a:xfrm>
            <a:off x="59084" y="3027795"/>
            <a:ext cx="852669" cy="276999"/>
          </a:xfrm>
          <a:prstGeom prst="rect">
            <a:avLst/>
          </a:prstGeom>
          <a:noFill/>
        </p:spPr>
        <p:txBody>
          <a:bodyPr wrap="none" rtlCol="0">
            <a:spAutoFit/>
          </a:bodyPr>
          <a:lstStyle/>
          <a:p>
            <a:r>
              <a:rPr lang="en-US" sz="1200" b="1" i="1" dirty="0"/>
              <a:t>OPTIONAL</a:t>
            </a:r>
          </a:p>
        </p:txBody>
      </p:sp>
      <p:sp>
        <p:nvSpPr>
          <p:cNvPr id="13" name="TextBox 12">
            <a:extLst>
              <a:ext uri="{FF2B5EF4-FFF2-40B4-BE49-F238E27FC236}">
                <a16:creationId xmlns:a16="http://schemas.microsoft.com/office/drawing/2014/main" id="{E6D5AC51-555A-4249-B9D7-EF7760825619}"/>
              </a:ext>
            </a:extLst>
          </p:cNvPr>
          <p:cNvSpPr txBox="1"/>
          <p:nvPr/>
        </p:nvSpPr>
        <p:spPr>
          <a:xfrm>
            <a:off x="59084" y="4815940"/>
            <a:ext cx="852669" cy="276999"/>
          </a:xfrm>
          <a:prstGeom prst="rect">
            <a:avLst/>
          </a:prstGeom>
          <a:noFill/>
        </p:spPr>
        <p:txBody>
          <a:bodyPr wrap="none" rtlCol="0">
            <a:spAutoFit/>
          </a:bodyPr>
          <a:lstStyle/>
          <a:p>
            <a:r>
              <a:rPr lang="en-US" sz="1200" b="1" i="1" dirty="0"/>
              <a:t>OPTIONAL</a:t>
            </a:r>
          </a:p>
        </p:txBody>
      </p:sp>
      <p:sp>
        <p:nvSpPr>
          <p:cNvPr id="14" name="TextBox 13">
            <a:extLst>
              <a:ext uri="{FF2B5EF4-FFF2-40B4-BE49-F238E27FC236}">
                <a16:creationId xmlns:a16="http://schemas.microsoft.com/office/drawing/2014/main" id="{69572E82-5C6B-4D0F-B869-52B8AC035723}"/>
              </a:ext>
            </a:extLst>
          </p:cNvPr>
          <p:cNvSpPr txBox="1"/>
          <p:nvPr/>
        </p:nvSpPr>
        <p:spPr>
          <a:xfrm>
            <a:off x="6096000" y="1322967"/>
            <a:ext cx="852669" cy="276999"/>
          </a:xfrm>
          <a:prstGeom prst="rect">
            <a:avLst/>
          </a:prstGeom>
          <a:noFill/>
        </p:spPr>
        <p:txBody>
          <a:bodyPr wrap="none" rtlCol="0">
            <a:spAutoFit/>
          </a:bodyPr>
          <a:lstStyle/>
          <a:p>
            <a:r>
              <a:rPr lang="en-US" sz="1200" b="1" i="1" dirty="0"/>
              <a:t>OPTIONAL</a:t>
            </a:r>
          </a:p>
        </p:txBody>
      </p:sp>
      <p:sp>
        <p:nvSpPr>
          <p:cNvPr id="15" name="TextBox 14">
            <a:extLst>
              <a:ext uri="{FF2B5EF4-FFF2-40B4-BE49-F238E27FC236}">
                <a16:creationId xmlns:a16="http://schemas.microsoft.com/office/drawing/2014/main" id="{87BCEC47-28F7-4D6F-8608-12CBDF925FFC}"/>
              </a:ext>
            </a:extLst>
          </p:cNvPr>
          <p:cNvSpPr txBox="1"/>
          <p:nvPr/>
        </p:nvSpPr>
        <p:spPr>
          <a:xfrm>
            <a:off x="6084712" y="2889295"/>
            <a:ext cx="852669" cy="276999"/>
          </a:xfrm>
          <a:prstGeom prst="rect">
            <a:avLst/>
          </a:prstGeom>
          <a:noFill/>
        </p:spPr>
        <p:txBody>
          <a:bodyPr wrap="none" rtlCol="0">
            <a:spAutoFit/>
          </a:bodyPr>
          <a:lstStyle/>
          <a:p>
            <a:r>
              <a:rPr lang="en-US" sz="1200" b="1" i="1" dirty="0"/>
              <a:t>OPTIONAL</a:t>
            </a:r>
          </a:p>
        </p:txBody>
      </p:sp>
      <p:sp>
        <p:nvSpPr>
          <p:cNvPr id="16" name="TextBox 15">
            <a:extLst>
              <a:ext uri="{FF2B5EF4-FFF2-40B4-BE49-F238E27FC236}">
                <a16:creationId xmlns:a16="http://schemas.microsoft.com/office/drawing/2014/main" id="{16120A9D-BEC5-4585-8900-8811437A7103}"/>
              </a:ext>
            </a:extLst>
          </p:cNvPr>
          <p:cNvSpPr txBox="1"/>
          <p:nvPr/>
        </p:nvSpPr>
        <p:spPr>
          <a:xfrm>
            <a:off x="6084711" y="4888873"/>
            <a:ext cx="852669" cy="276999"/>
          </a:xfrm>
          <a:prstGeom prst="rect">
            <a:avLst/>
          </a:prstGeom>
          <a:noFill/>
        </p:spPr>
        <p:txBody>
          <a:bodyPr wrap="none" rtlCol="0">
            <a:spAutoFit/>
          </a:bodyPr>
          <a:lstStyle/>
          <a:p>
            <a:r>
              <a:rPr lang="en-US" sz="1200" b="1" i="1" dirty="0"/>
              <a:t>OPTIONAL</a:t>
            </a:r>
          </a:p>
        </p:txBody>
      </p:sp>
    </p:spTree>
    <p:extLst>
      <p:ext uri="{BB962C8B-B14F-4D97-AF65-F5344CB8AC3E}">
        <p14:creationId xmlns:p14="http://schemas.microsoft.com/office/powerpoint/2010/main" val="2151661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rgbClr val="19376B"/>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#2</a:t>
            </a:r>
          </a:p>
        </p:txBody>
      </p:sp>
      <p:pic>
        <p:nvPicPr>
          <p:cNvPr id="7" name="Picture 6">
            <a:extLst>
              <a:ext uri="{FF2B5EF4-FFF2-40B4-BE49-F238E27FC236}">
                <a16:creationId xmlns:a16="http://schemas.microsoft.com/office/drawing/2014/main" id="{3BCCA524-9CA2-46F7-8C50-E5C43ECC6736}"/>
              </a:ext>
            </a:extLst>
          </p:cNvPr>
          <p:cNvPicPr>
            <a:picLocks noChangeAspect="1"/>
          </p:cNvPicPr>
          <p:nvPr/>
        </p:nvPicPr>
        <p:blipFill>
          <a:blip r:embed="rId4"/>
          <a:stretch>
            <a:fillRect/>
          </a:stretch>
        </p:blipFill>
        <p:spPr>
          <a:xfrm>
            <a:off x="3129232" y="120853"/>
            <a:ext cx="8126031" cy="888963"/>
          </a:xfrm>
          <a:prstGeom prst="rect">
            <a:avLst/>
          </a:prstGeom>
        </p:spPr>
      </p:pic>
      <p:pic>
        <p:nvPicPr>
          <p:cNvPr id="9" name="Picture 8">
            <a:extLst>
              <a:ext uri="{FF2B5EF4-FFF2-40B4-BE49-F238E27FC236}">
                <a16:creationId xmlns:a16="http://schemas.microsoft.com/office/drawing/2014/main" id="{B3AD48E0-586A-4A99-9CBD-6D0FBB19B92A}"/>
              </a:ext>
            </a:extLst>
          </p:cNvPr>
          <p:cNvPicPr>
            <a:picLocks noChangeAspect="1"/>
          </p:cNvPicPr>
          <p:nvPr/>
        </p:nvPicPr>
        <p:blipFill>
          <a:blip r:embed="rId5"/>
          <a:stretch>
            <a:fillRect/>
          </a:stretch>
        </p:blipFill>
        <p:spPr>
          <a:xfrm>
            <a:off x="152400" y="1130669"/>
            <a:ext cx="4981566" cy="5614936"/>
          </a:xfrm>
          <a:prstGeom prst="rect">
            <a:avLst/>
          </a:prstGeom>
        </p:spPr>
      </p:pic>
      <p:pic>
        <p:nvPicPr>
          <p:cNvPr id="14" name="Picture 13">
            <a:extLst>
              <a:ext uri="{FF2B5EF4-FFF2-40B4-BE49-F238E27FC236}">
                <a16:creationId xmlns:a16="http://schemas.microsoft.com/office/drawing/2014/main" id="{9F0678F1-0E57-4F77-926A-24BEED8DAEAA}"/>
              </a:ext>
            </a:extLst>
          </p:cNvPr>
          <p:cNvPicPr>
            <a:picLocks noChangeAspect="1"/>
          </p:cNvPicPr>
          <p:nvPr/>
        </p:nvPicPr>
        <p:blipFill>
          <a:blip r:embed="rId6"/>
          <a:stretch>
            <a:fillRect/>
          </a:stretch>
        </p:blipFill>
        <p:spPr>
          <a:xfrm>
            <a:off x="5394682" y="1150801"/>
            <a:ext cx="5404498" cy="5658081"/>
          </a:xfrm>
          <a:prstGeom prst="rect">
            <a:avLst/>
          </a:prstGeom>
        </p:spPr>
      </p:pic>
    </p:spTree>
    <p:extLst>
      <p:ext uri="{BB962C8B-B14F-4D97-AF65-F5344CB8AC3E}">
        <p14:creationId xmlns:p14="http://schemas.microsoft.com/office/powerpoint/2010/main" val="1105597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rgbClr val="19376B"/>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#2</a:t>
            </a:r>
          </a:p>
        </p:txBody>
      </p:sp>
      <p:pic>
        <p:nvPicPr>
          <p:cNvPr id="7" name="Picture 6">
            <a:extLst>
              <a:ext uri="{FF2B5EF4-FFF2-40B4-BE49-F238E27FC236}">
                <a16:creationId xmlns:a16="http://schemas.microsoft.com/office/drawing/2014/main" id="{3BCCA524-9CA2-46F7-8C50-E5C43ECC6736}"/>
              </a:ext>
            </a:extLst>
          </p:cNvPr>
          <p:cNvPicPr>
            <a:picLocks noChangeAspect="1"/>
          </p:cNvPicPr>
          <p:nvPr/>
        </p:nvPicPr>
        <p:blipFill>
          <a:blip r:embed="rId4"/>
          <a:stretch>
            <a:fillRect/>
          </a:stretch>
        </p:blipFill>
        <p:spPr>
          <a:xfrm>
            <a:off x="3129232" y="120853"/>
            <a:ext cx="8126031" cy="888963"/>
          </a:xfrm>
          <a:prstGeom prst="rect">
            <a:avLst/>
          </a:prstGeom>
        </p:spPr>
      </p:pic>
      <p:pic>
        <p:nvPicPr>
          <p:cNvPr id="9" name="Picture 8">
            <a:extLst>
              <a:ext uri="{FF2B5EF4-FFF2-40B4-BE49-F238E27FC236}">
                <a16:creationId xmlns:a16="http://schemas.microsoft.com/office/drawing/2014/main" id="{23E47238-1A13-4947-A53F-CCB1038E23DD}"/>
              </a:ext>
            </a:extLst>
          </p:cNvPr>
          <p:cNvPicPr>
            <a:picLocks noChangeAspect="1"/>
          </p:cNvPicPr>
          <p:nvPr/>
        </p:nvPicPr>
        <p:blipFill>
          <a:blip r:embed="rId5"/>
          <a:stretch>
            <a:fillRect/>
          </a:stretch>
        </p:blipFill>
        <p:spPr>
          <a:xfrm>
            <a:off x="378433" y="1361095"/>
            <a:ext cx="6878893" cy="4697781"/>
          </a:xfrm>
          <a:prstGeom prst="rect">
            <a:avLst/>
          </a:prstGeom>
        </p:spPr>
      </p:pic>
    </p:spTree>
    <p:extLst>
      <p:ext uri="{BB962C8B-B14F-4D97-AF65-F5344CB8AC3E}">
        <p14:creationId xmlns:p14="http://schemas.microsoft.com/office/powerpoint/2010/main" val="1587413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rgbClr val="19376B"/>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#2</a:t>
            </a:r>
          </a:p>
        </p:txBody>
      </p:sp>
      <p:pic>
        <p:nvPicPr>
          <p:cNvPr id="7" name="Picture 6">
            <a:extLst>
              <a:ext uri="{FF2B5EF4-FFF2-40B4-BE49-F238E27FC236}">
                <a16:creationId xmlns:a16="http://schemas.microsoft.com/office/drawing/2014/main" id="{3BCCA524-9CA2-46F7-8C50-E5C43ECC6736}"/>
              </a:ext>
            </a:extLst>
          </p:cNvPr>
          <p:cNvPicPr>
            <a:picLocks noChangeAspect="1"/>
          </p:cNvPicPr>
          <p:nvPr/>
        </p:nvPicPr>
        <p:blipFill>
          <a:blip r:embed="rId4"/>
          <a:stretch>
            <a:fillRect/>
          </a:stretch>
        </p:blipFill>
        <p:spPr>
          <a:xfrm>
            <a:off x="3129232" y="120853"/>
            <a:ext cx="8126031" cy="888963"/>
          </a:xfrm>
          <a:prstGeom prst="rect">
            <a:avLst/>
          </a:prstGeom>
        </p:spPr>
      </p:pic>
      <p:pic>
        <p:nvPicPr>
          <p:cNvPr id="6" name="Picture 5">
            <a:extLst>
              <a:ext uri="{FF2B5EF4-FFF2-40B4-BE49-F238E27FC236}">
                <a16:creationId xmlns:a16="http://schemas.microsoft.com/office/drawing/2014/main" id="{264F938D-9734-4344-A463-5079925FAC5E}"/>
              </a:ext>
            </a:extLst>
          </p:cNvPr>
          <p:cNvPicPr>
            <a:picLocks noChangeAspect="1"/>
          </p:cNvPicPr>
          <p:nvPr/>
        </p:nvPicPr>
        <p:blipFill>
          <a:blip r:embed="rId5"/>
          <a:stretch>
            <a:fillRect/>
          </a:stretch>
        </p:blipFill>
        <p:spPr>
          <a:xfrm>
            <a:off x="287045" y="1130669"/>
            <a:ext cx="4162238" cy="5561610"/>
          </a:xfrm>
          <a:prstGeom prst="rect">
            <a:avLst/>
          </a:prstGeom>
        </p:spPr>
      </p:pic>
    </p:spTree>
    <p:extLst>
      <p:ext uri="{BB962C8B-B14F-4D97-AF65-F5344CB8AC3E}">
        <p14:creationId xmlns:p14="http://schemas.microsoft.com/office/powerpoint/2010/main" val="150821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rgbClr val="19376B"/>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#2</a:t>
            </a:r>
          </a:p>
        </p:txBody>
      </p:sp>
      <p:pic>
        <p:nvPicPr>
          <p:cNvPr id="7" name="Picture 6">
            <a:extLst>
              <a:ext uri="{FF2B5EF4-FFF2-40B4-BE49-F238E27FC236}">
                <a16:creationId xmlns:a16="http://schemas.microsoft.com/office/drawing/2014/main" id="{3BCCA524-9CA2-46F7-8C50-E5C43ECC6736}"/>
              </a:ext>
            </a:extLst>
          </p:cNvPr>
          <p:cNvPicPr>
            <a:picLocks noChangeAspect="1"/>
          </p:cNvPicPr>
          <p:nvPr/>
        </p:nvPicPr>
        <p:blipFill>
          <a:blip r:embed="rId4"/>
          <a:stretch>
            <a:fillRect/>
          </a:stretch>
        </p:blipFill>
        <p:spPr>
          <a:xfrm>
            <a:off x="3129232" y="120853"/>
            <a:ext cx="8126031" cy="888963"/>
          </a:xfrm>
          <a:prstGeom prst="rect">
            <a:avLst/>
          </a:prstGeom>
        </p:spPr>
      </p:pic>
      <p:pic>
        <p:nvPicPr>
          <p:cNvPr id="9" name="Picture 8">
            <a:extLst>
              <a:ext uri="{FF2B5EF4-FFF2-40B4-BE49-F238E27FC236}">
                <a16:creationId xmlns:a16="http://schemas.microsoft.com/office/drawing/2014/main" id="{6ADC4CE6-0FC1-458D-AA2D-8854DC63F25A}"/>
              </a:ext>
            </a:extLst>
          </p:cNvPr>
          <p:cNvPicPr>
            <a:picLocks noChangeAspect="1"/>
          </p:cNvPicPr>
          <p:nvPr/>
        </p:nvPicPr>
        <p:blipFill>
          <a:blip r:embed="rId5"/>
          <a:stretch>
            <a:fillRect/>
          </a:stretch>
        </p:blipFill>
        <p:spPr>
          <a:xfrm>
            <a:off x="130981" y="1180696"/>
            <a:ext cx="5362346" cy="5371180"/>
          </a:xfrm>
          <a:prstGeom prst="rect">
            <a:avLst/>
          </a:prstGeom>
        </p:spPr>
      </p:pic>
      <p:sp>
        <p:nvSpPr>
          <p:cNvPr id="10" name="TextBox 9">
            <a:extLst>
              <a:ext uri="{FF2B5EF4-FFF2-40B4-BE49-F238E27FC236}">
                <a16:creationId xmlns:a16="http://schemas.microsoft.com/office/drawing/2014/main" id="{A773BFC7-6CEF-45CA-B4B3-16A951EC8EBD}"/>
              </a:ext>
            </a:extLst>
          </p:cNvPr>
          <p:cNvSpPr txBox="1"/>
          <p:nvPr/>
        </p:nvSpPr>
        <p:spPr>
          <a:xfrm>
            <a:off x="5595256" y="1417724"/>
            <a:ext cx="6117773" cy="1723549"/>
          </a:xfrm>
          <a:prstGeom prst="rect">
            <a:avLst/>
          </a:prstGeom>
          <a:noFill/>
        </p:spPr>
        <p:txBody>
          <a:bodyPr wrap="square">
            <a:spAutoFit/>
          </a:bodyPr>
          <a:lstStyle/>
          <a:p>
            <a:pPr marL="0" indent="0">
              <a:lnSpc>
                <a:spcPct val="100000"/>
              </a:lnSpc>
              <a:spcAft>
                <a:spcPts val="1200"/>
              </a:spcAft>
              <a:buNone/>
            </a:pPr>
            <a:r>
              <a:rPr lang="en-US" sz="1600" b="1" i="0" u="none" strike="noStrike" dirty="0">
                <a:solidFill>
                  <a:srgbClr val="62489F"/>
                </a:solidFill>
                <a:effectLst/>
              </a:rPr>
              <a:t>Question #3 Example (Strategy E-  ADUs</a:t>
            </a:r>
            <a:r>
              <a:rPr lang="en-US" sz="1600" b="1" dirty="0">
                <a:solidFill>
                  <a:srgbClr val="62489F"/>
                </a:solidFill>
              </a:rPr>
              <a:t>)</a:t>
            </a:r>
            <a:endParaRPr lang="en-US" sz="1600" b="1" i="0" u="none" strike="noStrike" dirty="0">
              <a:solidFill>
                <a:srgbClr val="62489F"/>
              </a:solidFill>
              <a:effectLst/>
            </a:endParaRPr>
          </a:p>
          <a:p>
            <a:pPr marL="0" indent="0">
              <a:lnSpc>
                <a:spcPct val="100000"/>
              </a:lnSpc>
              <a:spcAft>
                <a:spcPts val="1200"/>
              </a:spcAft>
              <a:buNone/>
            </a:pPr>
            <a:r>
              <a:rPr lang="en-US" sz="1600" b="0" i="1" u="none" strike="noStrike" dirty="0">
                <a:solidFill>
                  <a:srgbClr val="000000"/>
                </a:solidFill>
                <a:effectLst/>
              </a:rPr>
              <a:t>“Since </a:t>
            </a:r>
            <a:r>
              <a:rPr lang="en-US" sz="1600" i="1" u="none" strike="noStrike" dirty="0">
                <a:solidFill>
                  <a:srgbClr val="000000"/>
                </a:solidFill>
                <a:effectLst/>
              </a:rPr>
              <a:t>the notic</a:t>
            </a:r>
            <a:r>
              <a:rPr lang="en-US" sz="1600" i="1" dirty="0">
                <a:solidFill>
                  <a:srgbClr val="000000"/>
                </a:solidFill>
              </a:rPr>
              <a:t>e of compliance was issued, City staff have researched best practices &amp; model ordinances for external accessory dwelling units, identified parking capacities needed to accommodate ADUs, and drafted an ordinance to present to Council. A copy of the meeting minutes are attached.”</a:t>
            </a:r>
          </a:p>
        </p:txBody>
      </p:sp>
      <p:sp>
        <p:nvSpPr>
          <p:cNvPr id="11" name="TextBox 10">
            <a:extLst>
              <a:ext uri="{FF2B5EF4-FFF2-40B4-BE49-F238E27FC236}">
                <a16:creationId xmlns:a16="http://schemas.microsoft.com/office/drawing/2014/main" id="{14623A2F-0FFE-4BF8-9AC3-DEBE8952A933}"/>
              </a:ext>
            </a:extLst>
          </p:cNvPr>
          <p:cNvSpPr txBox="1"/>
          <p:nvPr/>
        </p:nvSpPr>
        <p:spPr>
          <a:xfrm>
            <a:off x="5595256" y="3628640"/>
            <a:ext cx="5946321" cy="2369880"/>
          </a:xfrm>
          <a:prstGeom prst="rect">
            <a:avLst/>
          </a:prstGeom>
          <a:noFill/>
        </p:spPr>
        <p:txBody>
          <a:bodyPr wrap="square">
            <a:spAutoFit/>
          </a:bodyPr>
          <a:lstStyle/>
          <a:p>
            <a:pPr marL="0" indent="0">
              <a:lnSpc>
                <a:spcPct val="100000"/>
              </a:lnSpc>
              <a:spcAft>
                <a:spcPts val="1200"/>
              </a:spcAft>
              <a:buFont typeface="Arial" panose="020B0604020202020204" pitchFamily="34" charset="0"/>
              <a:buNone/>
            </a:pPr>
            <a:r>
              <a:rPr lang="en-US" sz="1600" b="1" dirty="0">
                <a:solidFill>
                  <a:srgbClr val="62489F"/>
                </a:solidFill>
              </a:rPr>
              <a:t>Question #4 Example (Strategy E-  ADUs)</a:t>
            </a:r>
          </a:p>
          <a:p>
            <a:pPr marL="0" indent="0">
              <a:lnSpc>
                <a:spcPct val="100000"/>
              </a:lnSpc>
              <a:spcAft>
                <a:spcPts val="1200"/>
              </a:spcAft>
              <a:buFont typeface="Arial" panose="020B0604020202020204" pitchFamily="34" charset="0"/>
              <a:buNone/>
            </a:pPr>
            <a:r>
              <a:rPr lang="en-US" sz="1600" i="1" dirty="0">
                <a:solidFill>
                  <a:srgbClr val="000000"/>
                </a:solidFill>
              </a:rPr>
              <a:t>“Planning Commission recommended an ordinance to the City Council, which was presented on April 20, 2024. The Council passed ordinance 2024-06 allowing external and detached accessory dwelling units in June 2024. </a:t>
            </a:r>
          </a:p>
          <a:p>
            <a:pPr marL="0" indent="0">
              <a:lnSpc>
                <a:spcPct val="100000"/>
              </a:lnSpc>
              <a:spcAft>
                <a:spcPts val="1200"/>
              </a:spcAft>
              <a:buFont typeface="Arial" panose="020B0604020202020204" pitchFamily="34" charset="0"/>
              <a:buNone/>
            </a:pPr>
            <a:r>
              <a:rPr lang="en-US" sz="1600" i="1" dirty="0">
                <a:solidFill>
                  <a:srgbClr val="000000"/>
                </a:solidFill>
              </a:rPr>
              <a:t>The ordinance reduces regulations by allowing additional types of ADUs in the city. Internal units were the only type of ADU allowed before the ordinance. A copy of the ordinance is attached.”</a:t>
            </a:r>
          </a:p>
        </p:txBody>
      </p:sp>
    </p:spTree>
    <p:extLst>
      <p:ext uri="{BB962C8B-B14F-4D97-AF65-F5344CB8AC3E}">
        <p14:creationId xmlns:p14="http://schemas.microsoft.com/office/powerpoint/2010/main" val="3380813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rgbClr val="19376B"/>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#2</a:t>
            </a:r>
          </a:p>
        </p:txBody>
      </p:sp>
      <p:pic>
        <p:nvPicPr>
          <p:cNvPr id="7" name="Picture 6">
            <a:extLst>
              <a:ext uri="{FF2B5EF4-FFF2-40B4-BE49-F238E27FC236}">
                <a16:creationId xmlns:a16="http://schemas.microsoft.com/office/drawing/2014/main" id="{3BCCA524-9CA2-46F7-8C50-E5C43ECC6736}"/>
              </a:ext>
            </a:extLst>
          </p:cNvPr>
          <p:cNvPicPr>
            <a:picLocks noChangeAspect="1"/>
          </p:cNvPicPr>
          <p:nvPr/>
        </p:nvPicPr>
        <p:blipFill>
          <a:blip r:embed="rId4"/>
          <a:stretch>
            <a:fillRect/>
          </a:stretch>
        </p:blipFill>
        <p:spPr>
          <a:xfrm>
            <a:off x="3129232" y="120853"/>
            <a:ext cx="8126031" cy="888963"/>
          </a:xfrm>
          <a:prstGeom prst="rect">
            <a:avLst/>
          </a:prstGeom>
        </p:spPr>
      </p:pic>
      <p:pic>
        <p:nvPicPr>
          <p:cNvPr id="10" name="Picture 9">
            <a:extLst>
              <a:ext uri="{FF2B5EF4-FFF2-40B4-BE49-F238E27FC236}">
                <a16:creationId xmlns:a16="http://schemas.microsoft.com/office/drawing/2014/main" id="{CF3EFB64-DA6F-4514-8164-216FDDCB555A}"/>
              </a:ext>
            </a:extLst>
          </p:cNvPr>
          <p:cNvPicPr>
            <a:picLocks noChangeAspect="1"/>
          </p:cNvPicPr>
          <p:nvPr/>
        </p:nvPicPr>
        <p:blipFill>
          <a:blip r:embed="rId5"/>
          <a:stretch>
            <a:fillRect/>
          </a:stretch>
        </p:blipFill>
        <p:spPr>
          <a:xfrm>
            <a:off x="156815" y="1130669"/>
            <a:ext cx="5239019" cy="5727331"/>
          </a:xfrm>
          <a:prstGeom prst="rect">
            <a:avLst/>
          </a:prstGeom>
        </p:spPr>
      </p:pic>
      <p:sp>
        <p:nvSpPr>
          <p:cNvPr id="9" name="TextBox 8">
            <a:extLst>
              <a:ext uri="{FF2B5EF4-FFF2-40B4-BE49-F238E27FC236}">
                <a16:creationId xmlns:a16="http://schemas.microsoft.com/office/drawing/2014/main" id="{C95A8DCD-9701-482B-BCE5-24FFBDDABB6C}"/>
              </a:ext>
            </a:extLst>
          </p:cNvPr>
          <p:cNvSpPr txBox="1"/>
          <p:nvPr/>
        </p:nvSpPr>
        <p:spPr>
          <a:xfrm>
            <a:off x="5486469" y="1478509"/>
            <a:ext cx="5840323" cy="984885"/>
          </a:xfrm>
          <a:prstGeom prst="rect">
            <a:avLst/>
          </a:prstGeom>
          <a:noFill/>
        </p:spPr>
        <p:txBody>
          <a:bodyPr wrap="square">
            <a:spAutoFit/>
          </a:bodyPr>
          <a:lstStyle/>
          <a:p>
            <a:pPr marL="0" indent="0">
              <a:lnSpc>
                <a:spcPct val="100000"/>
              </a:lnSpc>
              <a:spcAft>
                <a:spcPts val="1200"/>
              </a:spcAft>
              <a:buFont typeface="Arial" panose="020B0604020202020204" pitchFamily="34" charset="0"/>
              <a:buNone/>
            </a:pPr>
            <a:r>
              <a:rPr lang="en-US" sz="1600" b="1" dirty="0">
                <a:solidFill>
                  <a:srgbClr val="62489F"/>
                </a:solidFill>
              </a:rPr>
              <a:t>Question #5 Example (Strategy E-  ADUs)</a:t>
            </a:r>
          </a:p>
          <a:p>
            <a:pPr marL="0" indent="0">
              <a:lnSpc>
                <a:spcPct val="100000"/>
              </a:lnSpc>
              <a:spcAft>
                <a:spcPts val="1200"/>
              </a:spcAft>
              <a:buFont typeface="Arial" panose="020B0604020202020204" pitchFamily="34" charset="0"/>
              <a:buNone/>
            </a:pPr>
            <a:r>
              <a:rPr lang="en-US" sz="1600" i="1" dirty="0">
                <a:solidFill>
                  <a:srgbClr val="000000"/>
                </a:solidFill>
              </a:rPr>
              <a:t>“Members of the public and some council members expressed concern about the parking capacity due to ADUs.”</a:t>
            </a:r>
          </a:p>
        </p:txBody>
      </p:sp>
      <p:sp>
        <p:nvSpPr>
          <p:cNvPr id="11" name="TextBox 10">
            <a:extLst>
              <a:ext uri="{FF2B5EF4-FFF2-40B4-BE49-F238E27FC236}">
                <a16:creationId xmlns:a16="http://schemas.microsoft.com/office/drawing/2014/main" id="{83C357C6-2CA0-41B8-9920-F5E653CC7699}"/>
              </a:ext>
            </a:extLst>
          </p:cNvPr>
          <p:cNvSpPr txBox="1"/>
          <p:nvPr/>
        </p:nvSpPr>
        <p:spPr>
          <a:xfrm>
            <a:off x="5399384" y="4296106"/>
            <a:ext cx="5927408" cy="1477328"/>
          </a:xfrm>
          <a:prstGeom prst="rect">
            <a:avLst/>
          </a:prstGeom>
          <a:noFill/>
        </p:spPr>
        <p:txBody>
          <a:bodyPr wrap="square">
            <a:spAutoFit/>
          </a:bodyPr>
          <a:lstStyle/>
          <a:p>
            <a:pPr marL="0" indent="0">
              <a:lnSpc>
                <a:spcPct val="100000"/>
              </a:lnSpc>
              <a:spcAft>
                <a:spcPts val="1200"/>
              </a:spcAft>
              <a:buFont typeface="Arial" panose="020B0604020202020204" pitchFamily="34" charset="0"/>
              <a:buNone/>
            </a:pPr>
            <a:r>
              <a:rPr lang="en-US" sz="1600" b="1" dirty="0">
                <a:solidFill>
                  <a:srgbClr val="62489F"/>
                </a:solidFill>
              </a:rPr>
              <a:t>Question #6 Example (Strategy H – Parking Requirement Reduction)</a:t>
            </a:r>
          </a:p>
          <a:p>
            <a:pPr marL="0" indent="0">
              <a:lnSpc>
                <a:spcPct val="100000"/>
              </a:lnSpc>
              <a:spcAft>
                <a:spcPts val="1200"/>
              </a:spcAft>
              <a:buFont typeface="Arial" panose="020B0604020202020204" pitchFamily="34" charset="0"/>
              <a:buNone/>
            </a:pPr>
            <a:r>
              <a:rPr lang="en-US" sz="1600" i="1" dirty="0">
                <a:solidFill>
                  <a:srgbClr val="000000"/>
                </a:solidFill>
              </a:rPr>
              <a:t>“The barriers to seeing steps being taken in the private market are based on available land and increased construction costs. The City is seeing slower development than in the past, and we believe this has resulted in a slower market response to the parking reduction.”</a:t>
            </a:r>
          </a:p>
        </p:txBody>
      </p:sp>
    </p:spTree>
    <p:extLst>
      <p:ext uri="{BB962C8B-B14F-4D97-AF65-F5344CB8AC3E}">
        <p14:creationId xmlns:p14="http://schemas.microsoft.com/office/powerpoint/2010/main" val="1456867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rgbClr val="19376B"/>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#2</a:t>
            </a:r>
          </a:p>
        </p:txBody>
      </p:sp>
      <p:pic>
        <p:nvPicPr>
          <p:cNvPr id="7" name="Picture 6">
            <a:extLst>
              <a:ext uri="{FF2B5EF4-FFF2-40B4-BE49-F238E27FC236}">
                <a16:creationId xmlns:a16="http://schemas.microsoft.com/office/drawing/2014/main" id="{3BCCA524-9CA2-46F7-8C50-E5C43ECC6736}"/>
              </a:ext>
            </a:extLst>
          </p:cNvPr>
          <p:cNvPicPr>
            <a:picLocks noChangeAspect="1"/>
          </p:cNvPicPr>
          <p:nvPr/>
        </p:nvPicPr>
        <p:blipFill>
          <a:blip r:embed="rId4"/>
          <a:stretch>
            <a:fillRect/>
          </a:stretch>
        </p:blipFill>
        <p:spPr>
          <a:xfrm>
            <a:off x="3129232" y="120853"/>
            <a:ext cx="8126031" cy="888963"/>
          </a:xfrm>
          <a:prstGeom prst="rect">
            <a:avLst/>
          </a:prstGeom>
        </p:spPr>
      </p:pic>
      <p:pic>
        <p:nvPicPr>
          <p:cNvPr id="6" name="Picture 5">
            <a:extLst>
              <a:ext uri="{FF2B5EF4-FFF2-40B4-BE49-F238E27FC236}">
                <a16:creationId xmlns:a16="http://schemas.microsoft.com/office/drawing/2014/main" id="{5B4227BC-F491-4BC5-9074-3AB287A1F3F3}"/>
              </a:ext>
            </a:extLst>
          </p:cNvPr>
          <p:cNvPicPr>
            <a:picLocks noChangeAspect="1"/>
          </p:cNvPicPr>
          <p:nvPr/>
        </p:nvPicPr>
        <p:blipFill>
          <a:blip r:embed="rId5"/>
          <a:stretch>
            <a:fillRect/>
          </a:stretch>
        </p:blipFill>
        <p:spPr>
          <a:xfrm>
            <a:off x="246196" y="1164932"/>
            <a:ext cx="5031859" cy="5576503"/>
          </a:xfrm>
          <a:prstGeom prst="rect">
            <a:avLst/>
          </a:prstGeom>
        </p:spPr>
      </p:pic>
      <p:sp>
        <p:nvSpPr>
          <p:cNvPr id="9" name="TextBox 8">
            <a:extLst>
              <a:ext uri="{FF2B5EF4-FFF2-40B4-BE49-F238E27FC236}">
                <a16:creationId xmlns:a16="http://schemas.microsoft.com/office/drawing/2014/main" id="{D1048FD0-8606-45D0-8E72-3D83D05D3C85}"/>
              </a:ext>
            </a:extLst>
          </p:cNvPr>
          <p:cNvSpPr txBox="1"/>
          <p:nvPr/>
        </p:nvSpPr>
        <p:spPr>
          <a:xfrm>
            <a:off x="6072020" y="4355620"/>
            <a:ext cx="5442603" cy="1569660"/>
          </a:xfrm>
          <a:prstGeom prst="rect">
            <a:avLst/>
          </a:prstGeom>
          <a:noFill/>
        </p:spPr>
        <p:txBody>
          <a:bodyPr wrap="square">
            <a:spAutoFit/>
          </a:bodyPr>
          <a:lstStyle/>
          <a:p>
            <a:r>
              <a:rPr lang="en-US" sz="1600" dirty="0"/>
              <a:t>If you need to submit more than one strategy, clicking ‘Yes’ will take you BACK to the previous question in the report, where you will enter another strategy and its benchmarks and implementation timeline. You can go through this loop as many times as you need, depending on how many strategies you are reporting on. </a:t>
            </a:r>
          </a:p>
        </p:txBody>
      </p:sp>
      <p:pic>
        <p:nvPicPr>
          <p:cNvPr id="10" name="Graphic 9" descr="Arrow circle with solid fill">
            <a:extLst>
              <a:ext uri="{FF2B5EF4-FFF2-40B4-BE49-F238E27FC236}">
                <a16:creationId xmlns:a16="http://schemas.microsoft.com/office/drawing/2014/main" id="{054246D8-A2DE-4009-BC8C-604C0D282E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18714" y="3495390"/>
            <a:ext cx="914400" cy="914400"/>
          </a:xfrm>
          <a:prstGeom prst="rect">
            <a:avLst/>
          </a:prstGeom>
        </p:spPr>
      </p:pic>
    </p:spTree>
    <p:extLst>
      <p:ext uri="{BB962C8B-B14F-4D97-AF65-F5344CB8AC3E}">
        <p14:creationId xmlns:p14="http://schemas.microsoft.com/office/powerpoint/2010/main" val="4007492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rgbClr val="19376B"/>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#2</a:t>
            </a:r>
          </a:p>
        </p:txBody>
      </p:sp>
      <p:pic>
        <p:nvPicPr>
          <p:cNvPr id="7" name="Picture 6">
            <a:extLst>
              <a:ext uri="{FF2B5EF4-FFF2-40B4-BE49-F238E27FC236}">
                <a16:creationId xmlns:a16="http://schemas.microsoft.com/office/drawing/2014/main" id="{3BCCA524-9CA2-46F7-8C50-E5C43ECC6736}"/>
              </a:ext>
            </a:extLst>
          </p:cNvPr>
          <p:cNvPicPr>
            <a:picLocks noChangeAspect="1"/>
          </p:cNvPicPr>
          <p:nvPr/>
        </p:nvPicPr>
        <p:blipFill>
          <a:blip r:embed="rId4"/>
          <a:stretch>
            <a:fillRect/>
          </a:stretch>
        </p:blipFill>
        <p:spPr>
          <a:xfrm>
            <a:off x="3129232" y="120853"/>
            <a:ext cx="8126031" cy="888963"/>
          </a:xfrm>
          <a:prstGeom prst="rect">
            <a:avLst/>
          </a:prstGeom>
        </p:spPr>
      </p:pic>
      <p:pic>
        <p:nvPicPr>
          <p:cNvPr id="11" name="Picture 10">
            <a:extLst>
              <a:ext uri="{FF2B5EF4-FFF2-40B4-BE49-F238E27FC236}">
                <a16:creationId xmlns:a16="http://schemas.microsoft.com/office/drawing/2014/main" id="{E33CD84D-AE01-452E-B43B-0AD74604384F}"/>
              </a:ext>
            </a:extLst>
          </p:cNvPr>
          <p:cNvPicPr>
            <a:picLocks noChangeAspect="1"/>
          </p:cNvPicPr>
          <p:nvPr/>
        </p:nvPicPr>
        <p:blipFill>
          <a:blip r:embed="rId5"/>
          <a:stretch>
            <a:fillRect/>
          </a:stretch>
        </p:blipFill>
        <p:spPr>
          <a:xfrm>
            <a:off x="492768" y="1195268"/>
            <a:ext cx="5365919" cy="5487012"/>
          </a:xfrm>
          <a:prstGeom prst="rect">
            <a:avLst/>
          </a:prstGeom>
        </p:spPr>
      </p:pic>
      <p:pic>
        <p:nvPicPr>
          <p:cNvPr id="9" name="Picture 8">
            <a:extLst>
              <a:ext uri="{FF2B5EF4-FFF2-40B4-BE49-F238E27FC236}">
                <a16:creationId xmlns:a16="http://schemas.microsoft.com/office/drawing/2014/main" id="{438A5C04-7A6A-447E-AB59-160497C07EE1}"/>
              </a:ext>
            </a:extLst>
          </p:cNvPr>
          <p:cNvPicPr>
            <a:picLocks noChangeAspect="1"/>
          </p:cNvPicPr>
          <p:nvPr/>
        </p:nvPicPr>
        <p:blipFill>
          <a:blip r:embed="rId6"/>
          <a:stretch>
            <a:fillRect/>
          </a:stretch>
        </p:blipFill>
        <p:spPr>
          <a:xfrm>
            <a:off x="6333314" y="1879233"/>
            <a:ext cx="5114615" cy="3099534"/>
          </a:xfrm>
          <a:prstGeom prst="rect">
            <a:avLst/>
          </a:prstGeom>
        </p:spPr>
      </p:pic>
      <p:sp>
        <p:nvSpPr>
          <p:cNvPr id="10" name="TextBox 9">
            <a:extLst>
              <a:ext uri="{FF2B5EF4-FFF2-40B4-BE49-F238E27FC236}">
                <a16:creationId xmlns:a16="http://schemas.microsoft.com/office/drawing/2014/main" id="{5F430226-6A24-4936-ADA0-C0653F26D98D}"/>
              </a:ext>
            </a:extLst>
          </p:cNvPr>
          <p:cNvSpPr txBox="1"/>
          <p:nvPr/>
        </p:nvSpPr>
        <p:spPr>
          <a:xfrm>
            <a:off x="6589058" y="1575973"/>
            <a:ext cx="852669" cy="276999"/>
          </a:xfrm>
          <a:prstGeom prst="rect">
            <a:avLst/>
          </a:prstGeom>
          <a:noFill/>
        </p:spPr>
        <p:txBody>
          <a:bodyPr wrap="none" rtlCol="0">
            <a:spAutoFit/>
          </a:bodyPr>
          <a:lstStyle/>
          <a:p>
            <a:r>
              <a:rPr lang="en-US" sz="1200" b="1" i="1" dirty="0"/>
              <a:t>OPTIONAL</a:t>
            </a:r>
          </a:p>
        </p:txBody>
      </p:sp>
    </p:spTree>
    <p:extLst>
      <p:ext uri="{BB962C8B-B14F-4D97-AF65-F5344CB8AC3E}">
        <p14:creationId xmlns:p14="http://schemas.microsoft.com/office/powerpoint/2010/main" val="106446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rgbClr val="19376B"/>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#2</a:t>
            </a:r>
          </a:p>
        </p:txBody>
      </p:sp>
      <p:pic>
        <p:nvPicPr>
          <p:cNvPr id="7" name="Picture 6">
            <a:extLst>
              <a:ext uri="{FF2B5EF4-FFF2-40B4-BE49-F238E27FC236}">
                <a16:creationId xmlns:a16="http://schemas.microsoft.com/office/drawing/2014/main" id="{3BCCA524-9CA2-46F7-8C50-E5C43ECC6736}"/>
              </a:ext>
            </a:extLst>
          </p:cNvPr>
          <p:cNvPicPr>
            <a:picLocks noChangeAspect="1"/>
          </p:cNvPicPr>
          <p:nvPr/>
        </p:nvPicPr>
        <p:blipFill>
          <a:blip r:embed="rId4"/>
          <a:stretch>
            <a:fillRect/>
          </a:stretch>
        </p:blipFill>
        <p:spPr>
          <a:xfrm>
            <a:off x="3129232" y="120853"/>
            <a:ext cx="8126031" cy="888963"/>
          </a:xfrm>
          <a:prstGeom prst="rect">
            <a:avLst/>
          </a:prstGeom>
        </p:spPr>
      </p:pic>
      <p:pic>
        <p:nvPicPr>
          <p:cNvPr id="11" name="Picture 10">
            <a:extLst>
              <a:ext uri="{FF2B5EF4-FFF2-40B4-BE49-F238E27FC236}">
                <a16:creationId xmlns:a16="http://schemas.microsoft.com/office/drawing/2014/main" id="{759DB6F0-610F-4FAA-A543-25A740CEA8C2}"/>
              </a:ext>
            </a:extLst>
          </p:cNvPr>
          <p:cNvPicPr>
            <a:picLocks noChangeAspect="1"/>
          </p:cNvPicPr>
          <p:nvPr/>
        </p:nvPicPr>
        <p:blipFill>
          <a:blip r:embed="rId5"/>
          <a:stretch>
            <a:fillRect/>
          </a:stretch>
        </p:blipFill>
        <p:spPr>
          <a:xfrm>
            <a:off x="13498" y="1266019"/>
            <a:ext cx="7785425" cy="5591981"/>
          </a:xfrm>
          <a:prstGeom prst="rect">
            <a:avLst/>
          </a:prstGeom>
        </p:spPr>
      </p:pic>
      <p:sp>
        <p:nvSpPr>
          <p:cNvPr id="12" name="TextBox 11">
            <a:extLst>
              <a:ext uri="{FF2B5EF4-FFF2-40B4-BE49-F238E27FC236}">
                <a16:creationId xmlns:a16="http://schemas.microsoft.com/office/drawing/2014/main" id="{D9974917-6CD3-4417-8152-787A0BE2DF0E}"/>
              </a:ext>
            </a:extLst>
          </p:cNvPr>
          <p:cNvSpPr txBox="1"/>
          <p:nvPr/>
        </p:nvSpPr>
        <p:spPr>
          <a:xfrm>
            <a:off x="8279911" y="1959300"/>
            <a:ext cx="3625044" cy="1600438"/>
          </a:xfrm>
          <a:prstGeom prst="rect">
            <a:avLst/>
          </a:prstGeom>
          <a:noFill/>
        </p:spPr>
        <p:txBody>
          <a:bodyPr wrap="square">
            <a:spAutoFit/>
          </a:bodyPr>
          <a:lstStyle/>
          <a:p>
            <a:pPr algn="l"/>
            <a:r>
              <a:rPr lang="en-US" sz="2000" dirty="0">
                <a:solidFill>
                  <a:srgbClr val="333333"/>
                </a:solidFill>
                <a:latin typeface="Helvetica Neue"/>
              </a:rPr>
              <a:t>Only applies to municipalities; for more information, refer to</a:t>
            </a:r>
            <a:r>
              <a:rPr lang="en-US" sz="2000" i="0" dirty="0">
                <a:solidFill>
                  <a:srgbClr val="333333"/>
                </a:solidFill>
                <a:effectLst/>
                <a:latin typeface="Helvetica Neue"/>
              </a:rPr>
              <a:t> </a:t>
            </a:r>
            <a:r>
              <a:rPr lang="en-US" sz="2000" b="0" i="0" dirty="0">
                <a:solidFill>
                  <a:srgbClr val="333333"/>
                </a:solidFill>
                <a:effectLst/>
                <a:latin typeface="Helvetica Neue"/>
              </a:rPr>
              <a:t>Utah Code </a:t>
            </a:r>
            <a:r>
              <a:rPr lang="en-US" sz="2000" b="1" dirty="0">
                <a:solidFill>
                  <a:srgbClr val="337AB7"/>
                </a:solidFill>
                <a:latin typeface="Helvetica Neue"/>
                <a:hlinkClick r:id="rId6"/>
              </a:rPr>
              <a:t>10-9a-403.1</a:t>
            </a:r>
            <a:r>
              <a:rPr lang="en-US" sz="2000" dirty="0">
                <a:solidFill>
                  <a:srgbClr val="333333"/>
                </a:solidFill>
                <a:latin typeface="Helvetica Neue"/>
              </a:rPr>
              <a:t>,</a:t>
            </a:r>
            <a:r>
              <a:rPr lang="en-US" sz="2000" b="1" i="0" u="none" strike="noStrike" dirty="0">
                <a:solidFill>
                  <a:srgbClr val="337AB7"/>
                </a:solidFill>
                <a:effectLst/>
                <a:latin typeface="Helvetica Neue"/>
              </a:rPr>
              <a:t> </a:t>
            </a:r>
            <a:r>
              <a:rPr lang="en-US" sz="2000" dirty="0">
                <a:solidFill>
                  <a:srgbClr val="333333"/>
                </a:solidFill>
                <a:latin typeface="Helvetica Neue"/>
              </a:rPr>
              <a:t>Section 10.</a:t>
            </a:r>
            <a:endParaRPr lang="en-US" dirty="0">
              <a:solidFill>
                <a:srgbClr val="333333"/>
              </a:solidFill>
              <a:latin typeface="Helvetica Neue"/>
            </a:endParaRPr>
          </a:p>
          <a:p>
            <a:pPr algn="l"/>
            <a:endParaRPr lang="en-US" b="0" i="0" dirty="0">
              <a:solidFill>
                <a:srgbClr val="333333"/>
              </a:solidFill>
              <a:effectLst/>
              <a:latin typeface="Helvetica Neue"/>
            </a:endParaRPr>
          </a:p>
        </p:txBody>
      </p:sp>
      <p:sp>
        <p:nvSpPr>
          <p:cNvPr id="10" name="Arrow: Down 9">
            <a:extLst>
              <a:ext uri="{FF2B5EF4-FFF2-40B4-BE49-F238E27FC236}">
                <a16:creationId xmlns:a16="http://schemas.microsoft.com/office/drawing/2014/main" id="{9C1E72F8-F2EF-4F2E-B200-512A3F9DB7D2}"/>
              </a:ext>
            </a:extLst>
          </p:cNvPr>
          <p:cNvSpPr/>
          <p:nvPr/>
        </p:nvSpPr>
        <p:spPr>
          <a:xfrm rot="5400000">
            <a:off x="7682541" y="2142794"/>
            <a:ext cx="232764" cy="81549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0610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rgbClr val="19376B"/>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#2</a:t>
            </a:r>
          </a:p>
        </p:txBody>
      </p:sp>
      <p:pic>
        <p:nvPicPr>
          <p:cNvPr id="7" name="Picture 6">
            <a:extLst>
              <a:ext uri="{FF2B5EF4-FFF2-40B4-BE49-F238E27FC236}">
                <a16:creationId xmlns:a16="http://schemas.microsoft.com/office/drawing/2014/main" id="{3BCCA524-9CA2-46F7-8C50-E5C43ECC6736}"/>
              </a:ext>
            </a:extLst>
          </p:cNvPr>
          <p:cNvPicPr>
            <a:picLocks noChangeAspect="1"/>
          </p:cNvPicPr>
          <p:nvPr/>
        </p:nvPicPr>
        <p:blipFill>
          <a:blip r:embed="rId4"/>
          <a:stretch>
            <a:fillRect/>
          </a:stretch>
        </p:blipFill>
        <p:spPr>
          <a:xfrm>
            <a:off x="3129232" y="120853"/>
            <a:ext cx="8126031" cy="888963"/>
          </a:xfrm>
          <a:prstGeom prst="rect">
            <a:avLst/>
          </a:prstGeom>
        </p:spPr>
      </p:pic>
      <p:pic>
        <p:nvPicPr>
          <p:cNvPr id="9" name="Picture 8">
            <a:extLst>
              <a:ext uri="{FF2B5EF4-FFF2-40B4-BE49-F238E27FC236}">
                <a16:creationId xmlns:a16="http://schemas.microsoft.com/office/drawing/2014/main" id="{5B2D31B6-7F60-476C-B9E2-3655DDB586F3}"/>
              </a:ext>
            </a:extLst>
          </p:cNvPr>
          <p:cNvPicPr>
            <a:picLocks noChangeAspect="1"/>
          </p:cNvPicPr>
          <p:nvPr/>
        </p:nvPicPr>
        <p:blipFill>
          <a:blip r:embed="rId5"/>
          <a:stretch>
            <a:fillRect/>
          </a:stretch>
        </p:blipFill>
        <p:spPr>
          <a:xfrm>
            <a:off x="230691" y="1288902"/>
            <a:ext cx="8994332" cy="4687675"/>
          </a:xfrm>
          <a:prstGeom prst="rect">
            <a:avLst/>
          </a:prstGeom>
        </p:spPr>
      </p:pic>
    </p:spTree>
    <p:extLst>
      <p:ext uri="{BB962C8B-B14F-4D97-AF65-F5344CB8AC3E}">
        <p14:creationId xmlns:p14="http://schemas.microsoft.com/office/powerpoint/2010/main" val="491686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rgbClr val="18386D"/>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574877" y="361782"/>
            <a:ext cx="4860225" cy="751399"/>
          </a:xfrm>
          <a:prstGeom prst="rect">
            <a:avLst/>
          </a:prstGeom>
        </p:spPr>
        <p:txBody>
          <a:bodyPr vert="horz" lIns="91440" tIns="45720" rIns="91440" bIns="45720" rtlCol="0">
            <a:norm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chemeClr val="bg1"/>
                </a:solidFill>
                <a:latin typeface="Montserrat SemiBold" pitchFamily="2" charset="0"/>
              </a:rPr>
              <a:t>SUBMISSION DEADLINE</a:t>
            </a:r>
          </a:p>
        </p:txBody>
      </p:sp>
      <p:pic>
        <p:nvPicPr>
          <p:cNvPr id="11" name="Graphic 10" descr="Hourglass Finished with solid fill">
            <a:extLst>
              <a:ext uri="{FF2B5EF4-FFF2-40B4-BE49-F238E27FC236}">
                <a16:creationId xmlns:a16="http://schemas.microsoft.com/office/drawing/2014/main" id="{6A486E0C-A4AF-4C61-BD80-74C938294E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1349" y="153062"/>
            <a:ext cx="807057" cy="807057"/>
          </a:xfrm>
          <a:prstGeom prst="rect">
            <a:avLst/>
          </a:prstGeom>
        </p:spPr>
      </p:pic>
      <p:sp>
        <p:nvSpPr>
          <p:cNvPr id="13" name="TextBox 12">
            <a:extLst>
              <a:ext uri="{FF2B5EF4-FFF2-40B4-BE49-F238E27FC236}">
                <a16:creationId xmlns:a16="http://schemas.microsoft.com/office/drawing/2014/main" id="{736FBD8E-0C98-494F-936C-FA934A5FCF69}"/>
              </a:ext>
            </a:extLst>
          </p:cNvPr>
          <p:cNvSpPr txBox="1"/>
          <p:nvPr/>
        </p:nvSpPr>
        <p:spPr>
          <a:xfrm>
            <a:off x="481324" y="1321903"/>
            <a:ext cx="3967959" cy="5262979"/>
          </a:xfrm>
          <a:prstGeom prst="rect">
            <a:avLst/>
          </a:prstGeom>
          <a:noFill/>
        </p:spPr>
        <p:txBody>
          <a:bodyPr wrap="square">
            <a:spAutoFit/>
          </a:bodyPr>
          <a:lstStyle/>
          <a:p>
            <a:pPr algn="l"/>
            <a:r>
              <a:rPr lang="en-US" sz="2400" b="1" i="0" dirty="0">
                <a:solidFill>
                  <a:srgbClr val="19376B"/>
                </a:solidFill>
                <a:effectLst/>
                <a:latin typeface="Helvetica Neue"/>
              </a:rPr>
              <a:t>May 1</a:t>
            </a:r>
          </a:p>
          <a:p>
            <a:pPr algn="l"/>
            <a:r>
              <a:rPr lang="en-US" sz="2400" b="0" i="0" dirty="0">
                <a:solidFill>
                  <a:srgbClr val="333333"/>
                </a:solidFill>
                <a:effectLst/>
                <a:latin typeface="Helvetica Neue"/>
              </a:rPr>
              <a:t>MIH annual report opened and </a:t>
            </a:r>
            <a:r>
              <a:rPr lang="en-US" sz="2400" b="1" i="1" u="sng" dirty="0">
                <a:solidFill>
                  <a:srgbClr val="333333"/>
                </a:solidFill>
                <a:latin typeface="Helvetica Neue"/>
              </a:rPr>
              <a:t>Qualtrics </a:t>
            </a:r>
            <a:r>
              <a:rPr lang="en-US" sz="2400" b="1" i="1" u="sng" dirty="0">
                <a:solidFill>
                  <a:srgbClr val="333333"/>
                </a:solidFill>
                <a:effectLst/>
                <a:latin typeface="Helvetica Neue"/>
              </a:rPr>
              <a:t>links sent to each municipality/county required to report</a:t>
            </a:r>
            <a:r>
              <a:rPr lang="en-US" sz="2400" b="0" i="0" dirty="0">
                <a:solidFill>
                  <a:srgbClr val="333333"/>
                </a:solidFill>
                <a:effectLst/>
                <a:latin typeface="Helvetica Neue"/>
              </a:rPr>
              <a:t>. If you did not receive the link on May 1</a:t>
            </a:r>
            <a:r>
              <a:rPr lang="en-US" sz="2400" b="0" i="0" baseline="30000" dirty="0">
                <a:solidFill>
                  <a:srgbClr val="333333"/>
                </a:solidFill>
                <a:effectLst/>
                <a:latin typeface="Helvetica Neue"/>
              </a:rPr>
              <a:t>st</a:t>
            </a:r>
            <a:r>
              <a:rPr lang="en-US" sz="2400" b="0" i="0" dirty="0">
                <a:solidFill>
                  <a:srgbClr val="333333"/>
                </a:solidFill>
                <a:effectLst/>
                <a:latin typeface="Helvetica Neue"/>
              </a:rPr>
              <a:t>, please reach out to us at </a:t>
            </a:r>
            <a:r>
              <a:rPr lang="en-US" sz="2400" b="0" i="0" dirty="0">
                <a:solidFill>
                  <a:srgbClr val="333333"/>
                </a:solidFill>
                <a:effectLst/>
                <a:latin typeface="Helvetica Neue"/>
                <a:hlinkClick r:id="rId6"/>
              </a:rPr>
              <a:t>mih@utah.gov</a:t>
            </a:r>
            <a:r>
              <a:rPr lang="en-US" sz="2400" b="0" i="0" dirty="0">
                <a:solidFill>
                  <a:srgbClr val="333333"/>
                </a:solidFill>
                <a:effectLst/>
                <a:latin typeface="Helvetica Neue"/>
              </a:rPr>
              <a:t>. </a:t>
            </a:r>
          </a:p>
          <a:p>
            <a:pPr algn="l"/>
            <a:endParaRPr lang="en-US" sz="2400" b="0" i="0" dirty="0">
              <a:solidFill>
                <a:srgbClr val="333333"/>
              </a:solidFill>
              <a:effectLst/>
              <a:latin typeface="Helvetica Neue"/>
            </a:endParaRPr>
          </a:p>
          <a:p>
            <a:pPr algn="l"/>
            <a:endParaRPr lang="en-US" sz="2400" dirty="0">
              <a:solidFill>
                <a:srgbClr val="333333"/>
              </a:solidFill>
              <a:latin typeface="Helvetica Neue"/>
            </a:endParaRPr>
          </a:p>
          <a:p>
            <a:pPr algn="l"/>
            <a:r>
              <a:rPr lang="en-US" sz="2400" b="1" i="0" dirty="0">
                <a:solidFill>
                  <a:srgbClr val="19376B"/>
                </a:solidFill>
                <a:effectLst/>
                <a:latin typeface="Helvetica Neue"/>
              </a:rPr>
              <a:t>August 1st @ 11:59 pm</a:t>
            </a:r>
          </a:p>
          <a:p>
            <a:pPr algn="l"/>
            <a:r>
              <a:rPr lang="en-US" sz="2400" dirty="0">
                <a:solidFill>
                  <a:srgbClr val="333333"/>
                </a:solidFill>
                <a:latin typeface="Helvetica Neue"/>
              </a:rPr>
              <a:t>MIH annual report due. </a:t>
            </a:r>
            <a:r>
              <a:rPr lang="en-US" sz="2400" b="1" i="1" u="sng" dirty="0">
                <a:solidFill>
                  <a:srgbClr val="FF0000"/>
                </a:solidFill>
                <a:effectLst/>
                <a:latin typeface="Helvetica Neue"/>
              </a:rPr>
              <a:t>Late reports will not be accepted.</a:t>
            </a:r>
          </a:p>
        </p:txBody>
      </p:sp>
      <p:pic>
        <p:nvPicPr>
          <p:cNvPr id="9" name="Graphic 8" descr="Clipboard Mixed with solid fill">
            <a:extLst>
              <a:ext uri="{FF2B5EF4-FFF2-40B4-BE49-F238E27FC236}">
                <a16:creationId xmlns:a16="http://schemas.microsoft.com/office/drawing/2014/main" id="{A4FB9FFB-4539-4108-888D-3C72C41A6B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74583" y="76529"/>
            <a:ext cx="960121" cy="960121"/>
          </a:xfrm>
          <a:prstGeom prst="rect">
            <a:avLst/>
          </a:prstGeom>
        </p:spPr>
      </p:pic>
      <p:sp>
        <p:nvSpPr>
          <p:cNvPr id="10" name="Subtitle 2">
            <a:extLst>
              <a:ext uri="{FF2B5EF4-FFF2-40B4-BE49-F238E27FC236}">
                <a16:creationId xmlns:a16="http://schemas.microsoft.com/office/drawing/2014/main" id="{C79EA42D-3A3E-47F4-A59C-4EC6C509E03C}"/>
              </a:ext>
            </a:extLst>
          </p:cNvPr>
          <p:cNvSpPr txBox="1">
            <a:spLocks/>
          </p:cNvSpPr>
          <p:nvPr/>
        </p:nvSpPr>
        <p:spPr>
          <a:xfrm>
            <a:off x="6574583" y="361782"/>
            <a:ext cx="4860225" cy="751399"/>
          </a:xfrm>
          <a:prstGeom prst="rect">
            <a:avLst/>
          </a:prstGeom>
        </p:spPr>
        <p:txBody>
          <a:bodyPr vert="horz" lIns="91440" tIns="45720" rIns="91440" bIns="45720" rtlCol="0">
            <a:norm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chemeClr val="bg1"/>
                </a:solidFill>
                <a:latin typeface="Montserrat SemiBold" pitchFamily="2" charset="0"/>
              </a:rPr>
              <a:t>MIH STRATEGIES</a:t>
            </a:r>
          </a:p>
        </p:txBody>
      </p:sp>
      <p:sp>
        <p:nvSpPr>
          <p:cNvPr id="12" name="TextBox 11">
            <a:extLst>
              <a:ext uri="{FF2B5EF4-FFF2-40B4-BE49-F238E27FC236}">
                <a16:creationId xmlns:a16="http://schemas.microsoft.com/office/drawing/2014/main" id="{C3DBDAD0-2367-40BA-A30D-3CECF4C541A6}"/>
              </a:ext>
            </a:extLst>
          </p:cNvPr>
          <p:cNvSpPr txBox="1"/>
          <p:nvPr/>
        </p:nvSpPr>
        <p:spPr>
          <a:xfrm>
            <a:off x="7243231" y="1474963"/>
            <a:ext cx="4191577" cy="4708981"/>
          </a:xfrm>
          <a:prstGeom prst="rect">
            <a:avLst/>
          </a:prstGeom>
          <a:noFill/>
        </p:spPr>
        <p:txBody>
          <a:bodyPr wrap="square">
            <a:spAutoFit/>
          </a:bodyPr>
          <a:lstStyle/>
          <a:p>
            <a:pPr algn="l"/>
            <a:r>
              <a:rPr lang="en-US" sz="2400" b="1" dirty="0">
                <a:solidFill>
                  <a:srgbClr val="19376B"/>
                </a:solidFill>
                <a:latin typeface="Helvetica Neue"/>
              </a:rPr>
              <a:t>M</a:t>
            </a:r>
            <a:r>
              <a:rPr lang="en-US" sz="2400" b="1" i="0" dirty="0">
                <a:solidFill>
                  <a:srgbClr val="19376B"/>
                </a:solidFill>
                <a:effectLst/>
                <a:latin typeface="Helvetica Neue"/>
              </a:rPr>
              <a:t>unicipalities:</a:t>
            </a:r>
            <a:r>
              <a:rPr lang="en-US" sz="2400" b="0" i="0" dirty="0">
                <a:solidFill>
                  <a:srgbClr val="19376B"/>
                </a:solidFill>
                <a:effectLst/>
                <a:latin typeface="Helvetica Neue"/>
              </a:rPr>
              <a:t> </a:t>
            </a:r>
            <a:r>
              <a:rPr lang="en-US" sz="2400" b="0" i="0" dirty="0">
                <a:solidFill>
                  <a:srgbClr val="333333"/>
                </a:solidFill>
                <a:effectLst/>
                <a:latin typeface="Helvetica Neue"/>
              </a:rPr>
              <a:t>Utah Code </a:t>
            </a:r>
            <a:r>
              <a:rPr lang="en-US" sz="2400" b="1" i="0" u="none" strike="noStrike" dirty="0">
                <a:solidFill>
                  <a:srgbClr val="337AB7"/>
                </a:solidFill>
                <a:effectLst/>
                <a:latin typeface="Helvetica Neue"/>
                <a:hlinkClick r:id="rId9"/>
              </a:rPr>
              <a:t>10-9a-403</a:t>
            </a:r>
            <a:r>
              <a:rPr lang="en-US" sz="2400" dirty="0">
                <a:solidFill>
                  <a:srgbClr val="333333"/>
                </a:solidFill>
                <a:latin typeface="Helvetica Neue"/>
              </a:rPr>
              <a:t>,</a:t>
            </a:r>
            <a:r>
              <a:rPr lang="en-US" sz="2400" b="1" i="0" u="none" strike="noStrike" dirty="0">
                <a:solidFill>
                  <a:srgbClr val="337AB7"/>
                </a:solidFill>
                <a:effectLst/>
                <a:latin typeface="Helvetica Neue"/>
              </a:rPr>
              <a:t> </a:t>
            </a:r>
            <a:r>
              <a:rPr lang="en-US" sz="2400" dirty="0">
                <a:solidFill>
                  <a:srgbClr val="333333"/>
                </a:solidFill>
                <a:latin typeface="Helvetica Neue"/>
              </a:rPr>
              <a:t>Section (2)(b)(iii) </a:t>
            </a:r>
            <a:r>
              <a:rPr lang="en-US" sz="2400" b="0" i="0" dirty="0">
                <a:solidFill>
                  <a:srgbClr val="333333"/>
                </a:solidFill>
                <a:effectLst/>
                <a:latin typeface="Helvetica Neue"/>
              </a:rPr>
              <a:t>lists the MIH strategies available to municipalities.</a:t>
            </a:r>
          </a:p>
          <a:p>
            <a:pPr algn="l"/>
            <a:endParaRPr lang="en-US" sz="2400" dirty="0">
              <a:solidFill>
                <a:srgbClr val="333333"/>
              </a:solidFill>
              <a:latin typeface="Helvetica Neue"/>
            </a:endParaRPr>
          </a:p>
          <a:p>
            <a:r>
              <a:rPr lang="en-US" sz="2400" b="1" i="0" dirty="0">
                <a:solidFill>
                  <a:srgbClr val="19376B"/>
                </a:solidFill>
                <a:effectLst/>
                <a:latin typeface="Helvetica Neue"/>
              </a:rPr>
              <a:t>Counties:</a:t>
            </a:r>
            <a:r>
              <a:rPr lang="en-US" sz="2400" b="0" i="0" dirty="0">
                <a:solidFill>
                  <a:srgbClr val="19376B"/>
                </a:solidFill>
                <a:effectLst/>
                <a:latin typeface="Helvetica Neue"/>
              </a:rPr>
              <a:t> </a:t>
            </a:r>
            <a:r>
              <a:rPr lang="en-US" sz="2400" b="0" i="0" dirty="0">
                <a:solidFill>
                  <a:srgbClr val="333333"/>
                </a:solidFill>
                <a:effectLst/>
                <a:latin typeface="Helvetica Neue"/>
              </a:rPr>
              <a:t>Utah Code </a:t>
            </a:r>
            <a:r>
              <a:rPr lang="en-US" sz="2400" b="1" i="0" u="none" strike="noStrike" dirty="0">
                <a:solidFill>
                  <a:srgbClr val="337AB7"/>
                </a:solidFill>
                <a:effectLst/>
                <a:latin typeface="Helvetica Neue"/>
                <a:hlinkClick r:id="rId10"/>
              </a:rPr>
              <a:t>17-27a-403</a:t>
            </a:r>
            <a:r>
              <a:rPr lang="en-US" sz="2400" dirty="0">
                <a:solidFill>
                  <a:srgbClr val="333333"/>
                </a:solidFill>
                <a:latin typeface="Helvetica Neue"/>
              </a:rPr>
              <a:t>, Section (2)(b)(ii) </a:t>
            </a:r>
            <a:r>
              <a:rPr lang="en-US" sz="2400" b="0" i="0" dirty="0">
                <a:solidFill>
                  <a:srgbClr val="333333"/>
                </a:solidFill>
                <a:effectLst/>
                <a:latin typeface="Helvetica Neue"/>
              </a:rPr>
              <a:t>lists the MIH strategies available to counties.</a:t>
            </a:r>
          </a:p>
          <a:p>
            <a:pPr algn="l"/>
            <a:endParaRPr lang="en-US" dirty="0">
              <a:solidFill>
                <a:srgbClr val="333333"/>
              </a:solidFill>
              <a:latin typeface="Helvetica Neue"/>
            </a:endParaRPr>
          </a:p>
          <a:p>
            <a:pPr algn="l"/>
            <a:endParaRPr lang="en-US" b="0" i="0" dirty="0">
              <a:solidFill>
                <a:srgbClr val="333333"/>
              </a:solidFill>
              <a:effectLst/>
              <a:latin typeface="Helvetica Neue"/>
            </a:endParaRPr>
          </a:p>
        </p:txBody>
      </p:sp>
      <p:cxnSp>
        <p:nvCxnSpPr>
          <p:cNvPr id="6" name="Straight Connector 5">
            <a:extLst>
              <a:ext uri="{FF2B5EF4-FFF2-40B4-BE49-F238E27FC236}">
                <a16:creationId xmlns:a16="http://schemas.microsoft.com/office/drawing/2014/main" id="{F3D945F8-FDC4-4C57-871E-7EB7A1E3D0FF}"/>
              </a:ext>
            </a:extLst>
          </p:cNvPr>
          <p:cNvCxnSpPr/>
          <p:nvPr/>
        </p:nvCxnSpPr>
        <p:spPr>
          <a:xfrm>
            <a:off x="5850082" y="1445045"/>
            <a:ext cx="0" cy="5139837"/>
          </a:xfrm>
          <a:prstGeom prst="line">
            <a:avLst/>
          </a:prstGeom>
          <a:ln w="38100">
            <a:solidFill>
              <a:srgbClr val="18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984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rgbClr val="19376B"/>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#2</a:t>
            </a:r>
          </a:p>
        </p:txBody>
      </p:sp>
      <p:pic>
        <p:nvPicPr>
          <p:cNvPr id="7" name="Picture 6">
            <a:extLst>
              <a:ext uri="{FF2B5EF4-FFF2-40B4-BE49-F238E27FC236}">
                <a16:creationId xmlns:a16="http://schemas.microsoft.com/office/drawing/2014/main" id="{3BCCA524-9CA2-46F7-8C50-E5C43ECC6736}"/>
              </a:ext>
            </a:extLst>
          </p:cNvPr>
          <p:cNvPicPr>
            <a:picLocks noChangeAspect="1"/>
          </p:cNvPicPr>
          <p:nvPr/>
        </p:nvPicPr>
        <p:blipFill>
          <a:blip r:embed="rId4"/>
          <a:stretch>
            <a:fillRect/>
          </a:stretch>
        </p:blipFill>
        <p:spPr>
          <a:xfrm>
            <a:off x="3129232" y="120853"/>
            <a:ext cx="8126031" cy="888963"/>
          </a:xfrm>
          <a:prstGeom prst="rect">
            <a:avLst/>
          </a:prstGeom>
        </p:spPr>
      </p:pic>
      <p:sp>
        <p:nvSpPr>
          <p:cNvPr id="10" name="TextBox 9">
            <a:extLst>
              <a:ext uri="{FF2B5EF4-FFF2-40B4-BE49-F238E27FC236}">
                <a16:creationId xmlns:a16="http://schemas.microsoft.com/office/drawing/2014/main" id="{EC4EBBD5-E545-4B32-9B5E-A15339538E92}"/>
              </a:ext>
            </a:extLst>
          </p:cNvPr>
          <p:cNvSpPr txBox="1"/>
          <p:nvPr/>
        </p:nvSpPr>
        <p:spPr>
          <a:xfrm>
            <a:off x="4099367" y="3217761"/>
            <a:ext cx="3993265" cy="1323439"/>
          </a:xfrm>
          <a:prstGeom prst="rect">
            <a:avLst/>
          </a:prstGeom>
          <a:noFill/>
        </p:spPr>
        <p:txBody>
          <a:bodyPr wrap="square" rtlCol="0">
            <a:spAutoFit/>
          </a:bodyPr>
          <a:lstStyle/>
          <a:p>
            <a:pPr algn="ctr"/>
            <a:r>
              <a:rPr lang="en-US" sz="4000" dirty="0"/>
              <a:t>Questions online or in the chat?</a:t>
            </a:r>
          </a:p>
        </p:txBody>
      </p:sp>
      <p:pic>
        <p:nvPicPr>
          <p:cNvPr id="11" name="Graphic 10" descr="Help with solid fill">
            <a:extLst>
              <a:ext uri="{FF2B5EF4-FFF2-40B4-BE49-F238E27FC236}">
                <a16:creationId xmlns:a16="http://schemas.microsoft.com/office/drawing/2014/main" id="{98ACF814-F9BB-4DFD-BD0F-BF2A396261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15673" y="1657107"/>
            <a:ext cx="1560653" cy="1560653"/>
          </a:xfrm>
          <a:prstGeom prst="rect">
            <a:avLst/>
          </a:prstGeom>
        </p:spPr>
      </p:pic>
    </p:spTree>
    <p:extLst>
      <p:ext uri="{BB962C8B-B14F-4D97-AF65-F5344CB8AC3E}">
        <p14:creationId xmlns:p14="http://schemas.microsoft.com/office/powerpoint/2010/main" val="3796793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#3</a:t>
            </a:r>
          </a:p>
        </p:txBody>
      </p:sp>
      <p:pic>
        <p:nvPicPr>
          <p:cNvPr id="6" name="Picture 5">
            <a:extLst>
              <a:ext uri="{FF2B5EF4-FFF2-40B4-BE49-F238E27FC236}">
                <a16:creationId xmlns:a16="http://schemas.microsoft.com/office/drawing/2014/main" id="{79E183C0-09AC-48FB-9CBA-79A507C8A9D7}"/>
              </a:ext>
            </a:extLst>
          </p:cNvPr>
          <p:cNvPicPr>
            <a:picLocks noChangeAspect="1"/>
          </p:cNvPicPr>
          <p:nvPr/>
        </p:nvPicPr>
        <p:blipFill>
          <a:blip r:embed="rId4"/>
          <a:stretch>
            <a:fillRect/>
          </a:stretch>
        </p:blipFill>
        <p:spPr>
          <a:xfrm>
            <a:off x="3028180" y="42584"/>
            <a:ext cx="7077928" cy="1028013"/>
          </a:xfrm>
          <a:prstGeom prst="rect">
            <a:avLst/>
          </a:prstGeom>
        </p:spPr>
      </p:pic>
      <p:pic>
        <p:nvPicPr>
          <p:cNvPr id="11" name="Picture 10">
            <a:extLst>
              <a:ext uri="{FF2B5EF4-FFF2-40B4-BE49-F238E27FC236}">
                <a16:creationId xmlns:a16="http://schemas.microsoft.com/office/drawing/2014/main" id="{F43E49B9-71FC-4EAD-B1F8-317977358F44}"/>
              </a:ext>
            </a:extLst>
          </p:cNvPr>
          <p:cNvPicPr>
            <a:picLocks noChangeAspect="1"/>
          </p:cNvPicPr>
          <p:nvPr/>
        </p:nvPicPr>
        <p:blipFill>
          <a:blip r:embed="rId5"/>
          <a:stretch>
            <a:fillRect/>
          </a:stretch>
        </p:blipFill>
        <p:spPr>
          <a:xfrm>
            <a:off x="306776" y="1188641"/>
            <a:ext cx="5989852" cy="5633204"/>
          </a:xfrm>
          <a:prstGeom prst="rect">
            <a:avLst/>
          </a:prstGeom>
        </p:spPr>
      </p:pic>
      <p:cxnSp>
        <p:nvCxnSpPr>
          <p:cNvPr id="7" name="Straight Connector 6">
            <a:extLst>
              <a:ext uri="{FF2B5EF4-FFF2-40B4-BE49-F238E27FC236}">
                <a16:creationId xmlns:a16="http://schemas.microsoft.com/office/drawing/2014/main" id="{205FFD1C-544A-400C-91F2-94C2D95625DA}"/>
              </a:ext>
            </a:extLst>
          </p:cNvPr>
          <p:cNvCxnSpPr/>
          <p:nvPr/>
        </p:nvCxnSpPr>
        <p:spPr>
          <a:xfrm>
            <a:off x="4695825" y="2877273"/>
            <a:ext cx="8667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D2FF543-3BDD-4C43-A9F0-F0E6D7922879}"/>
              </a:ext>
            </a:extLst>
          </p:cNvPr>
          <p:cNvCxnSpPr>
            <a:cxnSpLocks/>
          </p:cNvCxnSpPr>
          <p:nvPr/>
        </p:nvCxnSpPr>
        <p:spPr>
          <a:xfrm>
            <a:off x="648182" y="3148073"/>
            <a:ext cx="45905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409C8C5-56DD-4897-A742-52624CF6852C}"/>
              </a:ext>
            </a:extLst>
          </p:cNvPr>
          <p:cNvCxnSpPr>
            <a:cxnSpLocks/>
          </p:cNvCxnSpPr>
          <p:nvPr/>
        </p:nvCxnSpPr>
        <p:spPr>
          <a:xfrm>
            <a:off x="648182" y="3429000"/>
            <a:ext cx="482869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29BEFA-606A-44DA-BCCC-CA82ADDFA18D}"/>
              </a:ext>
            </a:extLst>
          </p:cNvPr>
          <p:cNvCxnSpPr>
            <a:cxnSpLocks/>
          </p:cNvCxnSpPr>
          <p:nvPr/>
        </p:nvCxnSpPr>
        <p:spPr>
          <a:xfrm>
            <a:off x="648182" y="3682197"/>
            <a:ext cx="139860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020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#3</a:t>
            </a:r>
          </a:p>
        </p:txBody>
      </p:sp>
      <p:pic>
        <p:nvPicPr>
          <p:cNvPr id="6" name="Picture 5">
            <a:extLst>
              <a:ext uri="{FF2B5EF4-FFF2-40B4-BE49-F238E27FC236}">
                <a16:creationId xmlns:a16="http://schemas.microsoft.com/office/drawing/2014/main" id="{79E183C0-09AC-48FB-9CBA-79A507C8A9D7}"/>
              </a:ext>
            </a:extLst>
          </p:cNvPr>
          <p:cNvPicPr>
            <a:picLocks noChangeAspect="1"/>
          </p:cNvPicPr>
          <p:nvPr/>
        </p:nvPicPr>
        <p:blipFill>
          <a:blip r:embed="rId4"/>
          <a:stretch>
            <a:fillRect/>
          </a:stretch>
        </p:blipFill>
        <p:spPr>
          <a:xfrm>
            <a:off x="3028180" y="42584"/>
            <a:ext cx="7077928" cy="1028013"/>
          </a:xfrm>
          <a:prstGeom prst="rect">
            <a:avLst/>
          </a:prstGeom>
        </p:spPr>
      </p:pic>
      <p:pic>
        <p:nvPicPr>
          <p:cNvPr id="9" name="Picture 8">
            <a:extLst>
              <a:ext uri="{FF2B5EF4-FFF2-40B4-BE49-F238E27FC236}">
                <a16:creationId xmlns:a16="http://schemas.microsoft.com/office/drawing/2014/main" id="{994FC89C-248B-4B10-9748-3D6E2B87C41E}"/>
              </a:ext>
            </a:extLst>
          </p:cNvPr>
          <p:cNvPicPr>
            <a:picLocks noChangeAspect="1"/>
          </p:cNvPicPr>
          <p:nvPr/>
        </p:nvPicPr>
        <p:blipFill>
          <a:blip r:embed="rId5"/>
          <a:stretch>
            <a:fillRect/>
          </a:stretch>
        </p:blipFill>
        <p:spPr>
          <a:xfrm>
            <a:off x="129430" y="1521824"/>
            <a:ext cx="7481809" cy="3837254"/>
          </a:xfrm>
          <a:prstGeom prst="rect">
            <a:avLst/>
          </a:prstGeom>
        </p:spPr>
      </p:pic>
      <p:sp>
        <p:nvSpPr>
          <p:cNvPr id="10" name="TextBox 9">
            <a:extLst>
              <a:ext uri="{FF2B5EF4-FFF2-40B4-BE49-F238E27FC236}">
                <a16:creationId xmlns:a16="http://schemas.microsoft.com/office/drawing/2014/main" id="{62F07E3E-BA2C-4C1B-B05E-4A6D9EE4D885}"/>
              </a:ext>
            </a:extLst>
          </p:cNvPr>
          <p:cNvSpPr txBox="1"/>
          <p:nvPr/>
        </p:nvSpPr>
        <p:spPr>
          <a:xfrm>
            <a:off x="7742718" y="2063833"/>
            <a:ext cx="3968052" cy="2862322"/>
          </a:xfrm>
          <a:prstGeom prst="rect">
            <a:avLst/>
          </a:prstGeom>
          <a:noFill/>
        </p:spPr>
        <p:txBody>
          <a:bodyPr wrap="square">
            <a:spAutoFit/>
          </a:bodyPr>
          <a:lstStyle/>
          <a:p>
            <a:pPr defTabSz="931774">
              <a:defRPr/>
            </a:pPr>
            <a:r>
              <a:rPr lang="en-US" b="1" i="1" dirty="0">
                <a:solidFill>
                  <a:srgbClr val="A9D18E"/>
                </a:solidFill>
              </a:rPr>
              <a:t>NEW STRATEGIES</a:t>
            </a:r>
          </a:p>
          <a:p>
            <a:pPr defTabSz="931774">
              <a:defRPr/>
            </a:pPr>
            <a:r>
              <a:rPr lang="en-US" dirty="0"/>
              <a:t>On this page, you will provide any </a:t>
            </a:r>
            <a:r>
              <a:rPr lang="en-US" b="1" i="1" dirty="0">
                <a:solidFill>
                  <a:srgbClr val="A9D18E"/>
                </a:solidFill>
              </a:rPr>
              <a:t>NEW</a:t>
            </a:r>
            <a:r>
              <a:rPr lang="en-US" dirty="0"/>
              <a:t> strategies that were adopted or amended.</a:t>
            </a:r>
          </a:p>
          <a:p>
            <a:pPr defTabSz="931774">
              <a:defRPr/>
            </a:pPr>
            <a:endParaRPr lang="en-US" dirty="0"/>
          </a:p>
          <a:p>
            <a:pPr defTabSz="931774">
              <a:defRPr/>
            </a:pPr>
            <a:r>
              <a:rPr lang="en-US" dirty="0"/>
              <a:t>For example, if you adopted one of the new MIH strategies into your General Plan this year OR switched to a new strategy after dropping an old one, you would enter them here.</a:t>
            </a:r>
          </a:p>
        </p:txBody>
      </p:sp>
      <p:cxnSp>
        <p:nvCxnSpPr>
          <p:cNvPr id="12" name="Straight Arrow Connector 11">
            <a:extLst>
              <a:ext uri="{FF2B5EF4-FFF2-40B4-BE49-F238E27FC236}">
                <a16:creationId xmlns:a16="http://schemas.microsoft.com/office/drawing/2014/main" id="{CFFA2524-C63D-429B-862C-6ED6992A554C}"/>
              </a:ext>
            </a:extLst>
          </p:cNvPr>
          <p:cNvCxnSpPr/>
          <p:nvPr/>
        </p:nvCxnSpPr>
        <p:spPr>
          <a:xfrm flipV="1">
            <a:off x="6785264" y="2524991"/>
            <a:ext cx="957454" cy="218209"/>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8270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#3</a:t>
            </a:r>
          </a:p>
        </p:txBody>
      </p:sp>
      <p:pic>
        <p:nvPicPr>
          <p:cNvPr id="6" name="Picture 5">
            <a:extLst>
              <a:ext uri="{FF2B5EF4-FFF2-40B4-BE49-F238E27FC236}">
                <a16:creationId xmlns:a16="http://schemas.microsoft.com/office/drawing/2014/main" id="{79E183C0-09AC-48FB-9CBA-79A507C8A9D7}"/>
              </a:ext>
            </a:extLst>
          </p:cNvPr>
          <p:cNvPicPr>
            <a:picLocks noChangeAspect="1"/>
          </p:cNvPicPr>
          <p:nvPr/>
        </p:nvPicPr>
        <p:blipFill>
          <a:blip r:embed="rId4"/>
          <a:stretch>
            <a:fillRect/>
          </a:stretch>
        </p:blipFill>
        <p:spPr>
          <a:xfrm>
            <a:off x="3028180" y="42584"/>
            <a:ext cx="7077928" cy="1028013"/>
          </a:xfrm>
          <a:prstGeom prst="rect">
            <a:avLst/>
          </a:prstGeom>
        </p:spPr>
      </p:pic>
      <p:pic>
        <p:nvPicPr>
          <p:cNvPr id="10" name="Picture 9">
            <a:extLst>
              <a:ext uri="{FF2B5EF4-FFF2-40B4-BE49-F238E27FC236}">
                <a16:creationId xmlns:a16="http://schemas.microsoft.com/office/drawing/2014/main" id="{CA73CB05-59EA-4CF8-8169-D5CB8403867D}"/>
              </a:ext>
            </a:extLst>
          </p:cNvPr>
          <p:cNvPicPr>
            <a:picLocks noChangeAspect="1"/>
          </p:cNvPicPr>
          <p:nvPr/>
        </p:nvPicPr>
        <p:blipFill>
          <a:blip r:embed="rId5"/>
          <a:stretch>
            <a:fillRect/>
          </a:stretch>
        </p:blipFill>
        <p:spPr>
          <a:xfrm>
            <a:off x="287045" y="1224502"/>
            <a:ext cx="5394643" cy="5551010"/>
          </a:xfrm>
          <a:prstGeom prst="rect">
            <a:avLst/>
          </a:prstGeom>
        </p:spPr>
      </p:pic>
      <p:sp>
        <p:nvSpPr>
          <p:cNvPr id="9" name="TextBox 8">
            <a:extLst>
              <a:ext uri="{FF2B5EF4-FFF2-40B4-BE49-F238E27FC236}">
                <a16:creationId xmlns:a16="http://schemas.microsoft.com/office/drawing/2014/main" id="{3629994F-842C-435B-A50C-5A60492D8AC5}"/>
              </a:ext>
            </a:extLst>
          </p:cNvPr>
          <p:cNvSpPr txBox="1"/>
          <p:nvPr/>
        </p:nvSpPr>
        <p:spPr>
          <a:xfrm>
            <a:off x="6072020" y="4355620"/>
            <a:ext cx="5442603" cy="1569660"/>
          </a:xfrm>
          <a:prstGeom prst="rect">
            <a:avLst/>
          </a:prstGeom>
          <a:noFill/>
        </p:spPr>
        <p:txBody>
          <a:bodyPr wrap="square">
            <a:spAutoFit/>
          </a:bodyPr>
          <a:lstStyle/>
          <a:p>
            <a:r>
              <a:rPr lang="en-US" sz="1600" dirty="0"/>
              <a:t>If you need to submit more than one NEW strategy, clicking ‘Yes’ will take you BACK to the previous question in the report, where you will enter another strategy and its benchmarks and implementation timeline. You can go through this loop as many times as you need, depending on how many strategies you are reporting on. </a:t>
            </a:r>
          </a:p>
        </p:txBody>
      </p:sp>
      <p:pic>
        <p:nvPicPr>
          <p:cNvPr id="11" name="Graphic 10" descr="Arrow circle with solid fill">
            <a:extLst>
              <a:ext uri="{FF2B5EF4-FFF2-40B4-BE49-F238E27FC236}">
                <a16:creationId xmlns:a16="http://schemas.microsoft.com/office/drawing/2014/main" id="{22F6E3B2-2D37-4166-884D-1149C1FFC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18714" y="3495390"/>
            <a:ext cx="914400" cy="914400"/>
          </a:xfrm>
          <a:prstGeom prst="rect">
            <a:avLst/>
          </a:prstGeom>
        </p:spPr>
      </p:pic>
    </p:spTree>
    <p:extLst>
      <p:ext uri="{BB962C8B-B14F-4D97-AF65-F5344CB8AC3E}">
        <p14:creationId xmlns:p14="http://schemas.microsoft.com/office/powerpoint/2010/main" val="2482068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#3</a:t>
            </a:r>
          </a:p>
        </p:txBody>
      </p:sp>
      <p:pic>
        <p:nvPicPr>
          <p:cNvPr id="6" name="Picture 5">
            <a:extLst>
              <a:ext uri="{FF2B5EF4-FFF2-40B4-BE49-F238E27FC236}">
                <a16:creationId xmlns:a16="http://schemas.microsoft.com/office/drawing/2014/main" id="{02DE7726-05A8-4C47-803E-EC83409639C1}"/>
              </a:ext>
            </a:extLst>
          </p:cNvPr>
          <p:cNvPicPr>
            <a:picLocks noChangeAspect="1"/>
          </p:cNvPicPr>
          <p:nvPr/>
        </p:nvPicPr>
        <p:blipFill>
          <a:blip r:embed="rId4"/>
          <a:stretch>
            <a:fillRect/>
          </a:stretch>
        </p:blipFill>
        <p:spPr>
          <a:xfrm>
            <a:off x="425542" y="1234036"/>
            <a:ext cx="4651222" cy="5247861"/>
          </a:xfrm>
          <a:prstGeom prst="rect">
            <a:avLst/>
          </a:prstGeom>
        </p:spPr>
      </p:pic>
      <p:pic>
        <p:nvPicPr>
          <p:cNvPr id="9" name="Picture 8">
            <a:extLst>
              <a:ext uri="{FF2B5EF4-FFF2-40B4-BE49-F238E27FC236}">
                <a16:creationId xmlns:a16="http://schemas.microsoft.com/office/drawing/2014/main" id="{B720ECCB-3578-4967-9188-E1B6C6DAB2F4}"/>
              </a:ext>
            </a:extLst>
          </p:cNvPr>
          <p:cNvPicPr>
            <a:picLocks noChangeAspect="1"/>
          </p:cNvPicPr>
          <p:nvPr/>
        </p:nvPicPr>
        <p:blipFill>
          <a:blip r:embed="rId5"/>
          <a:stretch>
            <a:fillRect/>
          </a:stretch>
        </p:blipFill>
        <p:spPr>
          <a:xfrm>
            <a:off x="3028180" y="42584"/>
            <a:ext cx="7077928" cy="1028013"/>
          </a:xfrm>
          <a:prstGeom prst="rect">
            <a:avLst/>
          </a:prstGeom>
        </p:spPr>
      </p:pic>
      <p:pic>
        <p:nvPicPr>
          <p:cNvPr id="10" name="Picture 9">
            <a:extLst>
              <a:ext uri="{FF2B5EF4-FFF2-40B4-BE49-F238E27FC236}">
                <a16:creationId xmlns:a16="http://schemas.microsoft.com/office/drawing/2014/main" id="{28514681-B45E-4E9D-A8C4-7105220CBB8B}"/>
              </a:ext>
            </a:extLst>
          </p:cNvPr>
          <p:cNvPicPr>
            <a:picLocks noChangeAspect="1"/>
          </p:cNvPicPr>
          <p:nvPr/>
        </p:nvPicPr>
        <p:blipFill>
          <a:blip r:embed="rId6"/>
          <a:stretch>
            <a:fillRect/>
          </a:stretch>
        </p:blipFill>
        <p:spPr>
          <a:xfrm>
            <a:off x="425542" y="1203431"/>
            <a:ext cx="4651222" cy="5579808"/>
          </a:xfrm>
          <a:prstGeom prst="rect">
            <a:avLst/>
          </a:prstGeom>
        </p:spPr>
      </p:pic>
    </p:spTree>
    <p:extLst>
      <p:ext uri="{BB962C8B-B14F-4D97-AF65-F5344CB8AC3E}">
        <p14:creationId xmlns:p14="http://schemas.microsoft.com/office/powerpoint/2010/main" val="3666773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#3</a:t>
            </a:r>
          </a:p>
        </p:txBody>
      </p:sp>
      <p:pic>
        <p:nvPicPr>
          <p:cNvPr id="6" name="Picture 5">
            <a:extLst>
              <a:ext uri="{FF2B5EF4-FFF2-40B4-BE49-F238E27FC236}">
                <a16:creationId xmlns:a16="http://schemas.microsoft.com/office/drawing/2014/main" id="{54A99438-108F-4722-8CB6-52C97A73CD7F}"/>
              </a:ext>
            </a:extLst>
          </p:cNvPr>
          <p:cNvPicPr>
            <a:picLocks noChangeAspect="1"/>
          </p:cNvPicPr>
          <p:nvPr/>
        </p:nvPicPr>
        <p:blipFill>
          <a:blip r:embed="rId4"/>
          <a:stretch>
            <a:fillRect/>
          </a:stretch>
        </p:blipFill>
        <p:spPr>
          <a:xfrm>
            <a:off x="223039" y="1121397"/>
            <a:ext cx="5344384" cy="5739965"/>
          </a:xfrm>
          <a:prstGeom prst="rect">
            <a:avLst/>
          </a:prstGeom>
        </p:spPr>
      </p:pic>
      <p:pic>
        <p:nvPicPr>
          <p:cNvPr id="9" name="Picture 8">
            <a:extLst>
              <a:ext uri="{FF2B5EF4-FFF2-40B4-BE49-F238E27FC236}">
                <a16:creationId xmlns:a16="http://schemas.microsoft.com/office/drawing/2014/main" id="{4D260441-EDF5-4E51-97D8-08C80C2B9B5B}"/>
              </a:ext>
            </a:extLst>
          </p:cNvPr>
          <p:cNvPicPr>
            <a:picLocks noChangeAspect="1"/>
          </p:cNvPicPr>
          <p:nvPr/>
        </p:nvPicPr>
        <p:blipFill>
          <a:blip r:embed="rId5"/>
          <a:stretch>
            <a:fillRect/>
          </a:stretch>
        </p:blipFill>
        <p:spPr>
          <a:xfrm>
            <a:off x="3028180" y="42584"/>
            <a:ext cx="7077928" cy="1028013"/>
          </a:xfrm>
          <a:prstGeom prst="rect">
            <a:avLst/>
          </a:prstGeom>
        </p:spPr>
      </p:pic>
    </p:spTree>
    <p:extLst>
      <p:ext uri="{BB962C8B-B14F-4D97-AF65-F5344CB8AC3E}">
        <p14:creationId xmlns:p14="http://schemas.microsoft.com/office/powerpoint/2010/main" val="1714869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#3</a:t>
            </a:r>
          </a:p>
        </p:txBody>
      </p:sp>
      <p:pic>
        <p:nvPicPr>
          <p:cNvPr id="9" name="Picture 8">
            <a:extLst>
              <a:ext uri="{FF2B5EF4-FFF2-40B4-BE49-F238E27FC236}">
                <a16:creationId xmlns:a16="http://schemas.microsoft.com/office/drawing/2014/main" id="{7F8C8982-7AC8-406A-9A09-926C372530D4}"/>
              </a:ext>
            </a:extLst>
          </p:cNvPr>
          <p:cNvPicPr>
            <a:picLocks noChangeAspect="1"/>
          </p:cNvPicPr>
          <p:nvPr/>
        </p:nvPicPr>
        <p:blipFill>
          <a:blip r:embed="rId4"/>
          <a:stretch>
            <a:fillRect/>
          </a:stretch>
        </p:blipFill>
        <p:spPr>
          <a:xfrm>
            <a:off x="773459" y="1234036"/>
            <a:ext cx="4446868" cy="5235936"/>
          </a:xfrm>
          <a:prstGeom prst="rect">
            <a:avLst/>
          </a:prstGeom>
        </p:spPr>
      </p:pic>
      <p:pic>
        <p:nvPicPr>
          <p:cNvPr id="10" name="Picture 9">
            <a:extLst>
              <a:ext uri="{FF2B5EF4-FFF2-40B4-BE49-F238E27FC236}">
                <a16:creationId xmlns:a16="http://schemas.microsoft.com/office/drawing/2014/main" id="{185B5357-8BD5-40A9-AC03-243DF1346A6E}"/>
              </a:ext>
            </a:extLst>
          </p:cNvPr>
          <p:cNvPicPr>
            <a:picLocks noChangeAspect="1"/>
          </p:cNvPicPr>
          <p:nvPr/>
        </p:nvPicPr>
        <p:blipFill>
          <a:blip r:embed="rId5"/>
          <a:stretch>
            <a:fillRect/>
          </a:stretch>
        </p:blipFill>
        <p:spPr>
          <a:xfrm>
            <a:off x="3028180" y="42584"/>
            <a:ext cx="7077928" cy="1028013"/>
          </a:xfrm>
          <a:prstGeom prst="rect">
            <a:avLst/>
          </a:prstGeom>
        </p:spPr>
      </p:pic>
      <p:pic>
        <p:nvPicPr>
          <p:cNvPr id="11" name="Picture 10">
            <a:extLst>
              <a:ext uri="{FF2B5EF4-FFF2-40B4-BE49-F238E27FC236}">
                <a16:creationId xmlns:a16="http://schemas.microsoft.com/office/drawing/2014/main" id="{1F344640-5E3A-4997-868A-8CE12D610999}"/>
              </a:ext>
            </a:extLst>
          </p:cNvPr>
          <p:cNvPicPr>
            <a:picLocks noChangeAspect="1"/>
          </p:cNvPicPr>
          <p:nvPr/>
        </p:nvPicPr>
        <p:blipFill>
          <a:blip r:embed="rId6"/>
          <a:stretch>
            <a:fillRect/>
          </a:stretch>
        </p:blipFill>
        <p:spPr>
          <a:xfrm>
            <a:off x="5838825" y="1234036"/>
            <a:ext cx="3977355" cy="5235936"/>
          </a:xfrm>
          <a:prstGeom prst="rect">
            <a:avLst/>
          </a:prstGeom>
        </p:spPr>
      </p:pic>
      <p:sp>
        <p:nvSpPr>
          <p:cNvPr id="12" name="TextBox 11">
            <a:extLst>
              <a:ext uri="{FF2B5EF4-FFF2-40B4-BE49-F238E27FC236}">
                <a16:creationId xmlns:a16="http://schemas.microsoft.com/office/drawing/2014/main" id="{D045D0F5-9401-4507-B160-439F8A7CAF11}"/>
              </a:ext>
            </a:extLst>
          </p:cNvPr>
          <p:cNvSpPr txBox="1"/>
          <p:nvPr/>
        </p:nvSpPr>
        <p:spPr>
          <a:xfrm>
            <a:off x="20899" y="1793489"/>
            <a:ext cx="929037" cy="276999"/>
          </a:xfrm>
          <a:prstGeom prst="rect">
            <a:avLst/>
          </a:prstGeom>
          <a:noFill/>
        </p:spPr>
        <p:txBody>
          <a:bodyPr wrap="none" rtlCol="0">
            <a:spAutoFit/>
          </a:bodyPr>
          <a:lstStyle/>
          <a:p>
            <a:r>
              <a:rPr lang="en-US" sz="1200" b="1" dirty="0">
                <a:solidFill>
                  <a:srgbClr val="FF0000"/>
                </a:solidFill>
              </a:rPr>
              <a:t>*REQUIRED</a:t>
            </a:r>
          </a:p>
        </p:txBody>
      </p:sp>
      <p:sp>
        <p:nvSpPr>
          <p:cNvPr id="13" name="TextBox 12">
            <a:extLst>
              <a:ext uri="{FF2B5EF4-FFF2-40B4-BE49-F238E27FC236}">
                <a16:creationId xmlns:a16="http://schemas.microsoft.com/office/drawing/2014/main" id="{018DFE7F-FB58-4B32-9690-7DB5D5E96B67}"/>
              </a:ext>
            </a:extLst>
          </p:cNvPr>
          <p:cNvSpPr txBox="1"/>
          <p:nvPr/>
        </p:nvSpPr>
        <p:spPr>
          <a:xfrm>
            <a:off x="59084" y="3027795"/>
            <a:ext cx="852669" cy="276999"/>
          </a:xfrm>
          <a:prstGeom prst="rect">
            <a:avLst/>
          </a:prstGeom>
          <a:noFill/>
        </p:spPr>
        <p:txBody>
          <a:bodyPr wrap="none" rtlCol="0">
            <a:spAutoFit/>
          </a:bodyPr>
          <a:lstStyle/>
          <a:p>
            <a:r>
              <a:rPr lang="en-US" sz="1200" b="1" i="1" dirty="0"/>
              <a:t>OPTIONAL</a:t>
            </a:r>
          </a:p>
        </p:txBody>
      </p:sp>
      <p:sp>
        <p:nvSpPr>
          <p:cNvPr id="14" name="TextBox 13">
            <a:extLst>
              <a:ext uri="{FF2B5EF4-FFF2-40B4-BE49-F238E27FC236}">
                <a16:creationId xmlns:a16="http://schemas.microsoft.com/office/drawing/2014/main" id="{8EF648A8-F024-474D-BA93-B148F64321B8}"/>
              </a:ext>
            </a:extLst>
          </p:cNvPr>
          <p:cNvSpPr txBox="1"/>
          <p:nvPr/>
        </p:nvSpPr>
        <p:spPr>
          <a:xfrm>
            <a:off x="13393" y="4787513"/>
            <a:ext cx="852669" cy="276999"/>
          </a:xfrm>
          <a:prstGeom prst="rect">
            <a:avLst/>
          </a:prstGeom>
          <a:noFill/>
        </p:spPr>
        <p:txBody>
          <a:bodyPr wrap="none" rtlCol="0">
            <a:spAutoFit/>
          </a:bodyPr>
          <a:lstStyle/>
          <a:p>
            <a:r>
              <a:rPr lang="en-US" sz="1200" b="1" i="1" dirty="0"/>
              <a:t>OPTIONAL</a:t>
            </a:r>
          </a:p>
        </p:txBody>
      </p:sp>
      <p:sp>
        <p:nvSpPr>
          <p:cNvPr id="15" name="TextBox 14">
            <a:extLst>
              <a:ext uri="{FF2B5EF4-FFF2-40B4-BE49-F238E27FC236}">
                <a16:creationId xmlns:a16="http://schemas.microsoft.com/office/drawing/2014/main" id="{89478520-6C08-4E34-8834-8393282DF5D3}"/>
              </a:ext>
            </a:extLst>
          </p:cNvPr>
          <p:cNvSpPr txBox="1"/>
          <p:nvPr/>
        </p:nvSpPr>
        <p:spPr>
          <a:xfrm>
            <a:off x="5127724" y="1273383"/>
            <a:ext cx="852669" cy="276999"/>
          </a:xfrm>
          <a:prstGeom prst="rect">
            <a:avLst/>
          </a:prstGeom>
          <a:noFill/>
        </p:spPr>
        <p:txBody>
          <a:bodyPr wrap="none" rtlCol="0">
            <a:spAutoFit/>
          </a:bodyPr>
          <a:lstStyle/>
          <a:p>
            <a:r>
              <a:rPr lang="en-US" sz="1200" b="1" i="1" dirty="0"/>
              <a:t>OPTIONAL</a:t>
            </a:r>
          </a:p>
        </p:txBody>
      </p:sp>
      <p:sp>
        <p:nvSpPr>
          <p:cNvPr id="16" name="TextBox 15">
            <a:extLst>
              <a:ext uri="{FF2B5EF4-FFF2-40B4-BE49-F238E27FC236}">
                <a16:creationId xmlns:a16="http://schemas.microsoft.com/office/drawing/2014/main" id="{FA8699D7-9E5C-44C6-9636-66C7C77E24C9}"/>
              </a:ext>
            </a:extLst>
          </p:cNvPr>
          <p:cNvSpPr txBox="1"/>
          <p:nvPr/>
        </p:nvSpPr>
        <p:spPr>
          <a:xfrm>
            <a:off x="5157282" y="2811848"/>
            <a:ext cx="852669" cy="276999"/>
          </a:xfrm>
          <a:prstGeom prst="rect">
            <a:avLst/>
          </a:prstGeom>
          <a:noFill/>
        </p:spPr>
        <p:txBody>
          <a:bodyPr wrap="none" rtlCol="0">
            <a:spAutoFit/>
          </a:bodyPr>
          <a:lstStyle/>
          <a:p>
            <a:r>
              <a:rPr lang="en-US" sz="1200" b="1" i="1" dirty="0"/>
              <a:t>OPTIONAL</a:t>
            </a:r>
          </a:p>
        </p:txBody>
      </p:sp>
      <p:sp>
        <p:nvSpPr>
          <p:cNvPr id="17" name="TextBox 16">
            <a:extLst>
              <a:ext uri="{FF2B5EF4-FFF2-40B4-BE49-F238E27FC236}">
                <a16:creationId xmlns:a16="http://schemas.microsoft.com/office/drawing/2014/main" id="{739EEB58-847A-4F30-8745-459157B2F1FA}"/>
              </a:ext>
            </a:extLst>
          </p:cNvPr>
          <p:cNvSpPr txBox="1"/>
          <p:nvPr/>
        </p:nvSpPr>
        <p:spPr>
          <a:xfrm>
            <a:off x="5149776" y="4694853"/>
            <a:ext cx="852669" cy="276999"/>
          </a:xfrm>
          <a:prstGeom prst="rect">
            <a:avLst/>
          </a:prstGeom>
          <a:noFill/>
        </p:spPr>
        <p:txBody>
          <a:bodyPr wrap="none" rtlCol="0">
            <a:spAutoFit/>
          </a:bodyPr>
          <a:lstStyle/>
          <a:p>
            <a:r>
              <a:rPr lang="en-US" sz="1200" b="1" i="1" dirty="0"/>
              <a:t>OPTIONAL</a:t>
            </a:r>
          </a:p>
        </p:txBody>
      </p:sp>
    </p:spTree>
    <p:extLst>
      <p:ext uri="{BB962C8B-B14F-4D97-AF65-F5344CB8AC3E}">
        <p14:creationId xmlns:p14="http://schemas.microsoft.com/office/powerpoint/2010/main" val="1154908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#3</a:t>
            </a:r>
          </a:p>
        </p:txBody>
      </p:sp>
      <p:pic>
        <p:nvPicPr>
          <p:cNvPr id="9" name="Picture 8">
            <a:extLst>
              <a:ext uri="{FF2B5EF4-FFF2-40B4-BE49-F238E27FC236}">
                <a16:creationId xmlns:a16="http://schemas.microsoft.com/office/drawing/2014/main" id="{B3AD48E0-586A-4A99-9CBD-6D0FBB19B92A}"/>
              </a:ext>
            </a:extLst>
          </p:cNvPr>
          <p:cNvPicPr>
            <a:picLocks noChangeAspect="1"/>
          </p:cNvPicPr>
          <p:nvPr/>
        </p:nvPicPr>
        <p:blipFill>
          <a:blip r:embed="rId4"/>
          <a:stretch>
            <a:fillRect/>
          </a:stretch>
        </p:blipFill>
        <p:spPr>
          <a:xfrm>
            <a:off x="189986" y="1113181"/>
            <a:ext cx="4981566" cy="5614936"/>
          </a:xfrm>
          <a:prstGeom prst="rect">
            <a:avLst/>
          </a:prstGeom>
        </p:spPr>
      </p:pic>
      <p:pic>
        <p:nvPicPr>
          <p:cNvPr id="10" name="Picture 9">
            <a:extLst>
              <a:ext uri="{FF2B5EF4-FFF2-40B4-BE49-F238E27FC236}">
                <a16:creationId xmlns:a16="http://schemas.microsoft.com/office/drawing/2014/main" id="{7CE5C4A3-3DDE-467C-8E72-B825B8B87690}"/>
              </a:ext>
            </a:extLst>
          </p:cNvPr>
          <p:cNvPicPr>
            <a:picLocks noChangeAspect="1"/>
          </p:cNvPicPr>
          <p:nvPr/>
        </p:nvPicPr>
        <p:blipFill>
          <a:blip r:embed="rId5"/>
          <a:stretch>
            <a:fillRect/>
          </a:stretch>
        </p:blipFill>
        <p:spPr>
          <a:xfrm>
            <a:off x="3028180" y="42584"/>
            <a:ext cx="7077928" cy="1028013"/>
          </a:xfrm>
          <a:prstGeom prst="rect">
            <a:avLst/>
          </a:prstGeom>
        </p:spPr>
      </p:pic>
      <p:pic>
        <p:nvPicPr>
          <p:cNvPr id="11" name="Picture 10">
            <a:extLst>
              <a:ext uri="{FF2B5EF4-FFF2-40B4-BE49-F238E27FC236}">
                <a16:creationId xmlns:a16="http://schemas.microsoft.com/office/drawing/2014/main" id="{4F28CFBA-1CB6-497F-9BBE-68982EAD86E1}"/>
              </a:ext>
            </a:extLst>
          </p:cNvPr>
          <p:cNvPicPr>
            <a:picLocks noChangeAspect="1"/>
          </p:cNvPicPr>
          <p:nvPr/>
        </p:nvPicPr>
        <p:blipFill>
          <a:blip r:embed="rId6"/>
          <a:stretch>
            <a:fillRect/>
          </a:stretch>
        </p:blipFill>
        <p:spPr>
          <a:xfrm>
            <a:off x="5361538" y="1155767"/>
            <a:ext cx="5298746" cy="5547367"/>
          </a:xfrm>
          <a:prstGeom prst="rect">
            <a:avLst/>
          </a:prstGeom>
        </p:spPr>
      </p:pic>
    </p:spTree>
    <p:extLst>
      <p:ext uri="{BB962C8B-B14F-4D97-AF65-F5344CB8AC3E}">
        <p14:creationId xmlns:p14="http://schemas.microsoft.com/office/powerpoint/2010/main" val="3213446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#3</a:t>
            </a:r>
          </a:p>
        </p:txBody>
      </p:sp>
      <p:pic>
        <p:nvPicPr>
          <p:cNvPr id="9" name="Picture 8">
            <a:extLst>
              <a:ext uri="{FF2B5EF4-FFF2-40B4-BE49-F238E27FC236}">
                <a16:creationId xmlns:a16="http://schemas.microsoft.com/office/drawing/2014/main" id="{23E47238-1A13-4947-A53F-CCB1038E23DD}"/>
              </a:ext>
            </a:extLst>
          </p:cNvPr>
          <p:cNvPicPr>
            <a:picLocks noChangeAspect="1"/>
          </p:cNvPicPr>
          <p:nvPr/>
        </p:nvPicPr>
        <p:blipFill>
          <a:blip r:embed="rId4"/>
          <a:stretch>
            <a:fillRect/>
          </a:stretch>
        </p:blipFill>
        <p:spPr>
          <a:xfrm>
            <a:off x="482606" y="1513365"/>
            <a:ext cx="7173548" cy="4899009"/>
          </a:xfrm>
          <a:prstGeom prst="rect">
            <a:avLst/>
          </a:prstGeom>
        </p:spPr>
      </p:pic>
      <p:pic>
        <p:nvPicPr>
          <p:cNvPr id="10" name="Picture 9">
            <a:extLst>
              <a:ext uri="{FF2B5EF4-FFF2-40B4-BE49-F238E27FC236}">
                <a16:creationId xmlns:a16="http://schemas.microsoft.com/office/drawing/2014/main" id="{9B83C904-42DC-4274-AD10-EBDD95523B19}"/>
              </a:ext>
            </a:extLst>
          </p:cNvPr>
          <p:cNvPicPr>
            <a:picLocks noChangeAspect="1"/>
          </p:cNvPicPr>
          <p:nvPr/>
        </p:nvPicPr>
        <p:blipFill>
          <a:blip r:embed="rId5"/>
          <a:stretch>
            <a:fillRect/>
          </a:stretch>
        </p:blipFill>
        <p:spPr>
          <a:xfrm>
            <a:off x="3028180" y="42584"/>
            <a:ext cx="7077928" cy="1028013"/>
          </a:xfrm>
          <a:prstGeom prst="rect">
            <a:avLst/>
          </a:prstGeom>
        </p:spPr>
      </p:pic>
      <p:sp>
        <p:nvSpPr>
          <p:cNvPr id="11" name="TextBox 10">
            <a:extLst>
              <a:ext uri="{FF2B5EF4-FFF2-40B4-BE49-F238E27FC236}">
                <a16:creationId xmlns:a16="http://schemas.microsoft.com/office/drawing/2014/main" id="{3D60B90E-B30E-47E7-9173-5EAC2C5CEA00}"/>
              </a:ext>
            </a:extLst>
          </p:cNvPr>
          <p:cNvSpPr txBox="1"/>
          <p:nvPr/>
        </p:nvSpPr>
        <p:spPr>
          <a:xfrm>
            <a:off x="8223948" y="1694500"/>
            <a:ext cx="3968052" cy="1200329"/>
          </a:xfrm>
          <a:prstGeom prst="rect">
            <a:avLst/>
          </a:prstGeom>
          <a:noFill/>
        </p:spPr>
        <p:txBody>
          <a:bodyPr wrap="square">
            <a:spAutoFit/>
          </a:bodyPr>
          <a:lstStyle/>
          <a:p>
            <a:pPr defTabSz="931774">
              <a:defRPr/>
            </a:pPr>
            <a:r>
              <a:rPr lang="en-US" b="1" i="1" dirty="0">
                <a:solidFill>
                  <a:srgbClr val="A9D18E"/>
                </a:solidFill>
              </a:rPr>
              <a:t>OLD STRATEGIES</a:t>
            </a:r>
          </a:p>
          <a:p>
            <a:pPr defTabSz="931774">
              <a:defRPr/>
            </a:pPr>
            <a:r>
              <a:rPr lang="en-US" dirty="0"/>
              <a:t>When you get to this screen, you will now report on progress made on </a:t>
            </a:r>
            <a:r>
              <a:rPr lang="en-US" b="1" i="1" dirty="0">
                <a:solidFill>
                  <a:srgbClr val="A9D18E"/>
                </a:solidFill>
              </a:rPr>
              <a:t>OLD</a:t>
            </a:r>
            <a:r>
              <a:rPr lang="en-US" dirty="0"/>
              <a:t> strategies. </a:t>
            </a:r>
          </a:p>
        </p:txBody>
      </p:sp>
      <p:cxnSp>
        <p:nvCxnSpPr>
          <p:cNvPr id="12" name="Straight Arrow Connector 11">
            <a:extLst>
              <a:ext uri="{FF2B5EF4-FFF2-40B4-BE49-F238E27FC236}">
                <a16:creationId xmlns:a16="http://schemas.microsoft.com/office/drawing/2014/main" id="{E5F9900D-847B-4D04-8CF9-57F28EC57331}"/>
              </a:ext>
            </a:extLst>
          </p:cNvPr>
          <p:cNvCxnSpPr>
            <a:cxnSpLocks/>
          </p:cNvCxnSpPr>
          <p:nvPr/>
        </p:nvCxnSpPr>
        <p:spPr>
          <a:xfrm flipV="1">
            <a:off x="5444329" y="2118019"/>
            <a:ext cx="2682345" cy="35329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01149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#3</a:t>
            </a:r>
          </a:p>
        </p:txBody>
      </p:sp>
      <p:pic>
        <p:nvPicPr>
          <p:cNvPr id="6" name="Picture 5">
            <a:extLst>
              <a:ext uri="{FF2B5EF4-FFF2-40B4-BE49-F238E27FC236}">
                <a16:creationId xmlns:a16="http://schemas.microsoft.com/office/drawing/2014/main" id="{264F938D-9734-4344-A463-5079925FAC5E}"/>
              </a:ext>
            </a:extLst>
          </p:cNvPr>
          <p:cNvPicPr>
            <a:picLocks noChangeAspect="1"/>
          </p:cNvPicPr>
          <p:nvPr/>
        </p:nvPicPr>
        <p:blipFill>
          <a:blip r:embed="rId4"/>
          <a:stretch>
            <a:fillRect/>
          </a:stretch>
        </p:blipFill>
        <p:spPr>
          <a:xfrm>
            <a:off x="496392" y="1167816"/>
            <a:ext cx="4184239" cy="5591008"/>
          </a:xfrm>
          <a:prstGeom prst="rect">
            <a:avLst/>
          </a:prstGeom>
        </p:spPr>
      </p:pic>
      <p:pic>
        <p:nvPicPr>
          <p:cNvPr id="9" name="Picture 8">
            <a:extLst>
              <a:ext uri="{FF2B5EF4-FFF2-40B4-BE49-F238E27FC236}">
                <a16:creationId xmlns:a16="http://schemas.microsoft.com/office/drawing/2014/main" id="{5C5CE76C-03BD-41D6-AEE0-54257A19EA4A}"/>
              </a:ext>
            </a:extLst>
          </p:cNvPr>
          <p:cNvPicPr>
            <a:picLocks noChangeAspect="1"/>
          </p:cNvPicPr>
          <p:nvPr/>
        </p:nvPicPr>
        <p:blipFill>
          <a:blip r:embed="rId5"/>
          <a:stretch>
            <a:fillRect/>
          </a:stretch>
        </p:blipFill>
        <p:spPr>
          <a:xfrm>
            <a:off x="3028180" y="42584"/>
            <a:ext cx="7077928" cy="1028013"/>
          </a:xfrm>
          <a:prstGeom prst="rect">
            <a:avLst/>
          </a:prstGeom>
        </p:spPr>
      </p:pic>
    </p:spTree>
    <p:extLst>
      <p:ext uri="{BB962C8B-B14F-4D97-AF65-F5344CB8AC3E}">
        <p14:creationId xmlns:p14="http://schemas.microsoft.com/office/powerpoint/2010/main" val="3946509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1"/>
            <a:ext cx="12192000" cy="1113183"/>
          </a:xfrm>
          <a:prstGeom prst="rect">
            <a:avLst/>
          </a:prstGeom>
          <a:solidFill>
            <a:srgbClr val="18386D"/>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3835906" y="361784"/>
            <a:ext cx="5713339" cy="751399"/>
          </a:xfrm>
          <a:prstGeom prst="rect">
            <a:avLst/>
          </a:prstGeom>
        </p:spPr>
        <p:txBody>
          <a:bodyPr vert="horz" lIns="91440" tIns="45720" rIns="91440" bIns="45720" rtlCol="0">
            <a:normAutofit fontScale="925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NEW MIH ‘SUPER’ STRATEGIES</a:t>
            </a:r>
          </a:p>
        </p:txBody>
      </p:sp>
      <p:sp>
        <p:nvSpPr>
          <p:cNvPr id="80" name="Rectangle 3">
            <a:extLst>
              <a:ext uri="{FF2B5EF4-FFF2-40B4-BE49-F238E27FC236}">
                <a16:creationId xmlns:a16="http://schemas.microsoft.com/office/drawing/2014/main" id="{74EBA042-316A-4D49-9CE2-678FAE73A312}"/>
              </a:ext>
            </a:extLst>
          </p:cNvPr>
          <p:cNvSpPr>
            <a:spLocks noChangeArrowheads="1"/>
          </p:cNvSpPr>
          <p:nvPr/>
        </p:nvSpPr>
        <p:spPr bwMode="auto">
          <a:xfrm>
            <a:off x="2025650" y="3544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0DCAF3E3-A949-45A1-AEFD-24C0B4B32D09}"/>
              </a:ext>
            </a:extLst>
          </p:cNvPr>
          <p:cNvSpPr txBox="1"/>
          <p:nvPr/>
        </p:nvSpPr>
        <p:spPr>
          <a:xfrm>
            <a:off x="1259678" y="1196730"/>
            <a:ext cx="10012679" cy="4955203"/>
          </a:xfrm>
          <a:prstGeom prst="rect">
            <a:avLst/>
          </a:prstGeom>
          <a:noFill/>
        </p:spPr>
        <p:txBody>
          <a:bodyPr wrap="square">
            <a:spAutoFit/>
          </a:bodyPr>
          <a:lstStyle/>
          <a:p>
            <a:pPr algn="l"/>
            <a:r>
              <a:rPr lang="en-US" b="1" i="0" dirty="0">
                <a:solidFill>
                  <a:srgbClr val="062F6E"/>
                </a:solidFill>
                <a:effectLst/>
                <a:latin typeface="Helvetica Neue"/>
              </a:rPr>
              <a:t>Recent Legislative Changes</a:t>
            </a:r>
          </a:p>
          <a:p>
            <a:pPr algn="l"/>
            <a:endParaRPr lang="en-US" b="1" i="0" dirty="0">
              <a:solidFill>
                <a:srgbClr val="062F6E"/>
              </a:solidFill>
              <a:effectLst/>
              <a:latin typeface="Helvetica Neue"/>
            </a:endParaRPr>
          </a:p>
          <a:p>
            <a:pPr algn="l"/>
            <a:r>
              <a:rPr lang="en-US" sz="1400" b="1" dirty="0">
                <a:solidFill>
                  <a:srgbClr val="337AB7"/>
                </a:solidFill>
                <a:latin typeface="Helvetica Neue"/>
                <a:hlinkClick r:id="rId4"/>
              </a:rPr>
              <a:t>House Bill (HB) 37 - Utah Housing Amendments</a:t>
            </a:r>
            <a:r>
              <a:rPr lang="en-US" sz="1400" b="0" i="0" dirty="0">
                <a:solidFill>
                  <a:srgbClr val="333333"/>
                </a:solidFill>
                <a:effectLst/>
                <a:latin typeface="Helvetica Neue"/>
              </a:rPr>
              <a:t> adds new MIH “submenu” or </a:t>
            </a:r>
            <a:r>
              <a:rPr lang="en-US" sz="1400" b="1" i="0" dirty="0">
                <a:solidFill>
                  <a:srgbClr val="0094D2"/>
                </a:solidFill>
                <a:effectLst/>
                <a:latin typeface="Helvetica Neue"/>
              </a:rPr>
              <a:t>“</a:t>
            </a:r>
            <a:r>
              <a:rPr lang="en-US" sz="1400" b="1" i="0" u="sng" dirty="0">
                <a:solidFill>
                  <a:srgbClr val="0094D2"/>
                </a:solidFill>
                <a:effectLst/>
                <a:latin typeface="Helvetica Neue"/>
              </a:rPr>
              <a:t>super</a:t>
            </a:r>
            <a:r>
              <a:rPr lang="en-US" sz="1400" b="1" i="0" dirty="0">
                <a:solidFill>
                  <a:srgbClr val="0094D2"/>
                </a:solidFill>
                <a:effectLst/>
                <a:latin typeface="Helvetica Neue"/>
              </a:rPr>
              <a:t>” </a:t>
            </a:r>
            <a:r>
              <a:rPr lang="en-US" sz="1400" b="0" i="0" dirty="0">
                <a:solidFill>
                  <a:srgbClr val="333333"/>
                </a:solidFill>
                <a:effectLst/>
                <a:latin typeface="Helvetica Neue"/>
              </a:rPr>
              <a:t>strategies promoting affordable homeownership that offer the following advantages:</a:t>
            </a:r>
          </a:p>
          <a:p>
            <a:pPr algn="l"/>
            <a:endParaRPr lang="en-US" sz="1400" b="0" i="0" dirty="0">
              <a:solidFill>
                <a:srgbClr val="333333"/>
              </a:solidFill>
              <a:effectLst/>
              <a:latin typeface="Helvetica Neue"/>
            </a:endParaRPr>
          </a:p>
          <a:p>
            <a:pPr algn="l">
              <a:buFont typeface="Arial" panose="020B0604020202020204" pitchFamily="34" charset="0"/>
              <a:buChar char="•"/>
            </a:pPr>
            <a:r>
              <a:rPr lang="en-US" sz="1400" b="0" i="0" dirty="0">
                <a:solidFill>
                  <a:srgbClr val="333333"/>
                </a:solidFill>
                <a:effectLst/>
                <a:latin typeface="Helvetica Neue"/>
              </a:rPr>
              <a:t> If a municipality without fixed guideway stations uses one of the new strategies, it counts as three normal MIH strategies, and the municipality shall be considered compliant for the base year AND two subsequent reporting years.</a:t>
            </a:r>
          </a:p>
          <a:p>
            <a:pPr algn="l">
              <a:buFont typeface="Arial" panose="020B0604020202020204" pitchFamily="34" charset="0"/>
              <a:buChar char="•"/>
            </a:pPr>
            <a:r>
              <a:rPr lang="en-US" sz="1400" b="0" i="0" dirty="0">
                <a:solidFill>
                  <a:srgbClr val="333333"/>
                </a:solidFill>
                <a:effectLst/>
                <a:latin typeface="Helvetica Neue"/>
              </a:rPr>
              <a:t> If a municipality with fixed guideway stations uses one of the new strategies, they can implement at least three strategies to achieve compliance instead of five.</a:t>
            </a:r>
          </a:p>
          <a:p>
            <a:pPr algn="l">
              <a:buFont typeface="Arial" panose="020B0604020202020204" pitchFamily="34" charset="0"/>
              <a:buChar char="•"/>
            </a:pPr>
            <a:r>
              <a:rPr lang="en-US" sz="1400" b="0" i="0" dirty="0">
                <a:solidFill>
                  <a:srgbClr val="333333"/>
                </a:solidFill>
                <a:effectLst/>
                <a:latin typeface="Helvetica Neue"/>
              </a:rPr>
              <a:t> If a county uses one of the new strategies, they can implement at least one strategy to achieve compliance instead of three. Also, the county shall be considered compliant for the base year AND two subsequent reporting years.</a:t>
            </a:r>
          </a:p>
          <a:p>
            <a:pPr algn="l">
              <a:buFont typeface="Arial" panose="020B0604020202020204" pitchFamily="34" charset="0"/>
              <a:buChar char="•"/>
            </a:pPr>
            <a:endParaRPr lang="en-US" sz="1400" b="0" i="0" dirty="0">
              <a:solidFill>
                <a:srgbClr val="333333"/>
              </a:solidFill>
              <a:effectLst/>
              <a:latin typeface="Helvetica Neue"/>
            </a:endParaRPr>
          </a:p>
          <a:p>
            <a:pPr algn="l">
              <a:buFont typeface="Arial" panose="020B0604020202020204" pitchFamily="34" charset="0"/>
              <a:buChar char="•"/>
            </a:pPr>
            <a:endParaRPr lang="en-US" sz="1400" b="0" i="0" dirty="0">
              <a:solidFill>
                <a:srgbClr val="333333"/>
              </a:solidFill>
              <a:effectLst/>
              <a:latin typeface="Helvetica Neue"/>
            </a:endParaRPr>
          </a:p>
          <a:p>
            <a:pPr algn="l"/>
            <a:r>
              <a:rPr lang="en-US" sz="1400" b="1" i="0" dirty="0">
                <a:solidFill>
                  <a:srgbClr val="19376B"/>
                </a:solidFill>
                <a:effectLst/>
                <a:latin typeface="Helvetica Neue"/>
              </a:rPr>
              <a:t>New MIH strategies:</a:t>
            </a:r>
            <a:r>
              <a:rPr lang="en-US" sz="1400" b="0" i="0" dirty="0">
                <a:solidFill>
                  <a:srgbClr val="19376B"/>
                </a:solidFill>
                <a:effectLst/>
                <a:latin typeface="Helvetica Neue"/>
              </a:rPr>
              <a:t> </a:t>
            </a:r>
            <a:r>
              <a:rPr lang="en-US" sz="1400" b="0" i="0" dirty="0">
                <a:solidFill>
                  <a:srgbClr val="333333"/>
                </a:solidFill>
                <a:effectLst/>
                <a:latin typeface="Helvetica Neue"/>
              </a:rPr>
              <a:t>for municipalities, refer to Utah Code </a:t>
            </a:r>
            <a:r>
              <a:rPr lang="en-US" sz="1400" b="1" i="0" u="none" strike="noStrike" dirty="0">
                <a:solidFill>
                  <a:srgbClr val="337AB7"/>
                </a:solidFill>
                <a:effectLst/>
                <a:latin typeface="Helvetica Neue"/>
                <a:hlinkClick r:id="rId5"/>
              </a:rPr>
              <a:t>10-9a-403</a:t>
            </a:r>
            <a:r>
              <a:rPr lang="en-US" sz="1400" b="0" i="0" dirty="0">
                <a:solidFill>
                  <a:srgbClr val="333333"/>
                </a:solidFill>
                <a:effectLst/>
                <a:latin typeface="Helvetica Neue"/>
              </a:rPr>
              <a:t>, Section (2)(b)(iii); for counties, refer to Utah Code </a:t>
            </a:r>
            <a:r>
              <a:rPr lang="en-US" sz="1400" b="1" i="0" u="none" strike="noStrike" dirty="0">
                <a:solidFill>
                  <a:srgbClr val="337AB7"/>
                </a:solidFill>
                <a:effectLst/>
                <a:latin typeface="Helvetica Neue"/>
                <a:hlinkClick r:id="rId6"/>
              </a:rPr>
              <a:t>17-27a-403</a:t>
            </a:r>
            <a:r>
              <a:rPr lang="en-US" sz="1400" b="1" i="0" dirty="0">
                <a:solidFill>
                  <a:srgbClr val="333333"/>
                </a:solidFill>
                <a:effectLst/>
                <a:latin typeface="Helvetica Neue"/>
              </a:rPr>
              <a:t>,</a:t>
            </a:r>
            <a:r>
              <a:rPr lang="en-US" sz="1400" b="0" i="0" dirty="0">
                <a:solidFill>
                  <a:srgbClr val="333333"/>
                </a:solidFill>
                <a:effectLst/>
                <a:latin typeface="Helvetica Neue"/>
              </a:rPr>
              <a:t> Section (2)(b)(ii):</a:t>
            </a:r>
          </a:p>
          <a:p>
            <a:pPr algn="l"/>
            <a:endParaRPr lang="en-US" sz="1400" b="0" i="0" dirty="0">
              <a:solidFill>
                <a:srgbClr val="333333"/>
              </a:solidFill>
              <a:effectLst/>
              <a:latin typeface="Helvetica Neue"/>
            </a:endParaRPr>
          </a:p>
          <a:p>
            <a:pPr algn="l">
              <a:buFont typeface="Arial" panose="020B0604020202020204" pitchFamily="34" charset="0"/>
              <a:buChar char="•"/>
            </a:pPr>
            <a:r>
              <a:rPr lang="en-US" sz="1400" b="0" i="0" dirty="0">
                <a:solidFill>
                  <a:srgbClr val="333333"/>
                </a:solidFill>
                <a:effectLst/>
                <a:latin typeface="Helvetica Neue"/>
              </a:rPr>
              <a:t> Create a housing and transit reinvestment zone (HTRZ).</a:t>
            </a:r>
          </a:p>
          <a:p>
            <a:pPr algn="l">
              <a:buFont typeface="Arial" panose="020B0604020202020204" pitchFamily="34" charset="0"/>
              <a:buChar char="•"/>
            </a:pPr>
            <a:r>
              <a:rPr lang="en-US" sz="1400" b="0" i="0" dirty="0">
                <a:solidFill>
                  <a:srgbClr val="333333"/>
                </a:solidFill>
                <a:effectLst/>
                <a:latin typeface="Helvetica Neue"/>
              </a:rPr>
              <a:t> Create a home ownership promotion zone (HOPZ).</a:t>
            </a:r>
          </a:p>
          <a:p>
            <a:pPr algn="l">
              <a:buFont typeface="Arial" panose="020B0604020202020204" pitchFamily="34" charset="0"/>
              <a:buChar char="•"/>
            </a:pPr>
            <a:r>
              <a:rPr lang="en-US" sz="1400" b="0" i="0" dirty="0">
                <a:solidFill>
                  <a:srgbClr val="333333"/>
                </a:solidFill>
                <a:effectLst/>
                <a:latin typeface="Helvetica Neue"/>
              </a:rPr>
              <a:t> Create a first home investment zone (FHIZ).</a:t>
            </a:r>
          </a:p>
          <a:p>
            <a:pPr algn="l">
              <a:buFont typeface="Arial" panose="020B0604020202020204" pitchFamily="34" charset="0"/>
              <a:buChar char="•"/>
            </a:pPr>
            <a:r>
              <a:rPr lang="en-US" sz="1400" b="0" i="0" dirty="0">
                <a:solidFill>
                  <a:srgbClr val="333333"/>
                </a:solidFill>
                <a:effectLst/>
                <a:latin typeface="Helvetica Neue"/>
              </a:rPr>
              <a:t> Approve a project that receives funding from, or qualifies to receive funding from the Utah Homes Investment Program.</a:t>
            </a:r>
          </a:p>
          <a:p>
            <a:pPr algn="l">
              <a:buFont typeface="Arial" panose="020B0604020202020204" pitchFamily="34" charset="0"/>
              <a:buChar char="•"/>
            </a:pPr>
            <a:r>
              <a:rPr lang="en-US" sz="1400" b="0" i="0" dirty="0">
                <a:solidFill>
                  <a:srgbClr val="333333"/>
                </a:solidFill>
                <a:effectLst/>
                <a:latin typeface="Helvetica Neue"/>
              </a:rPr>
              <a:t> Adopt or approve a qualifying affordable home ownership density bonus for single-family residential units.</a:t>
            </a:r>
          </a:p>
          <a:p>
            <a:pPr algn="l">
              <a:buFont typeface="Arial" panose="020B0604020202020204" pitchFamily="34" charset="0"/>
              <a:buChar char="•"/>
            </a:pPr>
            <a:r>
              <a:rPr lang="en-US" sz="1400" b="0" i="0" dirty="0">
                <a:solidFill>
                  <a:srgbClr val="333333"/>
                </a:solidFill>
                <a:effectLst/>
                <a:latin typeface="Helvetica Neue"/>
              </a:rPr>
              <a:t> Adopt or approve a qualifying affordable home ownership density bonus for multi-family residential units.</a:t>
            </a:r>
          </a:p>
        </p:txBody>
      </p:sp>
      <p:pic>
        <p:nvPicPr>
          <p:cNvPr id="1030" name="Picture 6">
            <a:extLst>
              <a:ext uri="{FF2B5EF4-FFF2-40B4-BE49-F238E27FC236}">
                <a16:creationId xmlns:a16="http://schemas.microsoft.com/office/drawing/2014/main" id="{772B9015-50F5-4555-9875-7E4D7ECFEB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3099" y="186445"/>
            <a:ext cx="999202" cy="75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953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#3</a:t>
            </a:r>
          </a:p>
        </p:txBody>
      </p:sp>
      <p:pic>
        <p:nvPicPr>
          <p:cNvPr id="11" name="Picture 10">
            <a:extLst>
              <a:ext uri="{FF2B5EF4-FFF2-40B4-BE49-F238E27FC236}">
                <a16:creationId xmlns:a16="http://schemas.microsoft.com/office/drawing/2014/main" id="{8B7AB31C-8FC4-443E-85F5-AE6D95DCC895}"/>
              </a:ext>
            </a:extLst>
          </p:cNvPr>
          <p:cNvPicPr>
            <a:picLocks noChangeAspect="1"/>
          </p:cNvPicPr>
          <p:nvPr/>
        </p:nvPicPr>
        <p:blipFill>
          <a:blip r:embed="rId4"/>
          <a:stretch>
            <a:fillRect/>
          </a:stretch>
        </p:blipFill>
        <p:spPr>
          <a:xfrm>
            <a:off x="0" y="1113180"/>
            <a:ext cx="5595256" cy="5604475"/>
          </a:xfrm>
          <a:prstGeom prst="rect">
            <a:avLst/>
          </a:prstGeom>
        </p:spPr>
      </p:pic>
      <p:pic>
        <p:nvPicPr>
          <p:cNvPr id="9" name="Picture 8">
            <a:extLst>
              <a:ext uri="{FF2B5EF4-FFF2-40B4-BE49-F238E27FC236}">
                <a16:creationId xmlns:a16="http://schemas.microsoft.com/office/drawing/2014/main" id="{5C5CE76C-03BD-41D6-AEE0-54257A19EA4A}"/>
              </a:ext>
            </a:extLst>
          </p:cNvPr>
          <p:cNvPicPr>
            <a:picLocks noChangeAspect="1"/>
          </p:cNvPicPr>
          <p:nvPr/>
        </p:nvPicPr>
        <p:blipFill>
          <a:blip r:embed="rId5"/>
          <a:stretch>
            <a:fillRect/>
          </a:stretch>
        </p:blipFill>
        <p:spPr>
          <a:xfrm>
            <a:off x="3028180" y="42584"/>
            <a:ext cx="7077928" cy="1028013"/>
          </a:xfrm>
          <a:prstGeom prst="rect">
            <a:avLst/>
          </a:prstGeom>
        </p:spPr>
      </p:pic>
      <p:sp>
        <p:nvSpPr>
          <p:cNvPr id="10" name="TextBox 9">
            <a:extLst>
              <a:ext uri="{FF2B5EF4-FFF2-40B4-BE49-F238E27FC236}">
                <a16:creationId xmlns:a16="http://schemas.microsoft.com/office/drawing/2014/main" id="{6D3651DF-B3F4-4548-8975-309B1ACD62D5}"/>
              </a:ext>
            </a:extLst>
          </p:cNvPr>
          <p:cNvSpPr txBox="1"/>
          <p:nvPr/>
        </p:nvSpPr>
        <p:spPr>
          <a:xfrm>
            <a:off x="5595256" y="1417724"/>
            <a:ext cx="6117773" cy="1723549"/>
          </a:xfrm>
          <a:prstGeom prst="rect">
            <a:avLst/>
          </a:prstGeom>
          <a:noFill/>
        </p:spPr>
        <p:txBody>
          <a:bodyPr wrap="square">
            <a:spAutoFit/>
          </a:bodyPr>
          <a:lstStyle/>
          <a:p>
            <a:pPr marL="0" indent="0">
              <a:lnSpc>
                <a:spcPct val="100000"/>
              </a:lnSpc>
              <a:spcAft>
                <a:spcPts val="1200"/>
              </a:spcAft>
              <a:buNone/>
            </a:pPr>
            <a:r>
              <a:rPr lang="en-US" sz="1600" b="1" i="0" u="none" strike="noStrike" dirty="0">
                <a:solidFill>
                  <a:srgbClr val="62489F"/>
                </a:solidFill>
                <a:effectLst/>
              </a:rPr>
              <a:t>Question #3 Example (Strategy E-  ADUs</a:t>
            </a:r>
            <a:r>
              <a:rPr lang="en-US" sz="1600" b="1" dirty="0">
                <a:solidFill>
                  <a:srgbClr val="62489F"/>
                </a:solidFill>
              </a:rPr>
              <a:t>)</a:t>
            </a:r>
            <a:endParaRPr lang="en-US" sz="1600" b="1" i="0" u="none" strike="noStrike" dirty="0">
              <a:solidFill>
                <a:srgbClr val="62489F"/>
              </a:solidFill>
              <a:effectLst/>
            </a:endParaRPr>
          </a:p>
          <a:p>
            <a:pPr marL="0" indent="0">
              <a:lnSpc>
                <a:spcPct val="100000"/>
              </a:lnSpc>
              <a:spcAft>
                <a:spcPts val="1200"/>
              </a:spcAft>
              <a:buNone/>
            </a:pPr>
            <a:r>
              <a:rPr lang="en-US" sz="1600" b="0" i="1" u="none" strike="noStrike" dirty="0">
                <a:solidFill>
                  <a:srgbClr val="000000"/>
                </a:solidFill>
                <a:effectLst/>
              </a:rPr>
              <a:t>“Since </a:t>
            </a:r>
            <a:r>
              <a:rPr lang="en-US" sz="1600" i="1" u="none" strike="noStrike" dirty="0">
                <a:solidFill>
                  <a:srgbClr val="000000"/>
                </a:solidFill>
                <a:effectLst/>
              </a:rPr>
              <a:t>the notic</a:t>
            </a:r>
            <a:r>
              <a:rPr lang="en-US" sz="1600" i="1" dirty="0">
                <a:solidFill>
                  <a:srgbClr val="000000"/>
                </a:solidFill>
              </a:rPr>
              <a:t>e of compliance was issued, City staff have researched best practices &amp; model ordinances for external accessory dwelling units, identified parking capacities needed to accommodate ADUs, and drafted an ordinance to present to Council. A copy of the meeting minutes are attached.”</a:t>
            </a:r>
          </a:p>
        </p:txBody>
      </p:sp>
      <p:sp>
        <p:nvSpPr>
          <p:cNvPr id="12" name="TextBox 11">
            <a:extLst>
              <a:ext uri="{FF2B5EF4-FFF2-40B4-BE49-F238E27FC236}">
                <a16:creationId xmlns:a16="http://schemas.microsoft.com/office/drawing/2014/main" id="{6D7D6A4B-1093-4656-A571-625A5CF565C7}"/>
              </a:ext>
            </a:extLst>
          </p:cNvPr>
          <p:cNvSpPr txBox="1"/>
          <p:nvPr/>
        </p:nvSpPr>
        <p:spPr>
          <a:xfrm>
            <a:off x="5595256" y="3628640"/>
            <a:ext cx="5946321" cy="2369880"/>
          </a:xfrm>
          <a:prstGeom prst="rect">
            <a:avLst/>
          </a:prstGeom>
          <a:noFill/>
        </p:spPr>
        <p:txBody>
          <a:bodyPr wrap="square">
            <a:spAutoFit/>
          </a:bodyPr>
          <a:lstStyle/>
          <a:p>
            <a:pPr marL="0" indent="0">
              <a:lnSpc>
                <a:spcPct val="100000"/>
              </a:lnSpc>
              <a:spcAft>
                <a:spcPts val="1200"/>
              </a:spcAft>
              <a:buFont typeface="Arial" panose="020B0604020202020204" pitchFamily="34" charset="0"/>
              <a:buNone/>
            </a:pPr>
            <a:r>
              <a:rPr lang="en-US" sz="1600" b="1" dirty="0">
                <a:solidFill>
                  <a:srgbClr val="62489F"/>
                </a:solidFill>
              </a:rPr>
              <a:t>Question #4 Example (Strategy E-  ADUs)</a:t>
            </a:r>
          </a:p>
          <a:p>
            <a:pPr marL="0" indent="0">
              <a:lnSpc>
                <a:spcPct val="100000"/>
              </a:lnSpc>
              <a:spcAft>
                <a:spcPts val="1200"/>
              </a:spcAft>
              <a:buFont typeface="Arial" panose="020B0604020202020204" pitchFamily="34" charset="0"/>
              <a:buNone/>
            </a:pPr>
            <a:r>
              <a:rPr lang="en-US" sz="1600" i="1" dirty="0">
                <a:solidFill>
                  <a:srgbClr val="000000"/>
                </a:solidFill>
              </a:rPr>
              <a:t>“Planning Commission recommended an ordinance to the City Council, which was presented on April 20, 2024. The Council passed ordinance 2024-06 allowing external and detached accessory dwelling units in June 2024. </a:t>
            </a:r>
          </a:p>
          <a:p>
            <a:pPr marL="0" indent="0">
              <a:lnSpc>
                <a:spcPct val="100000"/>
              </a:lnSpc>
              <a:spcAft>
                <a:spcPts val="1200"/>
              </a:spcAft>
              <a:buFont typeface="Arial" panose="020B0604020202020204" pitchFamily="34" charset="0"/>
              <a:buNone/>
            </a:pPr>
            <a:r>
              <a:rPr lang="en-US" sz="1600" i="1" dirty="0">
                <a:solidFill>
                  <a:srgbClr val="000000"/>
                </a:solidFill>
              </a:rPr>
              <a:t>The ordinance reduces regulations by allowing additional types of ADUs in the city. Internal units were the only type of ADU allowed before the ordinance. A copy of the ordinance is attached.”</a:t>
            </a:r>
          </a:p>
        </p:txBody>
      </p:sp>
    </p:spTree>
    <p:extLst>
      <p:ext uri="{BB962C8B-B14F-4D97-AF65-F5344CB8AC3E}">
        <p14:creationId xmlns:p14="http://schemas.microsoft.com/office/powerpoint/2010/main" val="2177961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#3</a:t>
            </a:r>
          </a:p>
        </p:txBody>
      </p:sp>
      <p:pic>
        <p:nvPicPr>
          <p:cNvPr id="10" name="Picture 9">
            <a:extLst>
              <a:ext uri="{FF2B5EF4-FFF2-40B4-BE49-F238E27FC236}">
                <a16:creationId xmlns:a16="http://schemas.microsoft.com/office/drawing/2014/main" id="{CF3EFB64-DA6F-4514-8164-216FDDCB555A}"/>
              </a:ext>
            </a:extLst>
          </p:cNvPr>
          <p:cNvPicPr>
            <a:picLocks noChangeAspect="1"/>
          </p:cNvPicPr>
          <p:nvPr/>
        </p:nvPicPr>
        <p:blipFill>
          <a:blip r:embed="rId4"/>
          <a:stretch>
            <a:fillRect/>
          </a:stretch>
        </p:blipFill>
        <p:spPr>
          <a:xfrm>
            <a:off x="152401" y="1155767"/>
            <a:ext cx="5295114" cy="5788654"/>
          </a:xfrm>
          <a:prstGeom prst="rect">
            <a:avLst/>
          </a:prstGeom>
        </p:spPr>
      </p:pic>
      <p:pic>
        <p:nvPicPr>
          <p:cNvPr id="9" name="Picture 8">
            <a:extLst>
              <a:ext uri="{FF2B5EF4-FFF2-40B4-BE49-F238E27FC236}">
                <a16:creationId xmlns:a16="http://schemas.microsoft.com/office/drawing/2014/main" id="{D3EDF2A8-0C37-4A3A-A4E4-9AD81A3448C8}"/>
              </a:ext>
            </a:extLst>
          </p:cNvPr>
          <p:cNvPicPr>
            <a:picLocks noChangeAspect="1"/>
          </p:cNvPicPr>
          <p:nvPr/>
        </p:nvPicPr>
        <p:blipFill>
          <a:blip r:embed="rId5"/>
          <a:stretch>
            <a:fillRect/>
          </a:stretch>
        </p:blipFill>
        <p:spPr>
          <a:xfrm>
            <a:off x="3028180" y="42584"/>
            <a:ext cx="7077928" cy="1028013"/>
          </a:xfrm>
          <a:prstGeom prst="rect">
            <a:avLst/>
          </a:prstGeom>
        </p:spPr>
      </p:pic>
      <p:sp>
        <p:nvSpPr>
          <p:cNvPr id="11" name="TextBox 10">
            <a:extLst>
              <a:ext uri="{FF2B5EF4-FFF2-40B4-BE49-F238E27FC236}">
                <a16:creationId xmlns:a16="http://schemas.microsoft.com/office/drawing/2014/main" id="{047B7054-DDA7-4A11-A550-1BF660D9D4D1}"/>
              </a:ext>
            </a:extLst>
          </p:cNvPr>
          <p:cNvSpPr txBox="1"/>
          <p:nvPr/>
        </p:nvSpPr>
        <p:spPr>
          <a:xfrm>
            <a:off x="5486469" y="1478509"/>
            <a:ext cx="5840323" cy="984885"/>
          </a:xfrm>
          <a:prstGeom prst="rect">
            <a:avLst/>
          </a:prstGeom>
          <a:noFill/>
        </p:spPr>
        <p:txBody>
          <a:bodyPr wrap="square">
            <a:spAutoFit/>
          </a:bodyPr>
          <a:lstStyle/>
          <a:p>
            <a:pPr marL="0" indent="0">
              <a:lnSpc>
                <a:spcPct val="100000"/>
              </a:lnSpc>
              <a:spcAft>
                <a:spcPts val="1200"/>
              </a:spcAft>
              <a:buFont typeface="Arial" panose="020B0604020202020204" pitchFamily="34" charset="0"/>
              <a:buNone/>
            </a:pPr>
            <a:r>
              <a:rPr lang="en-US" sz="1600" b="1" dirty="0">
                <a:solidFill>
                  <a:srgbClr val="62489F"/>
                </a:solidFill>
              </a:rPr>
              <a:t>Question #5 Example (Strategy E-  ADUs)</a:t>
            </a:r>
          </a:p>
          <a:p>
            <a:pPr marL="0" indent="0">
              <a:lnSpc>
                <a:spcPct val="100000"/>
              </a:lnSpc>
              <a:spcAft>
                <a:spcPts val="1200"/>
              </a:spcAft>
              <a:buFont typeface="Arial" panose="020B0604020202020204" pitchFamily="34" charset="0"/>
              <a:buNone/>
            </a:pPr>
            <a:r>
              <a:rPr lang="en-US" sz="1600" i="1" dirty="0">
                <a:solidFill>
                  <a:srgbClr val="000000"/>
                </a:solidFill>
              </a:rPr>
              <a:t>“Members of the public and some council members expressed concern about the parking capacity due to ADUs.”</a:t>
            </a:r>
          </a:p>
        </p:txBody>
      </p:sp>
      <p:sp>
        <p:nvSpPr>
          <p:cNvPr id="12" name="TextBox 11">
            <a:extLst>
              <a:ext uri="{FF2B5EF4-FFF2-40B4-BE49-F238E27FC236}">
                <a16:creationId xmlns:a16="http://schemas.microsoft.com/office/drawing/2014/main" id="{05F713F4-AC7E-4640-998A-5E5D6E08684E}"/>
              </a:ext>
            </a:extLst>
          </p:cNvPr>
          <p:cNvSpPr txBox="1"/>
          <p:nvPr/>
        </p:nvSpPr>
        <p:spPr>
          <a:xfrm>
            <a:off x="5399384" y="4296106"/>
            <a:ext cx="5927408" cy="1477328"/>
          </a:xfrm>
          <a:prstGeom prst="rect">
            <a:avLst/>
          </a:prstGeom>
          <a:noFill/>
        </p:spPr>
        <p:txBody>
          <a:bodyPr wrap="square">
            <a:spAutoFit/>
          </a:bodyPr>
          <a:lstStyle/>
          <a:p>
            <a:pPr marL="0" indent="0">
              <a:lnSpc>
                <a:spcPct val="100000"/>
              </a:lnSpc>
              <a:spcAft>
                <a:spcPts val="1200"/>
              </a:spcAft>
              <a:buFont typeface="Arial" panose="020B0604020202020204" pitchFamily="34" charset="0"/>
              <a:buNone/>
            </a:pPr>
            <a:r>
              <a:rPr lang="en-US" sz="1600" b="1" dirty="0">
                <a:solidFill>
                  <a:srgbClr val="62489F"/>
                </a:solidFill>
              </a:rPr>
              <a:t>Question #6 Example (Strategy H – Parking Requirement Reduction)</a:t>
            </a:r>
          </a:p>
          <a:p>
            <a:pPr marL="0" indent="0">
              <a:lnSpc>
                <a:spcPct val="100000"/>
              </a:lnSpc>
              <a:spcAft>
                <a:spcPts val="1200"/>
              </a:spcAft>
              <a:buFont typeface="Arial" panose="020B0604020202020204" pitchFamily="34" charset="0"/>
              <a:buNone/>
            </a:pPr>
            <a:r>
              <a:rPr lang="en-US" sz="1600" i="1" dirty="0">
                <a:solidFill>
                  <a:srgbClr val="000000"/>
                </a:solidFill>
              </a:rPr>
              <a:t>“The barriers to seeing steps being taken in the private market are based on available land and increased construction costs. The City is seeing slower development than in the past, and we believe this has resulted in a slower market response to the parking reduction.”</a:t>
            </a:r>
          </a:p>
        </p:txBody>
      </p:sp>
    </p:spTree>
    <p:extLst>
      <p:ext uri="{BB962C8B-B14F-4D97-AF65-F5344CB8AC3E}">
        <p14:creationId xmlns:p14="http://schemas.microsoft.com/office/powerpoint/2010/main" val="213714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#3</a:t>
            </a:r>
          </a:p>
        </p:txBody>
      </p:sp>
      <p:pic>
        <p:nvPicPr>
          <p:cNvPr id="6" name="Picture 5">
            <a:extLst>
              <a:ext uri="{FF2B5EF4-FFF2-40B4-BE49-F238E27FC236}">
                <a16:creationId xmlns:a16="http://schemas.microsoft.com/office/drawing/2014/main" id="{5B4227BC-F491-4BC5-9074-3AB287A1F3F3}"/>
              </a:ext>
            </a:extLst>
          </p:cNvPr>
          <p:cNvPicPr>
            <a:picLocks noChangeAspect="1"/>
          </p:cNvPicPr>
          <p:nvPr/>
        </p:nvPicPr>
        <p:blipFill>
          <a:blip r:embed="rId4"/>
          <a:stretch>
            <a:fillRect/>
          </a:stretch>
        </p:blipFill>
        <p:spPr>
          <a:xfrm>
            <a:off x="246197" y="1155766"/>
            <a:ext cx="5115012" cy="5668657"/>
          </a:xfrm>
          <a:prstGeom prst="rect">
            <a:avLst/>
          </a:prstGeom>
        </p:spPr>
      </p:pic>
      <p:pic>
        <p:nvPicPr>
          <p:cNvPr id="9" name="Picture 8">
            <a:extLst>
              <a:ext uri="{FF2B5EF4-FFF2-40B4-BE49-F238E27FC236}">
                <a16:creationId xmlns:a16="http://schemas.microsoft.com/office/drawing/2014/main" id="{3979071B-1DE8-456D-97D4-546CFA094037}"/>
              </a:ext>
            </a:extLst>
          </p:cNvPr>
          <p:cNvPicPr>
            <a:picLocks noChangeAspect="1"/>
          </p:cNvPicPr>
          <p:nvPr/>
        </p:nvPicPr>
        <p:blipFill>
          <a:blip r:embed="rId5"/>
          <a:stretch>
            <a:fillRect/>
          </a:stretch>
        </p:blipFill>
        <p:spPr>
          <a:xfrm>
            <a:off x="3028180" y="42584"/>
            <a:ext cx="7077928" cy="1028013"/>
          </a:xfrm>
          <a:prstGeom prst="rect">
            <a:avLst/>
          </a:prstGeom>
        </p:spPr>
      </p:pic>
      <p:sp>
        <p:nvSpPr>
          <p:cNvPr id="10" name="TextBox 9">
            <a:extLst>
              <a:ext uri="{FF2B5EF4-FFF2-40B4-BE49-F238E27FC236}">
                <a16:creationId xmlns:a16="http://schemas.microsoft.com/office/drawing/2014/main" id="{EC3AC4A5-8405-474A-A99C-99145E83F450}"/>
              </a:ext>
            </a:extLst>
          </p:cNvPr>
          <p:cNvSpPr txBox="1"/>
          <p:nvPr/>
        </p:nvSpPr>
        <p:spPr>
          <a:xfrm>
            <a:off x="6072020" y="4355620"/>
            <a:ext cx="5442603" cy="1569660"/>
          </a:xfrm>
          <a:prstGeom prst="rect">
            <a:avLst/>
          </a:prstGeom>
          <a:noFill/>
        </p:spPr>
        <p:txBody>
          <a:bodyPr wrap="square">
            <a:spAutoFit/>
          </a:bodyPr>
          <a:lstStyle/>
          <a:p>
            <a:r>
              <a:rPr lang="en-US" sz="1600" dirty="0"/>
              <a:t>If you need to submit more than one OLD strategy, clicking ‘Yes’ will take you BACK to the previous question in the report, where you will enter another strategy and its benchmarks and implementation timeline. You can go through this loop as many times as you need, depending on how many strategies you are reporting on. </a:t>
            </a:r>
          </a:p>
        </p:txBody>
      </p:sp>
      <p:pic>
        <p:nvPicPr>
          <p:cNvPr id="13" name="Graphic 12" descr="Arrow circle with solid fill">
            <a:extLst>
              <a:ext uri="{FF2B5EF4-FFF2-40B4-BE49-F238E27FC236}">
                <a16:creationId xmlns:a16="http://schemas.microsoft.com/office/drawing/2014/main" id="{E3FBC8C8-60CB-4110-8DCE-F1DA86FCA1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18714" y="3495390"/>
            <a:ext cx="914400" cy="914400"/>
          </a:xfrm>
          <a:prstGeom prst="rect">
            <a:avLst/>
          </a:prstGeom>
        </p:spPr>
      </p:pic>
    </p:spTree>
    <p:extLst>
      <p:ext uri="{BB962C8B-B14F-4D97-AF65-F5344CB8AC3E}">
        <p14:creationId xmlns:p14="http://schemas.microsoft.com/office/powerpoint/2010/main" val="1263048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#3</a:t>
            </a:r>
          </a:p>
        </p:txBody>
      </p:sp>
      <p:pic>
        <p:nvPicPr>
          <p:cNvPr id="11" name="Picture 10">
            <a:extLst>
              <a:ext uri="{FF2B5EF4-FFF2-40B4-BE49-F238E27FC236}">
                <a16:creationId xmlns:a16="http://schemas.microsoft.com/office/drawing/2014/main" id="{E33CD84D-AE01-452E-B43B-0AD74604384F}"/>
              </a:ext>
            </a:extLst>
          </p:cNvPr>
          <p:cNvPicPr>
            <a:picLocks noChangeAspect="1"/>
          </p:cNvPicPr>
          <p:nvPr/>
        </p:nvPicPr>
        <p:blipFill>
          <a:blip r:embed="rId4"/>
          <a:stretch>
            <a:fillRect/>
          </a:stretch>
        </p:blipFill>
        <p:spPr>
          <a:xfrm>
            <a:off x="372181" y="1155767"/>
            <a:ext cx="5507758" cy="5632052"/>
          </a:xfrm>
          <a:prstGeom prst="rect">
            <a:avLst/>
          </a:prstGeom>
        </p:spPr>
      </p:pic>
      <p:pic>
        <p:nvPicPr>
          <p:cNvPr id="9" name="Picture 8">
            <a:extLst>
              <a:ext uri="{FF2B5EF4-FFF2-40B4-BE49-F238E27FC236}">
                <a16:creationId xmlns:a16="http://schemas.microsoft.com/office/drawing/2014/main" id="{8DB50C96-0A9C-4767-AEA5-DE84ECAD3BE7}"/>
              </a:ext>
            </a:extLst>
          </p:cNvPr>
          <p:cNvPicPr>
            <a:picLocks noChangeAspect="1"/>
          </p:cNvPicPr>
          <p:nvPr/>
        </p:nvPicPr>
        <p:blipFill>
          <a:blip r:embed="rId5"/>
          <a:stretch>
            <a:fillRect/>
          </a:stretch>
        </p:blipFill>
        <p:spPr>
          <a:xfrm>
            <a:off x="3028180" y="42584"/>
            <a:ext cx="7077928" cy="1028013"/>
          </a:xfrm>
          <a:prstGeom prst="rect">
            <a:avLst/>
          </a:prstGeom>
        </p:spPr>
      </p:pic>
      <p:pic>
        <p:nvPicPr>
          <p:cNvPr id="12" name="Picture 11">
            <a:extLst>
              <a:ext uri="{FF2B5EF4-FFF2-40B4-BE49-F238E27FC236}">
                <a16:creationId xmlns:a16="http://schemas.microsoft.com/office/drawing/2014/main" id="{C1B84599-273C-48E6-A797-BDB992320B56}"/>
              </a:ext>
            </a:extLst>
          </p:cNvPr>
          <p:cNvPicPr>
            <a:picLocks noChangeAspect="1"/>
          </p:cNvPicPr>
          <p:nvPr/>
        </p:nvPicPr>
        <p:blipFill>
          <a:blip r:embed="rId6"/>
          <a:stretch>
            <a:fillRect/>
          </a:stretch>
        </p:blipFill>
        <p:spPr>
          <a:xfrm>
            <a:off x="6024767" y="1862006"/>
            <a:ext cx="5171467" cy="3133987"/>
          </a:xfrm>
          <a:prstGeom prst="rect">
            <a:avLst/>
          </a:prstGeom>
        </p:spPr>
      </p:pic>
      <p:sp>
        <p:nvSpPr>
          <p:cNvPr id="14" name="TextBox 13">
            <a:extLst>
              <a:ext uri="{FF2B5EF4-FFF2-40B4-BE49-F238E27FC236}">
                <a16:creationId xmlns:a16="http://schemas.microsoft.com/office/drawing/2014/main" id="{2932C976-061F-42F1-B51A-4E84A191F97F}"/>
              </a:ext>
            </a:extLst>
          </p:cNvPr>
          <p:cNvSpPr txBox="1"/>
          <p:nvPr/>
        </p:nvSpPr>
        <p:spPr>
          <a:xfrm>
            <a:off x="6312063" y="1428860"/>
            <a:ext cx="852669" cy="276999"/>
          </a:xfrm>
          <a:prstGeom prst="rect">
            <a:avLst/>
          </a:prstGeom>
          <a:noFill/>
        </p:spPr>
        <p:txBody>
          <a:bodyPr wrap="none" rtlCol="0">
            <a:spAutoFit/>
          </a:bodyPr>
          <a:lstStyle/>
          <a:p>
            <a:r>
              <a:rPr lang="en-US" sz="1200" b="1" i="1" dirty="0"/>
              <a:t>OPTIONAL</a:t>
            </a:r>
          </a:p>
        </p:txBody>
      </p:sp>
    </p:spTree>
    <p:extLst>
      <p:ext uri="{BB962C8B-B14F-4D97-AF65-F5344CB8AC3E}">
        <p14:creationId xmlns:p14="http://schemas.microsoft.com/office/powerpoint/2010/main" val="2571353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#3</a:t>
            </a:r>
          </a:p>
        </p:txBody>
      </p:sp>
      <p:pic>
        <p:nvPicPr>
          <p:cNvPr id="9" name="Picture 8">
            <a:extLst>
              <a:ext uri="{FF2B5EF4-FFF2-40B4-BE49-F238E27FC236}">
                <a16:creationId xmlns:a16="http://schemas.microsoft.com/office/drawing/2014/main" id="{6813B326-2FE3-4B1F-8CD8-3D0C38B01DFC}"/>
              </a:ext>
            </a:extLst>
          </p:cNvPr>
          <p:cNvPicPr>
            <a:picLocks noChangeAspect="1"/>
          </p:cNvPicPr>
          <p:nvPr/>
        </p:nvPicPr>
        <p:blipFill>
          <a:blip r:embed="rId4"/>
          <a:stretch>
            <a:fillRect/>
          </a:stretch>
        </p:blipFill>
        <p:spPr>
          <a:xfrm>
            <a:off x="3028180" y="42584"/>
            <a:ext cx="7077928" cy="1028013"/>
          </a:xfrm>
          <a:prstGeom prst="rect">
            <a:avLst/>
          </a:prstGeom>
        </p:spPr>
      </p:pic>
      <p:sp>
        <p:nvSpPr>
          <p:cNvPr id="10" name="TextBox 9">
            <a:extLst>
              <a:ext uri="{FF2B5EF4-FFF2-40B4-BE49-F238E27FC236}">
                <a16:creationId xmlns:a16="http://schemas.microsoft.com/office/drawing/2014/main" id="{5006BD0F-A939-42DB-A959-C357790D71E2}"/>
              </a:ext>
            </a:extLst>
          </p:cNvPr>
          <p:cNvSpPr txBox="1"/>
          <p:nvPr/>
        </p:nvSpPr>
        <p:spPr>
          <a:xfrm>
            <a:off x="8279911" y="1903574"/>
            <a:ext cx="3625044" cy="1600438"/>
          </a:xfrm>
          <a:prstGeom prst="rect">
            <a:avLst/>
          </a:prstGeom>
          <a:noFill/>
        </p:spPr>
        <p:txBody>
          <a:bodyPr wrap="square">
            <a:spAutoFit/>
          </a:bodyPr>
          <a:lstStyle/>
          <a:p>
            <a:pPr algn="l"/>
            <a:r>
              <a:rPr lang="en-US" sz="2000" dirty="0">
                <a:solidFill>
                  <a:srgbClr val="333333"/>
                </a:solidFill>
                <a:latin typeface="Helvetica Neue"/>
              </a:rPr>
              <a:t>Only applies to municipalities; for more information, refer to</a:t>
            </a:r>
            <a:r>
              <a:rPr lang="en-US" sz="2000" i="0" dirty="0">
                <a:solidFill>
                  <a:srgbClr val="333333"/>
                </a:solidFill>
                <a:effectLst/>
                <a:latin typeface="Helvetica Neue"/>
              </a:rPr>
              <a:t> </a:t>
            </a:r>
            <a:r>
              <a:rPr lang="en-US" sz="2000" b="0" i="0" dirty="0">
                <a:solidFill>
                  <a:srgbClr val="333333"/>
                </a:solidFill>
                <a:effectLst/>
                <a:latin typeface="Helvetica Neue"/>
              </a:rPr>
              <a:t>Utah Code </a:t>
            </a:r>
            <a:r>
              <a:rPr lang="en-US" sz="2000" b="1" dirty="0">
                <a:solidFill>
                  <a:srgbClr val="337AB7"/>
                </a:solidFill>
                <a:latin typeface="Helvetica Neue"/>
                <a:hlinkClick r:id="rId5"/>
              </a:rPr>
              <a:t>10-9a-403.1</a:t>
            </a:r>
            <a:r>
              <a:rPr lang="en-US" sz="2000" dirty="0">
                <a:solidFill>
                  <a:srgbClr val="333333"/>
                </a:solidFill>
                <a:latin typeface="Helvetica Neue"/>
              </a:rPr>
              <a:t>,</a:t>
            </a:r>
            <a:r>
              <a:rPr lang="en-US" sz="2000" b="1" i="0" u="none" strike="noStrike" dirty="0">
                <a:solidFill>
                  <a:srgbClr val="337AB7"/>
                </a:solidFill>
                <a:effectLst/>
                <a:latin typeface="Helvetica Neue"/>
              </a:rPr>
              <a:t> </a:t>
            </a:r>
            <a:r>
              <a:rPr lang="en-US" sz="2000" dirty="0">
                <a:solidFill>
                  <a:srgbClr val="333333"/>
                </a:solidFill>
                <a:latin typeface="Helvetica Neue"/>
              </a:rPr>
              <a:t>Section 10.</a:t>
            </a:r>
            <a:endParaRPr lang="en-US" dirty="0">
              <a:solidFill>
                <a:srgbClr val="333333"/>
              </a:solidFill>
              <a:latin typeface="Helvetica Neue"/>
            </a:endParaRPr>
          </a:p>
          <a:p>
            <a:pPr algn="l"/>
            <a:endParaRPr lang="en-US" b="0" i="0" dirty="0">
              <a:solidFill>
                <a:srgbClr val="333333"/>
              </a:solidFill>
              <a:effectLst/>
              <a:latin typeface="Helvetica Neue"/>
            </a:endParaRPr>
          </a:p>
        </p:txBody>
      </p:sp>
      <p:pic>
        <p:nvPicPr>
          <p:cNvPr id="7" name="Picture 6">
            <a:extLst>
              <a:ext uri="{FF2B5EF4-FFF2-40B4-BE49-F238E27FC236}">
                <a16:creationId xmlns:a16="http://schemas.microsoft.com/office/drawing/2014/main" id="{CC63B7CD-F308-4EC2-A7DB-341D80C0643E}"/>
              </a:ext>
            </a:extLst>
          </p:cNvPr>
          <p:cNvPicPr>
            <a:picLocks noChangeAspect="1"/>
          </p:cNvPicPr>
          <p:nvPr/>
        </p:nvPicPr>
        <p:blipFill>
          <a:blip r:embed="rId6"/>
          <a:stretch>
            <a:fillRect/>
          </a:stretch>
        </p:blipFill>
        <p:spPr>
          <a:xfrm>
            <a:off x="1923" y="1163598"/>
            <a:ext cx="7683375" cy="5518682"/>
          </a:xfrm>
          <a:prstGeom prst="rect">
            <a:avLst/>
          </a:prstGeom>
        </p:spPr>
      </p:pic>
      <p:sp>
        <p:nvSpPr>
          <p:cNvPr id="11" name="Arrow: Down 10">
            <a:extLst>
              <a:ext uri="{FF2B5EF4-FFF2-40B4-BE49-F238E27FC236}">
                <a16:creationId xmlns:a16="http://schemas.microsoft.com/office/drawing/2014/main" id="{B64C4126-418E-4919-9D4C-328B0A7223E4}"/>
              </a:ext>
            </a:extLst>
          </p:cNvPr>
          <p:cNvSpPr/>
          <p:nvPr/>
        </p:nvSpPr>
        <p:spPr>
          <a:xfrm rot="5400000">
            <a:off x="7626336" y="2001518"/>
            <a:ext cx="232764" cy="81549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09160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#3</a:t>
            </a:r>
          </a:p>
        </p:txBody>
      </p:sp>
      <p:pic>
        <p:nvPicPr>
          <p:cNvPr id="9" name="Picture 8">
            <a:extLst>
              <a:ext uri="{FF2B5EF4-FFF2-40B4-BE49-F238E27FC236}">
                <a16:creationId xmlns:a16="http://schemas.microsoft.com/office/drawing/2014/main" id="{5B2D31B6-7F60-476C-B9E2-3655DDB586F3}"/>
              </a:ext>
            </a:extLst>
          </p:cNvPr>
          <p:cNvPicPr>
            <a:picLocks noChangeAspect="1"/>
          </p:cNvPicPr>
          <p:nvPr/>
        </p:nvPicPr>
        <p:blipFill>
          <a:blip r:embed="rId4"/>
          <a:stretch>
            <a:fillRect/>
          </a:stretch>
        </p:blipFill>
        <p:spPr>
          <a:xfrm>
            <a:off x="230691" y="1288902"/>
            <a:ext cx="8799858" cy="4586319"/>
          </a:xfrm>
          <a:prstGeom prst="rect">
            <a:avLst/>
          </a:prstGeom>
        </p:spPr>
      </p:pic>
      <p:pic>
        <p:nvPicPr>
          <p:cNvPr id="10" name="Picture 9">
            <a:extLst>
              <a:ext uri="{FF2B5EF4-FFF2-40B4-BE49-F238E27FC236}">
                <a16:creationId xmlns:a16="http://schemas.microsoft.com/office/drawing/2014/main" id="{95825B42-A66A-4A06-BF4A-1D88A7C58841}"/>
              </a:ext>
            </a:extLst>
          </p:cNvPr>
          <p:cNvPicPr>
            <a:picLocks noChangeAspect="1"/>
          </p:cNvPicPr>
          <p:nvPr/>
        </p:nvPicPr>
        <p:blipFill>
          <a:blip r:embed="rId5"/>
          <a:stretch>
            <a:fillRect/>
          </a:stretch>
        </p:blipFill>
        <p:spPr>
          <a:xfrm>
            <a:off x="3028180" y="42584"/>
            <a:ext cx="7077928" cy="1028013"/>
          </a:xfrm>
          <a:prstGeom prst="rect">
            <a:avLst/>
          </a:prstGeom>
        </p:spPr>
      </p:pic>
    </p:spTree>
    <p:extLst>
      <p:ext uri="{BB962C8B-B14F-4D97-AF65-F5344CB8AC3E}">
        <p14:creationId xmlns:p14="http://schemas.microsoft.com/office/powerpoint/2010/main" val="3737445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1143010" y="306124"/>
            <a:ext cx="1608143" cy="500934"/>
          </a:xfrm>
          <a:prstGeom prst="rect">
            <a:avLst/>
          </a:prstGeom>
        </p:spPr>
        <p:txBody>
          <a:bodyPr vert="horz" lIns="91440" tIns="45720" rIns="91440" bIns="45720" rtlCol="0">
            <a:normAutofit fontScale="85000" lnSpcReduction="1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PATH #3</a:t>
            </a:r>
          </a:p>
        </p:txBody>
      </p:sp>
      <p:pic>
        <p:nvPicPr>
          <p:cNvPr id="10" name="Picture 9">
            <a:extLst>
              <a:ext uri="{FF2B5EF4-FFF2-40B4-BE49-F238E27FC236}">
                <a16:creationId xmlns:a16="http://schemas.microsoft.com/office/drawing/2014/main" id="{95825B42-A66A-4A06-BF4A-1D88A7C58841}"/>
              </a:ext>
            </a:extLst>
          </p:cNvPr>
          <p:cNvPicPr>
            <a:picLocks noChangeAspect="1"/>
          </p:cNvPicPr>
          <p:nvPr/>
        </p:nvPicPr>
        <p:blipFill>
          <a:blip r:embed="rId4"/>
          <a:stretch>
            <a:fillRect/>
          </a:stretch>
        </p:blipFill>
        <p:spPr>
          <a:xfrm>
            <a:off x="3028180" y="42584"/>
            <a:ext cx="7077928" cy="1028013"/>
          </a:xfrm>
          <a:prstGeom prst="rect">
            <a:avLst/>
          </a:prstGeom>
        </p:spPr>
      </p:pic>
      <p:sp>
        <p:nvSpPr>
          <p:cNvPr id="11" name="TextBox 10">
            <a:extLst>
              <a:ext uri="{FF2B5EF4-FFF2-40B4-BE49-F238E27FC236}">
                <a16:creationId xmlns:a16="http://schemas.microsoft.com/office/drawing/2014/main" id="{A88BEC6B-72C5-4036-A18F-DC5B58CA2B57}"/>
              </a:ext>
            </a:extLst>
          </p:cNvPr>
          <p:cNvSpPr txBox="1"/>
          <p:nvPr/>
        </p:nvSpPr>
        <p:spPr>
          <a:xfrm>
            <a:off x="4099367" y="3217761"/>
            <a:ext cx="3993265" cy="1323439"/>
          </a:xfrm>
          <a:prstGeom prst="rect">
            <a:avLst/>
          </a:prstGeom>
          <a:noFill/>
        </p:spPr>
        <p:txBody>
          <a:bodyPr wrap="square" rtlCol="0">
            <a:spAutoFit/>
          </a:bodyPr>
          <a:lstStyle/>
          <a:p>
            <a:pPr algn="ctr"/>
            <a:r>
              <a:rPr lang="en-US" sz="4000" dirty="0"/>
              <a:t>Questions online or in the chat?</a:t>
            </a:r>
          </a:p>
        </p:txBody>
      </p:sp>
      <p:pic>
        <p:nvPicPr>
          <p:cNvPr id="12" name="Graphic 11" descr="Help with solid fill">
            <a:extLst>
              <a:ext uri="{FF2B5EF4-FFF2-40B4-BE49-F238E27FC236}">
                <a16:creationId xmlns:a16="http://schemas.microsoft.com/office/drawing/2014/main" id="{8301327E-3D73-47B0-98DB-6E68035FA4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15673" y="1657107"/>
            <a:ext cx="1560653" cy="1560653"/>
          </a:xfrm>
          <a:prstGeom prst="rect">
            <a:avLst/>
          </a:prstGeom>
        </p:spPr>
      </p:pic>
    </p:spTree>
    <p:extLst>
      <p:ext uri="{BB962C8B-B14F-4D97-AF65-F5344CB8AC3E}">
        <p14:creationId xmlns:p14="http://schemas.microsoft.com/office/powerpoint/2010/main" val="2249992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rgbClr val="18386D"/>
          </a:solidFill>
          <a:ln>
            <a:solidFill>
              <a:srgbClr val="183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BFBD2518-6FD7-48DB-84F9-53D5AEA85131}"/>
              </a:ext>
            </a:extLst>
          </p:cNvPr>
          <p:cNvSpPr txBox="1">
            <a:spLocks/>
          </p:cNvSpPr>
          <p:nvPr/>
        </p:nvSpPr>
        <p:spPr>
          <a:xfrm>
            <a:off x="2743537" y="326003"/>
            <a:ext cx="7155838" cy="500934"/>
          </a:xfrm>
          <a:prstGeom prst="rect">
            <a:avLst/>
          </a:prstGeom>
        </p:spPr>
        <p:txBody>
          <a:bodyPr vert="horz" lIns="91440" tIns="45720" rIns="91440" bIns="45720" rtlCol="0">
            <a:no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dirty="0">
                <a:solidFill>
                  <a:schemeClr val="bg1"/>
                </a:solidFill>
                <a:latin typeface="Montserrat SemiBold" pitchFamily="2" charset="0"/>
              </a:rPr>
              <a:t>REPORTING REVIEW &amp; APPEAL PROCESS</a:t>
            </a:r>
          </a:p>
        </p:txBody>
      </p:sp>
      <p:pic>
        <p:nvPicPr>
          <p:cNvPr id="6" name="Graphic 5" descr="Magnifying glass with solid fill">
            <a:extLst>
              <a:ext uri="{FF2B5EF4-FFF2-40B4-BE49-F238E27FC236}">
                <a16:creationId xmlns:a16="http://schemas.microsoft.com/office/drawing/2014/main" id="{D29BEF41-3E1C-4E73-A52B-6D9D716424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3005" y="191325"/>
            <a:ext cx="730532" cy="730532"/>
          </a:xfrm>
          <a:prstGeom prst="rect">
            <a:avLst/>
          </a:prstGeom>
        </p:spPr>
      </p:pic>
      <p:pic>
        <p:nvPicPr>
          <p:cNvPr id="11" name="Picture 10">
            <a:extLst>
              <a:ext uri="{FF2B5EF4-FFF2-40B4-BE49-F238E27FC236}">
                <a16:creationId xmlns:a16="http://schemas.microsoft.com/office/drawing/2014/main" id="{BA51ABAF-D92C-4C3B-8F79-D3823AB86A2F}"/>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556912" y="1360595"/>
            <a:ext cx="7912564" cy="3200587"/>
          </a:xfrm>
          <a:prstGeom prst="rect">
            <a:avLst/>
          </a:prstGeom>
        </p:spPr>
      </p:pic>
      <p:pic>
        <p:nvPicPr>
          <p:cNvPr id="10" name="Picture 9">
            <a:extLst>
              <a:ext uri="{FF2B5EF4-FFF2-40B4-BE49-F238E27FC236}">
                <a16:creationId xmlns:a16="http://schemas.microsoft.com/office/drawing/2014/main" id="{E2603EC3-FA29-4E4A-BBE0-A333235C6386}"/>
              </a:ext>
            </a:extLst>
          </p:cNvPr>
          <p:cNvPicPr>
            <a:picLocks noChangeAspect="1"/>
          </p:cNvPicPr>
          <p:nvPr/>
        </p:nvPicPr>
        <p:blipFill>
          <a:blip r:embed="rId7"/>
          <a:stretch>
            <a:fillRect/>
          </a:stretch>
        </p:blipFill>
        <p:spPr>
          <a:xfrm>
            <a:off x="1620607" y="2622107"/>
            <a:ext cx="1204145" cy="749245"/>
          </a:xfrm>
          <a:prstGeom prst="rect">
            <a:avLst/>
          </a:prstGeom>
        </p:spPr>
      </p:pic>
      <p:sp>
        <p:nvSpPr>
          <p:cNvPr id="13" name="TextBox 12">
            <a:extLst>
              <a:ext uri="{FF2B5EF4-FFF2-40B4-BE49-F238E27FC236}">
                <a16:creationId xmlns:a16="http://schemas.microsoft.com/office/drawing/2014/main" id="{4B7233AE-4823-40A4-BB48-9E8F603BC711}"/>
              </a:ext>
            </a:extLst>
          </p:cNvPr>
          <p:cNvSpPr txBox="1"/>
          <p:nvPr/>
        </p:nvSpPr>
        <p:spPr>
          <a:xfrm>
            <a:off x="643670" y="5459512"/>
            <a:ext cx="10386391" cy="1200329"/>
          </a:xfrm>
          <a:prstGeom prst="rect">
            <a:avLst/>
          </a:prstGeom>
          <a:noFill/>
        </p:spPr>
        <p:txBody>
          <a:bodyPr wrap="square">
            <a:spAutoFit/>
          </a:bodyPr>
          <a:lstStyle/>
          <a:p>
            <a:pPr algn="l"/>
            <a:r>
              <a:rPr lang="en-US" sz="1200" b="1" dirty="0">
                <a:solidFill>
                  <a:srgbClr val="333333"/>
                </a:solidFill>
                <a:latin typeface="Helvetica Neue"/>
              </a:rPr>
              <a:t>2) IF COMPLIANT</a:t>
            </a:r>
            <a:br>
              <a:rPr lang="en-US" sz="1200" b="1" i="0" dirty="0">
                <a:solidFill>
                  <a:srgbClr val="333333"/>
                </a:solidFill>
                <a:effectLst/>
                <a:latin typeface="Helvetica Neue"/>
              </a:rPr>
            </a:br>
            <a:r>
              <a:rPr lang="en-US" sz="1200" b="0" i="0" dirty="0">
                <a:solidFill>
                  <a:srgbClr val="333333"/>
                </a:solidFill>
                <a:effectLst/>
                <a:latin typeface="Helvetica Neue"/>
              </a:rPr>
              <a:t>The community can continue working towards the goals in their plan and report the next year (unless they used one of the new strategies, upon which they wouldn’t need to report for two additional years). </a:t>
            </a:r>
          </a:p>
          <a:p>
            <a:pPr algn="l"/>
            <a:endParaRPr lang="en-US" sz="1200" b="0" i="0" dirty="0">
              <a:solidFill>
                <a:srgbClr val="333333"/>
              </a:solidFill>
              <a:effectLst/>
              <a:latin typeface="Helvetica Neue"/>
            </a:endParaRPr>
          </a:p>
          <a:p>
            <a:pPr algn="l"/>
            <a:r>
              <a:rPr lang="en-US" sz="1200" b="1" i="0" dirty="0">
                <a:solidFill>
                  <a:srgbClr val="333333"/>
                </a:solidFill>
                <a:effectLst/>
                <a:latin typeface="Helvetica Neue"/>
              </a:rPr>
              <a:t>IF NON-COMPLIANT</a:t>
            </a:r>
            <a:br>
              <a:rPr lang="en-US" sz="1200" b="1" i="0" dirty="0">
                <a:solidFill>
                  <a:srgbClr val="333333"/>
                </a:solidFill>
                <a:effectLst/>
                <a:latin typeface="Helvetica Neue"/>
              </a:rPr>
            </a:br>
            <a:r>
              <a:rPr lang="en-US" sz="1200" b="0" i="0" dirty="0">
                <a:solidFill>
                  <a:srgbClr val="333333"/>
                </a:solidFill>
                <a:effectLst/>
                <a:latin typeface="Helvetica Neue"/>
              </a:rPr>
              <a:t>If the report is non-compliant, the reporting entity may either submit a corrected report or request an appeal of the determination. </a:t>
            </a:r>
          </a:p>
        </p:txBody>
      </p:sp>
      <p:pic>
        <p:nvPicPr>
          <p:cNvPr id="7" name="Picture 6">
            <a:extLst>
              <a:ext uri="{FF2B5EF4-FFF2-40B4-BE49-F238E27FC236}">
                <a16:creationId xmlns:a16="http://schemas.microsoft.com/office/drawing/2014/main" id="{C2401B37-9481-4EC3-9DE9-5CE0A3C6A81C}"/>
              </a:ext>
            </a:extLst>
          </p:cNvPr>
          <p:cNvPicPr>
            <a:picLocks noChangeAspect="1"/>
          </p:cNvPicPr>
          <p:nvPr/>
        </p:nvPicPr>
        <p:blipFill>
          <a:blip r:embed="rId8"/>
          <a:stretch>
            <a:fillRect/>
          </a:stretch>
        </p:blipFill>
        <p:spPr>
          <a:xfrm>
            <a:off x="8163277" y="1351588"/>
            <a:ext cx="1139750" cy="777642"/>
          </a:xfrm>
          <a:prstGeom prst="rect">
            <a:avLst/>
          </a:prstGeom>
        </p:spPr>
      </p:pic>
      <p:pic>
        <p:nvPicPr>
          <p:cNvPr id="12" name="Picture 11">
            <a:extLst>
              <a:ext uri="{FF2B5EF4-FFF2-40B4-BE49-F238E27FC236}">
                <a16:creationId xmlns:a16="http://schemas.microsoft.com/office/drawing/2014/main" id="{72F06C0A-D335-4C6A-A62D-A12FF4969DE1}"/>
              </a:ext>
            </a:extLst>
          </p:cNvPr>
          <p:cNvPicPr>
            <a:picLocks noChangeAspect="1"/>
          </p:cNvPicPr>
          <p:nvPr/>
        </p:nvPicPr>
        <p:blipFill>
          <a:blip r:embed="rId9"/>
          <a:stretch>
            <a:fillRect/>
          </a:stretch>
        </p:blipFill>
        <p:spPr>
          <a:xfrm>
            <a:off x="3816401" y="3685594"/>
            <a:ext cx="1150705" cy="767137"/>
          </a:xfrm>
          <a:prstGeom prst="rect">
            <a:avLst/>
          </a:prstGeom>
        </p:spPr>
      </p:pic>
      <p:pic>
        <p:nvPicPr>
          <p:cNvPr id="15" name="Picture 14">
            <a:extLst>
              <a:ext uri="{FF2B5EF4-FFF2-40B4-BE49-F238E27FC236}">
                <a16:creationId xmlns:a16="http://schemas.microsoft.com/office/drawing/2014/main" id="{ED4425D3-12B5-4555-914A-B2AB33CAC247}"/>
              </a:ext>
            </a:extLst>
          </p:cNvPr>
          <p:cNvPicPr>
            <a:picLocks noChangeAspect="1"/>
          </p:cNvPicPr>
          <p:nvPr/>
        </p:nvPicPr>
        <p:blipFill>
          <a:blip r:embed="rId10"/>
          <a:stretch>
            <a:fillRect/>
          </a:stretch>
        </p:blipFill>
        <p:spPr>
          <a:xfrm>
            <a:off x="2824753" y="3277457"/>
            <a:ext cx="991648" cy="541386"/>
          </a:xfrm>
          <a:prstGeom prst="rect">
            <a:avLst/>
          </a:prstGeom>
        </p:spPr>
      </p:pic>
      <p:pic>
        <p:nvPicPr>
          <p:cNvPr id="17" name="Picture 16">
            <a:extLst>
              <a:ext uri="{FF2B5EF4-FFF2-40B4-BE49-F238E27FC236}">
                <a16:creationId xmlns:a16="http://schemas.microsoft.com/office/drawing/2014/main" id="{0BE34DE0-E15B-42EA-9B46-C29C69C6BF4F}"/>
              </a:ext>
            </a:extLst>
          </p:cNvPr>
          <p:cNvPicPr>
            <a:picLocks noChangeAspect="1"/>
          </p:cNvPicPr>
          <p:nvPr/>
        </p:nvPicPr>
        <p:blipFill>
          <a:blip r:embed="rId11"/>
          <a:stretch>
            <a:fillRect/>
          </a:stretch>
        </p:blipFill>
        <p:spPr>
          <a:xfrm>
            <a:off x="4428595" y="2627559"/>
            <a:ext cx="538511" cy="1089693"/>
          </a:xfrm>
          <a:prstGeom prst="rect">
            <a:avLst/>
          </a:prstGeom>
        </p:spPr>
      </p:pic>
      <p:pic>
        <p:nvPicPr>
          <p:cNvPr id="19" name="Picture 18">
            <a:extLst>
              <a:ext uri="{FF2B5EF4-FFF2-40B4-BE49-F238E27FC236}">
                <a16:creationId xmlns:a16="http://schemas.microsoft.com/office/drawing/2014/main" id="{C414AA3F-DE94-4D05-B24C-28EA072B3219}"/>
              </a:ext>
            </a:extLst>
          </p:cNvPr>
          <p:cNvPicPr>
            <a:picLocks noChangeAspect="1"/>
          </p:cNvPicPr>
          <p:nvPr/>
        </p:nvPicPr>
        <p:blipFill>
          <a:blip r:embed="rId12"/>
          <a:stretch>
            <a:fillRect/>
          </a:stretch>
        </p:blipFill>
        <p:spPr>
          <a:xfrm>
            <a:off x="4945497" y="3907730"/>
            <a:ext cx="1013257" cy="356517"/>
          </a:xfrm>
          <a:prstGeom prst="rect">
            <a:avLst/>
          </a:prstGeom>
        </p:spPr>
      </p:pic>
      <p:pic>
        <p:nvPicPr>
          <p:cNvPr id="21" name="Picture 20">
            <a:extLst>
              <a:ext uri="{FF2B5EF4-FFF2-40B4-BE49-F238E27FC236}">
                <a16:creationId xmlns:a16="http://schemas.microsoft.com/office/drawing/2014/main" id="{F17C8CA9-E0FC-424C-B615-7450665A05EF}"/>
              </a:ext>
            </a:extLst>
          </p:cNvPr>
          <p:cNvPicPr>
            <a:picLocks noChangeAspect="1"/>
          </p:cNvPicPr>
          <p:nvPr/>
        </p:nvPicPr>
        <p:blipFill>
          <a:blip r:embed="rId13"/>
          <a:stretch>
            <a:fillRect/>
          </a:stretch>
        </p:blipFill>
        <p:spPr>
          <a:xfrm>
            <a:off x="2824752" y="1183894"/>
            <a:ext cx="1317878" cy="1661402"/>
          </a:xfrm>
          <a:prstGeom prst="rect">
            <a:avLst/>
          </a:prstGeom>
        </p:spPr>
      </p:pic>
      <p:pic>
        <p:nvPicPr>
          <p:cNvPr id="23" name="Picture 22">
            <a:extLst>
              <a:ext uri="{FF2B5EF4-FFF2-40B4-BE49-F238E27FC236}">
                <a16:creationId xmlns:a16="http://schemas.microsoft.com/office/drawing/2014/main" id="{DF6AE9FD-DD61-49F1-97D5-F2879A386165}"/>
              </a:ext>
            </a:extLst>
          </p:cNvPr>
          <p:cNvPicPr>
            <a:picLocks noChangeAspect="1"/>
          </p:cNvPicPr>
          <p:nvPr/>
        </p:nvPicPr>
        <p:blipFill>
          <a:blip r:embed="rId14"/>
          <a:stretch>
            <a:fillRect/>
          </a:stretch>
        </p:blipFill>
        <p:spPr>
          <a:xfrm>
            <a:off x="4142630" y="1461430"/>
            <a:ext cx="4020647" cy="197939"/>
          </a:xfrm>
          <a:prstGeom prst="rect">
            <a:avLst/>
          </a:prstGeom>
        </p:spPr>
      </p:pic>
      <p:pic>
        <p:nvPicPr>
          <p:cNvPr id="25" name="Picture 24">
            <a:extLst>
              <a:ext uri="{FF2B5EF4-FFF2-40B4-BE49-F238E27FC236}">
                <a16:creationId xmlns:a16="http://schemas.microsoft.com/office/drawing/2014/main" id="{E49CE689-979E-49CC-AEFF-A0BDE2A1961A}"/>
              </a:ext>
            </a:extLst>
          </p:cNvPr>
          <p:cNvPicPr>
            <a:picLocks noChangeAspect="1"/>
          </p:cNvPicPr>
          <p:nvPr/>
        </p:nvPicPr>
        <p:blipFill>
          <a:blip r:embed="rId15"/>
          <a:stretch>
            <a:fillRect/>
          </a:stretch>
        </p:blipFill>
        <p:spPr>
          <a:xfrm>
            <a:off x="4736980" y="1906781"/>
            <a:ext cx="1251820" cy="715326"/>
          </a:xfrm>
          <a:prstGeom prst="rect">
            <a:avLst/>
          </a:prstGeom>
        </p:spPr>
      </p:pic>
      <p:pic>
        <p:nvPicPr>
          <p:cNvPr id="27" name="Picture 26">
            <a:extLst>
              <a:ext uri="{FF2B5EF4-FFF2-40B4-BE49-F238E27FC236}">
                <a16:creationId xmlns:a16="http://schemas.microsoft.com/office/drawing/2014/main" id="{A4A7B0E5-340E-4C2B-B223-386E7B02706A}"/>
              </a:ext>
            </a:extLst>
          </p:cNvPr>
          <p:cNvPicPr>
            <a:picLocks noChangeAspect="1"/>
          </p:cNvPicPr>
          <p:nvPr/>
        </p:nvPicPr>
        <p:blipFill>
          <a:blip r:embed="rId16"/>
          <a:stretch>
            <a:fillRect/>
          </a:stretch>
        </p:blipFill>
        <p:spPr>
          <a:xfrm>
            <a:off x="5988800" y="3717252"/>
            <a:ext cx="1131528" cy="767137"/>
          </a:xfrm>
          <a:prstGeom prst="rect">
            <a:avLst/>
          </a:prstGeom>
        </p:spPr>
      </p:pic>
      <p:sp>
        <p:nvSpPr>
          <p:cNvPr id="20" name="TextBox 19">
            <a:extLst>
              <a:ext uri="{FF2B5EF4-FFF2-40B4-BE49-F238E27FC236}">
                <a16:creationId xmlns:a16="http://schemas.microsoft.com/office/drawing/2014/main" id="{9B47D23C-7C05-4EF7-A856-CDAC8D9F3D4D}"/>
              </a:ext>
            </a:extLst>
          </p:cNvPr>
          <p:cNvSpPr txBox="1"/>
          <p:nvPr/>
        </p:nvSpPr>
        <p:spPr>
          <a:xfrm>
            <a:off x="643670" y="4548207"/>
            <a:ext cx="11337047" cy="1077218"/>
          </a:xfrm>
          <a:prstGeom prst="rect">
            <a:avLst/>
          </a:prstGeom>
          <a:noFill/>
        </p:spPr>
        <p:txBody>
          <a:bodyPr wrap="square">
            <a:spAutoFit/>
          </a:bodyPr>
          <a:lstStyle/>
          <a:p>
            <a:pPr algn="l"/>
            <a:r>
              <a:rPr lang="en-US" sz="1200" b="1" i="0" dirty="0">
                <a:solidFill>
                  <a:srgbClr val="333333"/>
                </a:solidFill>
                <a:effectLst/>
                <a:latin typeface="Helvetica Neue"/>
              </a:rPr>
              <a:t>1) STATE STAFF REVIEW</a:t>
            </a:r>
            <a:br>
              <a:rPr lang="en-US" sz="1200" b="1" i="0" dirty="0">
                <a:solidFill>
                  <a:srgbClr val="333333"/>
                </a:solidFill>
                <a:effectLst/>
                <a:latin typeface="Helvetica Neue"/>
              </a:rPr>
            </a:br>
            <a:r>
              <a:rPr lang="en-US" sz="1200" b="0" i="0" dirty="0">
                <a:solidFill>
                  <a:srgbClr val="333333"/>
                </a:solidFill>
                <a:effectLst/>
                <a:latin typeface="Helvetica Neue"/>
              </a:rPr>
              <a:t>The </a:t>
            </a:r>
            <a:r>
              <a:rPr lang="en-US" sz="1200" b="1" i="0" u="none" strike="noStrike" dirty="0">
                <a:solidFill>
                  <a:srgbClr val="337AB7"/>
                </a:solidFill>
                <a:effectLst/>
                <a:latin typeface="Helvetica Neue"/>
                <a:hlinkClick r:id="rId17"/>
              </a:rPr>
              <a:t>Housing &amp; Community Development Division</a:t>
            </a:r>
            <a:r>
              <a:rPr lang="en-US" sz="1200" b="0" i="0" dirty="0">
                <a:solidFill>
                  <a:srgbClr val="333333"/>
                </a:solidFill>
                <a:effectLst/>
                <a:latin typeface="Helvetica Neue"/>
              </a:rPr>
              <a:t> will then have </a:t>
            </a:r>
            <a:r>
              <a:rPr lang="en-US" sz="1200" b="1" i="0" dirty="0">
                <a:solidFill>
                  <a:srgbClr val="333333"/>
                </a:solidFill>
                <a:effectLst/>
                <a:latin typeface="Helvetica Neue"/>
              </a:rPr>
              <a:t>90 days</a:t>
            </a:r>
            <a:r>
              <a:rPr lang="en-US" sz="1200" b="0" i="0" dirty="0">
                <a:solidFill>
                  <a:srgbClr val="333333"/>
                </a:solidFill>
                <a:effectLst/>
                <a:latin typeface="Helvetica Neue"/>
              </a:rPr>
              <a:t> to review the report. The division will review and determine if the report is compliant or non-compliant. After reviewing a report, the division will provide notice as provided in Section </a:t>
            </a:r>
            <a:r>
              <a:rPr lang="en-US" sz="1200" b="1" i="0" u="none" strike="noStrike" dirty="0">
                <a:solidFill>
                  <a:srgbClr val="337AB7"/>
                </a:solidFill>
                <a:effectLst/>
                <a:latin typeface="Helvetica Neue"/>
                <a:hlinkClick r:id="rId18"/>
              </a:rPr>
              <a:t>10-9a-408</a:t>
            </a:r>
            <a:r>
              <a:rPr lang="en-US" sz="1200" b="0" i="0" dirty="0">
                <a:solidFill>
                  <a:srgbClr val="333333"/>
                </a:solidFill>
                <a:effectLst/>
                <a:latin typeface="Helvetica Neue"/>
              </a:rPr>
              <a:t> or </a:t>
            </a:r>
            <a:r>
              <a:rPr lang="en-US" sz="1200" b="1" i="0" u="none" strike="noStrike" dirty="0">
                <a:solidFill>
                  <a:srgbClr val="337AB7"/>
                </a:solidFill>
                <a:effectLst/>
                <a:latin typeface="Helvetica Neue"/>
                <a:hlinkClick r:id="rId19"/>
              </a:rPr>
              <a:t>17-27a-408</a:t>
            </a:r>
            <a:r>
              <a:rPr lang="en-US" sz="1200" b="0" i="0" dirty="0">
                <a:solidFill>
                  <a:srgbClr val="333333"/>
                </a:solidFill>
                <a:effectLst/>
                <a:latin typeface="Helvetica Neue"/>
              </a:rPr>
              <a:t> of Utah Code. </a:t>
            </a:r>
          </a:p>
          <a:p>
            <a:pPr algn="l"/>
            <a:endParaRPr lang="en-US" sz="1400" dirty="0">
              <a:solidFill>
                <a:srgbClr val="333333"/>
              </a:solidFill>
              <a:latin typeface="Helvetica Neue"/>
            </a:endParaRPr>
          </a:p>
          <a:p>
            <a:pPr algn="l"/>
            <a:endParaRPr lang="en-US" sz="1400" b="0" i="0" dirty="0">
              <a:solidFill>
                <a:srgbClr val="333333"/>
              </a:solidFill>
              <a:effectLst/>
              <a:latin typeface="Helvetica Neue"/>
            </a:endParaRPr>
          </a:p>
        </p:txBody>
      </p:sp>
    </p:spTree>
    <p:extLst>
      <p:ext uri="{BB962C8B-B14F-4D97-AF65-F5344CB8AC3E}">
        <p14:creationId xmlns:p14="http://schemas.microsoft.com/office/powerpoint/2010/main" val="754124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rgbClr val="18386D"/>
          </a:solidFill>
          <a:ln>
            <a:solidFill>
              <a:srgbClr val="183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BFBD2518-6FD7-48DB-84F9-53D5AEA85131}"/>
              </a:ext>
            </a:extLst>
          </p:cNvPr>
          <p:cNvSpPr txBox="1">
            <a:spLocks/>
          </p:cNvSpPr>
          <p:nvPr/>
        </p:nvSpPr>
        <p:spPr>
          <a:xfrm>
            <a:off x="2743537" y="326003"/>
            <a:ext cx="7155838" cy="500934"/>
          </a:xfrm>
          <a:prstGeom prst="rect">
            <a:avLst/>
          </a:prstGeom>
        </p:spPr>
        <p:txBody>
          <a:bodyPr vert="horz" lIns="91440" tIns="45720" rIns="91440" bIns="45720" rtlCol="0">
            <a:no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dirty="0">
                <a:solidFill>
                  <a:schemeClr val="bg1"/>
                </a:solidFill>
                <a:latin typeface="Montserrat SemiBold" pitchFamily="2" charset="0"/>
              </a:rPr>
              <a:t>REPORTING REVIEW &amp; APPEAL PROCESS</a:t>
            </a:r>
          </a:p>
        </p:txBody>
      </p:sp>
      <p:pic>
        <p:nvPicPr>
          <p:cNvPr id="6" name="Graphic 5" descr="Magnifying glass with solid fill">
            <a:extLst>
              <a:ext uri="{FF2B5EF4-FFF2-40B4-BE49-F238E27FC236}">
                <a16:creationId xmlns:a16="http://schemas.microsoft.com/office/drawing/2014/main" id="{D29BEF41-3E1C-4E73-A52B-6D9D716424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3005" y="191325"/>
            <a:ext cx="730532" cy="730532"/>
          </a:xfrm>
          <a:prstGeom prst="rect">
            <a:avLst/>
          </a:prstGeom>
        </p:spPr>
      </p:pic>
      <p:pic>
        <p:nvPicPr>
          <p:cNvPr id="11" name="Picture 10">
            <a:extLst>
              <a:ext uri="{FF2B5EF4-FFF2-40B4-BE49-F238E27FC236}">
                <a16:creationId xmlns:a16="http://schemas.microsoft.com/office/drawing/2014/main" id="{BA51ABAF-D92C-4C3B-8F79-D3823AB86A2F}"/>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556912" y="1360595"/>
            <a:ext cx="7912564" cy="3200587"/>
          </a:xfrm>
          <a:prstGeom prst="rect">
            <a:avLst/>
          </a:prstGeom>
        </p:spPr>
      </p:pic>
      <p:sp>
        <p:nvSpPr>
          <p:cNvPr id="13" name="TextBox 12">
            <a:extLst>
              <a:ext uri="{FF2B5EF4-FFF2-40B4-BE49-F238E27FC236}">
                <a16:creationId xmlns:a16="http://schemas.microsoft.com/office/drawing/2014/main" id="{4B7233AE-4823-40A4-BB48-9E8F603BC711}"/>
              </a:ext>
            </a:extLst>
          </p:cNvPr>
          <p:cNvSpPr txBox="1"/>
          <p:nvPr/>
        </p:nvSpPr>
        <p:spPr>
          <a:xfrm>
            <a:off x="145474" y="5448016"/>
            <a:ext cx="11876808" cy="1384995"/>
          </a:xfrm>
          <a:prstGeom prst="rect">
            <a:avLst/>
          </a:prstGeom>
          <a:noFill/>
        </p:spPr>
        <p:txBody>
          <a:bodyPr wrap="square">
            <a:spAutoFit/>
          </a:bodyPr>
          <a:lstStyle/>
          <a:p>
            <a:pPr algn="l"/>
            <a:r>
              <a:rPr lang="en-US" sz="1200" b="1" i="0" dirty="0">
                <a:solidFill>
                  <a:srgbClr val="333333"/>
                </a:solidFill>
                <a:effectLst/>
                <a:latin typeface="Helvetica Neue"/>
              </a:rPr>
              <a:t>APPEAL</a:t>
            </a:r>
            <a:br>
              <a:rPr lang="en-US" sz="1200" b="1" i="0" dirty="0">
                <a:solidFill>
                  <a:srgbClr val="333333"/>
                </a:solidFill>
                <a:effectLst/>
                <a:latin typeface="Helvetica Neue"/>
              </a:rPr>
            </a:br>
            <a:r>
              <a:rPr lang="en-US" sz="1200" b="0" i="0" dirty="0">
                <a:solidFill>
                  <a:srgbClr val="333333"/>
                </a:solidFill>
                <a:effectLst/>
                <a:latin typeface="Helvetica Neue"/>
              </a:rPr>
              <a:t>If your community wants to appeal a notice of non-compliance, you must send a written request within </a:t>
            </a:r>
            <a:r>
              <a:rPr lang="en-US" sz="1200" b="1" i="0" dirty="0">
                <a:solidFill>
                  <a:srgbClr val="333333"/>
                </a:solidFill>
                <a:effectLst/>
                <a:latin typeface="Helvetica Neue"/>
              </a:rPr>
              <a:t>10 days</a:t>
            </a:r>
            <a:r>
              <a:rPr lang="en-US" sz="1200" b="0" i="0" dirty="0">
                <a:solidFill>
                  <a:srgbClr val="333333"/>
                </a:solidFill>
                <a:effectLst/>
                <a:latin typeface="Helvetica Neue"/>
              </a:rPr>
              <a:t> of when the notice was sent. The appeal must include your community’s name, a representative’s signature, and the reason for the appeal. You can send it by email, fax, mail, courier, or hand-delivery.</a:t>
            </a:r>
          </a:p>
          <a:p>
            <a:pPr algn="l"/>
            <a:endParaRPr lang="en-US" sz="1200" b="0" i="0" dirty="0">
              <a:solidFill>
                <a:srgbClr val="333333"/>
              </a:solidFill>
              <a:effectLst/>
              <a:latin typeface="Helvetica Neue"/>
            </a:endParaRPr>
          </a:p>
          <a:p>
            <a:pPr algn="l"/>
            <a:r>
              <a:rPr lang="en-US" sz="1200" b="0" i="0" dirty="0">
                <a:solidFill>
                  <a:srgbClr val="333333"/>
                </a:solidFill>
                <a:effectLst/>
                <a:latin typeface="Helvetica Neue"/>
              </a:rPr>
              <a:t>Once the appeal is received, the division will work with other organizations to form an appeal board. You can submit more information or arguments within 15 calendar days of your appeal, but it must relate to either the 12-month reporting period or your compliance strategy. If you decide to cancel the appeal, you must send a written notice at least seven days before the appeal board’s first meeting. If you withdraw, your community will still need to fix the issue within the original 90-day correction period.</a:t>
            </a:r>
          </a:p>
        </p:txBody>
      </p:sp>
      <p:pic>
        <p:nvPicPr>
          <p:cNvPr id="12" name="Picture 11">
            <a:extLst>
              <a:ext uri="{FF2B5EF4-FFF2-40B4-BE49-F238E27FC236}">
                <a16:creationId xmlns:a16="http://schemas.microsoft.com/office/drawing/2014/main" id="{29B4CD88-EDA2-46A9-8DE2-ADA08BEA3F90}"/>
              </a:ext>
            </a:extLst>
          </p:cNvPr>
          <p:cNvPicPr>
            <a:picLocks noChangeAspect="1"/>
          </p:cNvPicPr>
          <p:nvPr/>
        </p:nvPicPr>
        <p:blipFill>
          <a:blip r:embed="rId7"/>
          <a:stretch>
            <a:fillRect/>
          </a:stretch>
        </p:blipFill>
        <p:spPr>
          <a:xfrm>
            <a:off x="4736980" y="1906781"/>
            <a:ext cx="1251820" cy="715326"/>
          </a:xfrm>
          <a:prstGeom prst="rect">
            <a:avLst/>
          </a:prstGeom>
        </p:spPr>
      </p:pic>
      <p:pic>
        <p:nvPicPr>
          <p:cNvPr id="10" name="Picture 9">
            <a:extLst>
              <a:ext uri="{FF2B5EF4-FFF2-40B4-BE49-F238E27FC236}">
                <a16:creationId xmlns:a16="http://schemas.microsoft.com/office/drawing/2014/main" id="{57AF8760-F4C5-426A-BD5E-7276B34C00C5}"/>
              </a:ext>
            </a:extLst>
          </p:cNvPr>
          <p:cNvPicPr>
            <a:picLocks noChangeAspect="1"/>
          </p:cNvPicPr>
          <p:nvPr/>
        </p:nvPicPr>
        <p:blipFill>
          <a:blip r:embed="rId8"/>
          <a:stretch>
            <a:fillRect/>
          </a:stretch>
        </p:blipFill>
        <p:spPr>
          <a:xfrm>
            <a:off x="3816401" y="3685594"/>
            <a:ext cx="1150705" cy="767137"/>
          </a:xfrm>
          <a:prstGeom prst="rect">
            <a:avLst/>
          </a:prstGeom>
        </p:spPr>
      </p:pic>
      <p:pic>
        <p:nvPicPr>
          <p:cNvPr id="14" name="Picture 13">
            <a:extLst>
              <a:ext uri="{FF2B5EF4-FFF2-40B4-BE49-F238E27FC236}">
                <a16:creationId xmlns:a16="http://schemas.microsoft.com/office/drawing/2014/main" id="{9120D4DC-4FA7-4E38-B79F-005998FB64A6}"/>
              </a:ext>
            </a:extLst>
          </p:cNvPr>
          <p:cNvPicPr>
            <a:picLocks noChangeAspect="1"/>
          </p:cNvPicPr>
          <p:nvPr/>
        </p:nvPicPr>
        <p:blipFill>
          <a:blip r:embed="rId9"/>
          <a:stretch>
            <a:fillRect/>
          </a:stretch>
        </p:blipFill>
        <p:spPr>
          <a:xfrm>
            <a:off x="4428595" y="2627559"/>
            <a:ext cx="538511" cy="1089693"/>
          </a:xfrm>
          <a:prstGeom prst="rect">
            <a:avLst/>
          </a:prstGeom>
        </p:spPr>
      </p:pic>
      <p:pic>
        <p:nvPicPr>
          <p:cNvPr id="15" name="Picture 14">
            <a:extLst>
              <a:ext uri="{FF2B5EF4-FFF2-40B4-BE49-F238E27FC236}">
                <a16:creationId xmlns:a16="http://schemas.microsoft.com/office/drawing/2014/main" id="{D192DE61-6ABF-4A2A-87D6-9A6732274B9D}"/>
              </a:ext>
            </a:extLst>
          </p:cNvPr>
          <p:cNvPicPr>
            <a:picLocks noChangeAspect="1"/>
          </p:cNvPicPr>
          <p:nvPr/>
        </p:nvPicPr>
        <p:blipFill>
          <a:blip r:embed="rId10"/>
          <a:stretch>
            <a:fillRect/>
          </a:stretch>
        </p:blipFill>
        <p:spPr>
          <a:xfrm>
            <a:off x="4945497" y="3907730"/>
            <a:ext cx="1013257" cy="356517"/>
          </a:xfrm>
          <a:prstGeom prst="rect">
            <a:avLst/>
          </a:prstGeom>
        </p:spPr>
      </p:pic>
      <p:pic>
        <p:nvPicPr>
          <p:cNvPr id="16" name="Picture 15">
            <a:extLst>
              <a:ext uri="{FF2B5EF4-FFF2-40B4-BE49-F238E27FC236}">
                <a16:creationId xmlns:a16="http://schemas.microsoft.com/office/drawing/2014/main" id="{59A93E59-28C7-4B5A-99FA-4C9030627058}"/>
              </a:ext>
            </a:extLst>
          </p:cNvPr>
          <p:cNvPicPr>
            <a:picLocks noChangeAspect="1"/>
          </p:cNvPicPr>
          <p:nvPr/>
        </p:nvPicPr>
        <p:blipFill>
          <a:blip r:embed="rId11"/>
          <a:stretch>
            <a:fillRect/>
          </a:stretch>
        </p:blipFill>
        <p:spPr>
          <a:xfrm>
            <a:off x="5988800" y="3717252"/>
            <a:ext cx="1131528" cy="767137"/>
          </a:xfrm>
          <a:prstGeom prst="rect">
            <a:avLst/>
          </a:prstGeom>
        </p:spPr>
      </p:pic>
      <p:pic>
        <p:nvPicPr>
          <p:cNvPr id="17" name="Picture 16">
            <a:extLst>
              <a:ext uri="{FF2B5EF4-FFF2-40B4-BE49-F238E27FC236}">
                <a16:creationId xmlns:a16="http://schemas.microsoft.com/office/drawing/2014/main" id="{31E4C6A5-EBAA-4B6A-B514-EAAA48AAC3D3}"/>
              </a:ext>
            </a:extLst>
          </p:cNvPr>
          <p:cNvPicPr>
            <a:picLocks noChangeAspect="1"/>
          </p:cNvPicPr>
          <p:nvPr/>
        </p:nvPicPr>
        <p:blipFill>
          <a:blip r:embed="rId12"/>
          <a:stretch>
            <a:fillRect/>
          </a:stretch>
        </p:blipFill>
        <p:spPr>
          <a:xfrm>
            <a:off x="8163277" y="1351588"/>
            <a:ext cx="1139750" cy="777642"/>
          </a:xfrm>
          <a:prstGeom prst="rect">
            <a:avLst/>
          </a:prstGeom>
        </p:spPr>
      </p:pic>
      <p:pic>
        <p:nvPicPr>
          <p:cNvPr id="7" name="Picture 6">
            <a:extLst>
              <a:ext uri="{FF2B5EF4-FFF2-40B4-BE49-F238E27FC236}">
                <a16:creationId xmlns:a16="http://schemas.microsoft.com/office/drawing/2014/main" id="{E76667FA-CE2E-408A-A157-590FBF38AD30}"/>
              </a:ext>
            </a:extLst>
          </p:cNvPr>
          <p:cNvPicPr>
            <a:picLocks noChangeAspect="1"/>
          </p:cNvPicPr>
          <p:nvPr/>
        </p:nvPicPr>
        <p:blipFill>
          <a:blip r:embed="rId13"/>
          <a:stretch>
            <a:fillRect/>
          </a:stretch>
        </p:blipFill>
        <p:spPr>
          <a:xfrm>
            <a:off x="8142022" y="3694681"/>
            <a:ext cx="1161005" cy="778056"/>
          </a:xfrm>
          <a:prstGeom prst="rect">
            <a:avLst/>
          </a:prstGeom>
        </p:spPr>
      </p:pic>
      <p:pic>
        <p:nvPicPr>
          <p:cNvPr id="18" name="Picture 17">
            <a:extLst>
              <a:ext uri="{FF2B5EF4-FFF2-40B4-BE49-F238E27FC236}">
                <a16:creationId xmlns:a16="http://schemas.microsoft.com/office/drawing/2014/main" id="{DF024409-8ABA-423B-9FB9-AED303B7F58B}"/>
              </a:ext>
            </a:extLst>
          </p:cNvPr>
          <p:cNvPicPr>
            <a:picLocks noChangeAspect="1"/>
          </p:cNvPicPr>
          <p:nvPr/>
        </p:nvPicPr>
        <p:blipFill>
          <a:blip r:embed="rId14"/>
          <a:stretch>
            <a:fillRect/>
          </a:stretch>
        </p:blipFill>
        <p:spPr>
          <a:xfrm>
            <a:off x="7120328" y="3926153"/>
            <a:ext cx="1013257" cy="387790"/>
          </a:xfrm>
          <a:prstGeom prst="rect">
            <a:avLst/>
          </a:prstGeom>
        </p:spPr>
      </p:pic>
      <p:pic>
        <p:nvPicPr>
          <p:cNvPr id="20" name="Picture 19">
            <a:extLst>
              <a:ext uri="{FF2B5EF4-FFF2-40B4-BE49-F238E27FC236}">
                <a16:creationId xmlns:a16="http://schemas.microsoft.com/office/drawing/2014/main" id="{4F3A6C77-D950-4291-AEE0-3B296FE15C7C}"/>
              </a:ext>
            </a:extLst>
          </p:cNvPr>
          <p:cNvPicPr>
            <a:picLocks noChangeAspect="1"/>
          </p:cNvPicPr>
          <p:nvPr/>
        </p:nvPicPr>
        <p:blipFill>
          <a:blip r:embed="rId15"/>
          <a:stretch>
            <a:fillRect/>
          </a:stretch>
        </p:blipFill>
        <p:spPr>
          <a:xfrm>
            <a:off x="5820337" y="2626234"/>
            <a:ext cx="771069" cy="1089693"/>
          </a:xfrm>
          <a:prstGeom prst="rect">
            <a:avLst/>
          </a:prstGeom>
        </p:spPr>
      </p:pic>
      <p:pic>
        <p:nvPicPr>
          <p:cNvPr id="22" name="Picture 21">
            <a:extLst>
              <a:ext uri="{FF2B5EF4-FFF2-40B4-BE49-F238E27FC236}">
                <a16:creationId xmlns:a16="http://schemas.microsoft.com/office/drawing/2014/main" id="{CD98B59F-D55F-4BED-8994-5E830C6744A6}"/>
              </a:ext>
            </a:extLst>
          </p:cNvPr>
          <p:cNvPicPr>
            <a:picLocks noChangeAspect="1"/>
          </p:cNvPicPr>
          <p:nvPr/>
        </p:nvPicPr>
        <p:blipFill>
          <a:blip r:embed="rId16"/>
          <a:stretch>
            <a:fillRect/>
          </a:stretch>
        </p:blipFill>
        <p:spPr>
          <a:xfrm>
            <a:off x="6848785" y="1871154"/>
            <a:ext cx="1284800" cy="1867661"/>
          </a:xfrm>
          <a:prstGeom prst="rect">
            <a:avLst/>
          </a:prstGeom>
        </p:spPr>
      </p:pic>
      <p:sp>
        <p:nvSpPr>
          <p:cNvPr id="23" name="TextBox 22">
            <a:extLst>
              <a:ext uri="{FF2B5EF4-FFF2-40B4-BE49-F238E27FC236}">
                <a16:creationId xmlns:a16="http://schemas.microsoft.com/office/drawing/2014/main" id="{523409E3-1C40-494A-B4B3-2697D32EE4AF}"/>
              </a:ext>
            </a:extLst>
          </p:cNvPr>
          <p:cNvSpPr txBox="1"/>
          <p:nvPr/>
        </p:nvSpPr>
        <p:spPr>
          <a:xfrm>
            <a:off x="145474" y="4664534"/>
            <a:ext cx="10362537" cy="646331"/>
          </a:xfrm>
          <a:prstGeom prst="rect">
            <a:avLst/>
          </a:prstGeom>
          <a:noFill/>
        </p:spPr>
        <p:txBody>
          <a:bodyPr wrap="square">
            <a:spAutoFit/>
          </a:bodyPr>
          <a:lstStyle/>
          <a:p>
            <a:pPr algn="l"/>
            <a:r>
              <a:rPr lang="en-US" sz="1200" b="1" i="0" dirty="0">
                <a:solidFill>
                  <a:srgbClr val="333333"/>
                </a:solidFill>
                <a:effectLst/>
                <a:latin typeface="Helvetica Neue"/>
              </a:rPr>
              <a:t>RESUBMIT</a:t>
            </a:r>
            <a:br>
              <a:rPr lang="en-US" sz="1200" b="1" i="0" dirty="0">
                <a:solidFill>
                  <a:srgbClr val="333333"/>
                </a:solidFill>
                <a:effectLst/>
                <a:latin typeface="Helvetica Neue"/>
              </a:rPr>
            </a:br>
            <a:r>
              <a:rPr lang="en-US" sz="1200" b="0" i="0" dirty="0">
                <a:solidFill>
                  <a:srgbClr val="333333"/>
                </a:solidFill>
                <a:effectLst/>
                <a:latin typeface="Helvetica Neue"/>
              </a:rPr>
              <a:t>If they choose to submit a corrected report, it must happen within </a:t>
            </a:r>
            <a:r>
              <a:rPr lang="en-US" sz="1200" b="1" i="0" dirty="0">
                <a:solidFill>
                  <a:srgbClr val="333333"/>
                </a:solidFill>
                <a:effectLst/>
                <a:latin typeface="Helvetica Neue"/>
              </a:rPr>
              <a:t>90 days</a:t>
            </a:r>
            <a:r>
              <a:rPr lang="en-US" sz="1200" b="0" i="0" dirty="0">
                <a:solidFill>
                  <a:srgbClr val="333333"/>
                </a:solidFill>
                <a:effectLst/>
                <a:latin typeface="Helvetica Neue"/>
              </a:rPr>
              <a:t> from when the notice is sent. You can receive t</a:t>
            </a:r>
            <a:r>
              <a:rPr lang="en-US" sz="1200" dirty="0">
                <a:latin typeface="Helvetica Neue"/>
              </a:rPr>
              <a:t>echnical assistance from HCD staff if you need help with your resubmission</a:t>
            </a:r>
            <a:r>
              <a:rPr lang="en-US" sz="1200" dirty="0"/>
              <a:t>. </a:t>
            </a:r>
            <a:r>
              <a:rPr lang="en-US" sz="1200" b="0" i="0" dirty="0">
                <a:solidFill>
                  <a:srgbClr val="333333"/>
                </a:solidFill>
                <a:effectLst/>
                <a:latin typeface="Helvetica Neue"/>
              </a:rPr>
              <a:t>The division will review the corrected report within </a:t>
            </a:r>
            <a:r>
              <a:rPr lang="en-US" sz="1200" b="1" i="0" dirty="0">
                <a:solidFill>
                  <a:srgbClr val="333333"/>
                </a:solidFill>
                <a:effectLst/>
                <a:latin typeface="Helvetica Neue"/>
              </a:rPr>
              <a:t>30 days</a:t>
            </a:r>
            <a:r>
              <a:rPr lang="en-US" sz="1200" b="0" i="0" dirty="0">
                <a:solidFill>
                  <a:srgbClr val="333333"/>
                </a:solidFill>
                <a:effectLst/>
                <a:latin typeface="Helvetica Neue"/>
              </a:rPr>
              <a:t> after the report is received. </a:t>
            </a:r>
          </a:p>
        </p:txBody>
      </p:sp>
    </p:spTree>
    <p:extLst>
      <p:ext uri="{BB962C8B-B14F-4D97-AF65-F5344CB8AC3E}">
        <p14:creationId xmlns:p14="http://schemas.microsoft.com/office/powerpoint/2010/main" val="2845183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0"/>
            <a:ext cx="12192000" cy="1113183"/>
          </a:xfrm>
          <a:prstGeom prst="rect">
            <a:avLst/>
          </a:prstGeom>
          <a:solidFill>
            <a:srgbClr val="18386D"/>
          </a:solidFill>
          <a:ln>
            <a:solidFill>
              <a:srgbClr val="183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2743537" y="326003"/>
            <a:ext cx="7155838" cy="500934"/>
          </a:xfrm>
          <a:prstGeom prst="rect">
            <a:avLst/>
          </a:prstGeom>
        </p:spPr>
        <p:txBody>
          <a:bodyPr vert="horz" lIns="91440" tIns="45720" rIns="91440" bIns="45720" rtlCol="0">
            <a:no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dirty="0">
                <a:solidFill>
                  <a:schemeClr val="bg1"/>
                </a:solidFill>
                <a:latin typeface="Montserrat SemiBold" pitchFamily="2" charset="0"/>
              </a:rPr>
              <a:t>PENALTIES FOR NON-COMPLIANCE</a:t>
            </a:r>
          </a:p>
        </p:txBody>
      </p:sp>
      <p:sp>
        <p:nvSpPr>
          <p:cNvPr id="13" name="TextBox 12">
            <a:extLst>
              <a:ext uri="{FF2B5EF4-FFF2-40B4-BE49-F238E27FC236}">
                <a16:creationId xmlns:a16="http://schemas.microsoft.com/office/drawing/2014/main" id="{4B7233AE-4823-40A4-BB48-9E8F603BC711}"/>
              </a:ext>
            </a:extLst>
          </p:cNvPr>
          <p:cNvSpPr txBox="1"/>
          <p:nvPr/>
        </p:nvSpPr>
        <p:spPr>
          <a:xfrm>
            <a:off x="425873" y="1439186"/>
            <a:ext cx="10952041" cy="3785652"/>
          </a:xfrm>
          <a:prstGeom prst="rect">
            <a:avLst/>
          </a:prstGeom>
          <a:noFill/>
        </p:spPr>
        <p:txBody>
          <a:bodyPr wrap="square">
            <a:spAutoFit/>
          </a:bodyPr>
          <a:lstStyle/>
          <a:p>
            <a:pPr algn="l"/>
            <a:r>
              <a:rPr lang="en-US" sz="2400" b="0" i="0" dirty="0">
                <a:solidFill>
                  <a:srgbClr val="333333"/>
                </a:solidFill>
                <a:effectLst/>
                <a:latin typeface="Helvetica Neue"/>
              </a:rPr>
              <a:t>Communities that do not submit their MIH report are ineligible for:</a:t>
            </a:r>
          </a:p>
          <a:p>
            <a:pPr algn="l"/>
            <a:endParaRPr lang="en-US" sz="2400" b="0" i="0" dirty="0">
              <a:solidFill>
                <a:srgbClr val="333333"/>
              </a:solidFill>
              <a:effectLst/>
              <a:latin typeface="Helvetica Neue"/>
            </a:endParaRPr>
          </a:p>
          <a:p>
            <a:pPr algn="l">
              <a:buFont typeface="Arial" panose="020B0604020202020204" pitchFamily="34" charset="0"/>
              <a:buChar char="•"/>
            </a:pPr>
            <a:r>
              <a:rPr lang="en-US" sz="2400" b="0" i="0" u="none" strike="noStrike" dirty="0">
                <a:solidFill>
                  <a:srgbClr val="337AB7"/>
                </a:solidFill>
                <a:effectLst/>
                <a:latin typeface="Helvetica Neue"/>
                <a:hlinkClick r:id="rId4"/>
              </a:rPr>
              <a:t>Transportation Investment Fund of 2005</a:t>
            </a:r>
            <a:r>
              <a:rPr lang="en-US" sz="2400" b="0" i="0" dirty="0">
                <a:solidFill>
                  <a:srgbClr val="333333"/>
                </a:solidFill>
                <a:effectLst/>
                <a:latin typeface="Helvetica Neue"/>
              </a:rPr>
              <a:t> &amp; the </a:t>
            </a:r>
            <a:r>
              <a:rPr lang="en-US" sz="2400" b="0" i="0" u="none" strike="noStrike" dirty="0">
                <a:solidFill>
                  <a:srgbClr val="337AB7"/>
                </a:solidFill>
                <a:effectLst/>
                <a:latin typeface="Helvetica Neue"/>
                <a:hlinkClick r:id="rId5"/>
              </a:rPr>
              <a:t>Transit Transportation Investment Fund</a:t>
            </a:r>
            <a:r>
              <a:rPr lang="en-US" sz="2400" i="0" dirty="0">
                <a:solidFill>
                  <a:srgbClr val="333333"/>
                </a:solidFill>
                <a:effectLst/>
                <a:latin typeface="Helvetica Neue"/>
              </a:rPr>
              <a:t>.</a:t>
            </a:r>
          </a:p>
          <a:p>
            <a:pPr algn="l">
              <a:buFont typeface="Arial" panose="020B0604020202020204" pitchFamily="34" charset="0"/>
              <a:buChar char="•"/>
            </a:pPr>
            <a:endParaRPr lang="en-US" sz="2400" b="0" i="0" dirty="0">
              <a:solidFill>
                <a:srgbClr val="333333"/>
              </a:solidFill>
              <a:effectLst/>
              <a:latin typeface="Helvetica Neue"/>
            </a:endParaRPr>
          </a:p>
          <a:p>
            <a:pPr algn="l">
              <a:buFont typeface="Arial" panose="020B0604020202020204" pitchFamily="34" charset="0"/>
              <a:buChar char="•"/>
            </a:pPr>
            <a:r>
              <a:rPr lang="en-US" sz="2400" b="0" i="0" u="none" strike="noStrike" dirty="0">
                <a:solidFill>
                  <a:srgbClr val="337AB7"/>
                </a:solidFill>
                <a:effectLst/>
                <a:latin typeface="Helvetica Neue"/>
                <a:hlinkClick r:id="rId6"/>
              </a:rPr>
              <a:t>State Tax Commission Distribution of Sales and Use Tax to fund Highways.</a:t>
            </a:r>
            <a:endParaRPr lang="en-US" sz="2400" b="0" i="0" u="none" strike="noStrike" dirty="0">
              <a:solidFill>
                <a:srgbClr val="337AB7"/>
              </a:solidFill>
              <a:effectLst/>
              <a:latin typeface="Helvetica Neue"/>
            </a:endParaRPr>
          </a:p>
          <a:p>
            <a:pPr algn="l">
              <a:buFont typeface="Arial" panose="020B0604020202020204" pitchFamily="34" charset="0"/>
              <a:buChar char="•"/>
            </a:pPr>
            <a:endParaRPr lang="en-US" sz="2400" b="0" i="0" dirty="0">
              <a:solidFill>
                <a:srgbClr val="333333"/>
              </a:solidFill>
              <a:effectLst/>
              <a:latin typeface="Helvetica Neue"/>
            </a:endParaRPr>
          </a:p>
          <a:p>
            <a:pPr algn="l">
              <a:buFont typeface="Arial" panose="020B0604020202020204" pitchFamily="34" charset="0"/>
              <a:buChar char="•"/>
            </a:pPr>
            <a:r>
              <a:rPr lang="en-US" sz="2400" b="0" i="0" dirty="0">
                <a:solidFill>
                  <a:srgbClr val="333333"/>
                </a:solidFill>
                <a:effectLst/>
                <a:latin typeface="Helvetica Neue"/>
              </a:rPr>
              <a:t>Non-compliant communities pay a </a:t>
            </a:r>
            <a:r>
              <a:rPr lang="en-US" sz="2400" b="1" i="0" dirty="0">
                <a:solidFill>
                  <a:srgbClr val="333333"/>
                </a:solidFill>
                <a:effectLst/>
                <a:latin typeface="Helvetica Neue"/>
              </a:rPr>
              <a:t>$250/day</a:t>
            </a:r>
            <a:r>
              <a:rPr lang="en-US" sz="2400" b="0" i="0" dirty="0">
                <a:solidFill>
                  <a:srgbClr val="333333"/>
                </a:solidFill>
                <a:effectLst/>
                <a:latin typeface="Helvetica Neue"/>
              </a:rPr>
              <a:t> penalty fee and </a:t>
            </a:r>
            <a:r>
              <a:rPr lang="en-US" sz="2400" b="1" i="0" dirty="0">
                <a:solidFill>
                  <a:srgbClr val="333333"/>
                </a:solidFill>
                <a:effectLst/>
                <a:latin typeface="Helvetica Neue"/>
              </a:rPr>
              <a:t>$500/day</a:t>
            </a:r>
            <a:r>
              <a:rPr lang="en-US" sz="2400" b="0" i="0" dirty="0">
                <a:solidFill>
                  <a:srgbClr val="333333"/>
                </a:solidFill>
                <a:effectLst/>
                <a:latin typeface="Helvetica Neue"/>
              </a:rPr>
              <a:t> for a second consecutive year of non-compliance </a:t>
            </a:r>
            <a:r>
              <a:rPr lang="en-US" sz="2400" b="0" i="1" dirty="0">
                <a:solidFill>
                  <a:srgbClr val="333333"/>
                </a:solidFill>
                <a:effectLst/>
                <a:latin typeface="Helvetica Neue"/>
              </a:rPr>
              <a:t>(Utah Code</a:t>
            </a:r>
            <a:r>
              <a:rPr lang="en-US" sz="2400" b="0" i="0" dirty="0">
                <a:solidFill>
                  <a:srgbClr val="333333"/>
                </a:solidFill>
                <a:effectLst/>
                <a:latin typeface="Helvetica Neue"/>
              </a:rPr>
              <a:t> </a:t>
            </a:r>
            <a:r>
              <a:rPr lang="en-US" sz="2400" b="0" i="1" u="none" strike="noStrike" dirty="0">
                <a:solidFill>
                  <a:srgbClr val="337AB7"/>
                </a:solidFill>
                <a:effectLst/>
                <a:latin typeface="Helvetica Neue"/>
                <a:hlinkClick r:id="rId7"/>
              </a:rPr>
              <a:t>10-9a-408</a:t>
            </a:r>
            <a:r>
              <a:rPr lang="en-US" sz="2400" b="0" i="0" dirty="0">
                <a:solidFill>
                  <a:srgbClr val="333333"/>
                </a:solidFill>
                <a:effectLst/>
                <a:latin typeface="Helvetica Neue"/>
              </a:rPr>
              <a:t> </a:t>
            </a:r>
            <a:r>
              <a:rPr lang="en-US" sz="2400" b="0" i="1" dirty="0">
                <a:solidFill>
                  <a:srgbClr val="333333"/>
                </a:solidFill>
                <a:effectLst/>
                <a:latin typeface="Helvetica Neue"/>
              </a:rPr>
              <a:t>and</a:t>
            </a:r>
            <a:r>
              <a:rPr lang="en-US" sz="2400" b="0" i="0" dirty="0">
                <a:solidFill>
                  <a:srgbClr val="333333"/>
                </a:solidFill>
                <a:effectLst/>
                <a:latin typeface="Helvetica Neue"/>
              </a:rPr>
              <a:t> </a:t>
            </a:r>
            <a:r>
              <a:rPr lang="en-US" sz="2400" b="0" i="1" u="none" strike="noStrike" dirty="0">
                <a:solidFill>
                  <a:srgbClr val="337AB7"/>
                </a:solidFill>
                <a:effectLst/>
                <a:latin typeface="Helvetica Neue"/>
                <a:hlinkClick r:id="rId8"/>
              </a:rPr>
              <a:t>17-27a-408</a:t>
            </a:r>
            <a:r>
              <a:rPr lang="en-US" sz="2400" b="0" i="1" dirty="0">
                <a:solidFill>
                  <a:srgbClr val="333333"/>
                </a:solidFill>
                <a:effectLst/>
                <a:latin typeface="Helvetica Neue"/>
              </a:rPr>
              <a:t>)</a:t>
            </a:r>
            <a:endParaRPr lang="en-US" sz="2400" b="0" i="0" dirty="0">
              <a:solidFill>
                <a:srgbClr val="333333"/>
              </a:solidFill>
              <a:effectLst/>
              <a:latin typeface="Helvetica Neue"/>
            </a:endParaRPr>
          </a:p>
        </p:txBody>
      </p:sp>
      <p:pic>
        <p:nvPicPr>
          <p:cNvPr id="9" name="Graphic 8" descr="Close with solid fill">
            <a:extLst>
              <a:ext uri="{FF2B5EF4-FFF2-40B4-BE49-F238E27FC236}">
                <a16:creationId xmlns:a16="http://schemas.microsoft.com/office/drawing/2014/main" id="{0EDCC617-B987-4D6A-AAC8-8FA28308D08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58843" y="189993"/>
            <a:ext cx="655749" cy="655749"/>
          </a:xfrm>
          <a:prstGeom prst="rect">
            <a:avLst/>
          </a:prstGeom>
        </p:spPr>
      </p:pic>
    </p:spTree>
    <p:extLst>
      <p:ext uri="{BB962C8B-B14F-4D97-AF65-F5344CB8AC3E}">
        <p14:creationId xmlns:p14="http://schemas.microsoft.com/office/powerpoint/2010/main" val="1662405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1"/>
            <a:ext cx="12192000" cy="1113183"/>
          </a:xfrm>
          <a:prstGeom prst="rect">
            <a:avLst/>
          </a:prstGeom>
          <a:solidFill>
            <a:srgbClr val="18386D"/>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3835906" y="361784"/>
            <a:ext cx="4860225" cy="751399"/>
          </a:xfrm>
          <a:prstGeom prst="rect">
            <a:avLst/>
          </a:prstGeom>
        </p:spPr>
        <p:txBody>
          <a:bodyPr vert="horz" lIns="91440" tIns="45720" rIns="91440" bIns="45720" rtlCol="0">
            <a:norm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MIH STRATEGIES</a:t>
            </a:r>
          </a:p>
        </p:txBody>
      </p:sp>
      <p:pic>
        <p:nvPicPr>
          <p:cNvPr id="9" name="Graphic 8" descr="Clipboard Mixed with solid fill">
            <a:extLst>
              <a:ext uri="{FF2B5EF4-FFF2-40B4-BE49-F238E27FC236}">
                <a16:creationId xmlns:a16="http://schemas.microsoft.com/office/drawing/2014/main" id="{ADA2C734-8959-4381-9D18-A763CB5190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89413" y="0"/>
            <a:ext cx="1113183" cy="1113183"/>
          </a:xfrm>
          <a:prstGeom prst="rect">
            <a:avLst/>
          </a:prstGeom>
        </p:spPr>
      </p:pic>
      <p:pic>
        <p:nvPicPr>
          <p:cNvPr id="6" name="Picture 5">
            <a:extLst>
              <a:ext uri="{FF2B5EF4-FFF2-40B4-BE49-F238E27FC236}">
                <a16:creationId xmlns:a16="http://schemas.microsoft.com/office/drawing/2014/main" id="{5EECB456-886D-40D0-8F57-C24D16F370BC}"/>
              </a:ext>
            </a:extLst>
          </p:cNvPr>
          <p:cNvPicPr>
            <a:picLocks noChangeAspect="1"/>
          </p:cNvPicPr>
          <p:nvPr/>
        </p:nvPicPr>
        <p:blipFill>
          <a:blip r:embed="rId6"/>
          <a:stretch>
            <a:fillRect/>
          </a:stretch>
        </p:blipFill>
        <p:spPr>
          <a:xfrm>
            <a:off x="3197305" y="1162342"/>
            <a:ext cx="5797389" cy="3928633"/>
          </a:xfrm>
          <a:prstGeom prst="rect">
            <a:avLst/>
          </a:prstGeom>
        </p:spPr>
      </p:pic>
      <p:sp>
        <p:nvSpPr>
          <p:cNvPr id="10" name="TextBox 9">
            <a:extLst>
              <a:ext uri="{FF2B5EF4-FFF2-40B4-BE49-F238E27FC236}">
                <a16:creationId xmlns:a16="http://schemas.microsoft.com/office/drawing/2014/main" id="{A28C282A-7E35-48D7-8608-10C8852B530E}"/>
              </a:ext>
            </a:extLst>
          </p:cNvPr>
          <p:cNvSpPr txBox="1"/>
          <p:nvPr/>
        </p:nvSpPr>
        <p:spPr>
          <a:xfrm>
            <a:off x="211682" y="5255185"/>
            <a:ext cx="6822315" cy="1261884"/>
          </a:xfrm>
          <a:prstGeom prst="rect">
            <a:avLst/>
          </a:prstGeom>
          <a:noFill/>
        </p:spPr>
        <p:txBody>
          <a:bodyPr wrap="square">
            <a:spAutoFit/>
          </a:bodyPr>
          <a:lstStyle/>
          <a:p>
            <a:pPr algn="l"/>
            <a:r>
              <a:rPr lang="en-US" sz="1400" b="1" dirty="0">
                <a:solidFill>
                  <a:srgbClr val="18386D"/>
                </a:solidFill>
                <a:latin typeface="Helvetica Neue"/>
              </a:rPr>
              <a:t>Fixed Guideway Transit Station: </a:t>
            </a:r>
            <a:r>
              <a:rPr lang="en-US" sz="1200" b="0" i="0" dirty="0">
                <a:solidFill>
                  <a:srgbClr val="333333"/>
                </a:solidFill>
                <a:effectLst/>
                <a:latin typeface="Helvetica Neue"/>
              </a:rPr>
              <a:t>public transit facilities that use rail for public transit or a separate right-of-way for public transit, such as bus rapid transit systems (TRAX, Frontrunner, etc.)</a:t>
            </a:r>
          </a:p>
          <a:p>
            <a:pPr algn="l"/>
            <a:endParaRPr lang="en-US" sz="1200" u="sng" dirty="0">
              <a:solidFill>
                <a:srgbClr val="333333"/>
              </a:solidFill>
              <a:latin typeface="Helvetica Neue"/>
            </a:endParaRPr>
          </a:p>
          <a:p>
            <a:pPr algn="l"/>
            <a:r>
              <a:rPr lang="en-US" sz="1400" b="1" dirty="0">
                <a:solidFill>
                  <a:srgbClr val="18386D"/>
                </a:solidFill>
                <a:latin typeface="Helvetica Neue"/>
              </a:rPr>
              <a:t>Priority Consideration: </a:t>
            </a:r>
            <a:r>
              <a:rPr lang="en-US" sz="1200" b="0" i="0" dirty="0">
                <a:solidFill>
                  <a:srgbClr val="333333"/>
                </a:solidFill>
                <a:effectLst/>
                <a:latin typeface="Helvetica Neue"/>
              </a:rPr>
              <a:t>if a community surpasses the minimum number of strategies in their general plan element and annual progress report, they will receive priority consideration for certain state transit funds. For details, go to </a:t>
            </a:r>
            <a:r>
              <a:rPr lang="en-US" sz="1200" b="0" i="0" dirty="0">
                <a:solidFill>
                  <a:srgbClr val="333333"/>
                </a:solidFill>
                <a:effectLst/>
                <a:latin typeface="Helvetica Neue"/>
                <a:hlinkClick r:id="rId7" action="ppaction://hlinkfile"/>
              </a:rPr>
              <a:t>jobs.utah.gov/</a:t>
            </a:r>
            <a:r>
              <a:rPr lang="en-US" sz="1200" b="0" i="0" dirty="0" err="1">
                <a:solidFill>
                  <a:srgbClr val="333333"/>
                </a:solidFill>
                <a:effectLst/>
                <a:latin typeface="Helvetica Neue"/>
                <a:hlinkClick r:id="rId7" action="ppaction://hlinkfile"/>
              </a:rPr>
              <a:t>mihreporting</a:t>
            </a:r>
            <a:r>
              <a:rPr lang="en-US" sz="1200" b="0" i="0" dirty="0">
                <a:solidFill>
                  <a:srgbClr val="333333"/>
                </a:solidFill>
                <a:effectLst/>
                <a:latin typeface="Helvetica Neue"/>
              </a:rPr>
              <a:t>.</a:t>
            </a:r>
            <a:endParaRPr lang="en-US" sz="1200" b="1" i="1" u="sng" dirty="0">
              <a:solidFill>
                <a:srgbClr val="FF0000"/>
              </a:solidFill>
              <a:effectLst/>
              <a:latin typeface="Helvetica Neue"/>
            </a:endParaRPr>
          </a:p>
        </p:txBody>
      </p:sp>
    </p:spTree>
    <p:extLst>
      <p:ext uri="{BB962C8B-B14F-4D97-AF65-F5344CB8AC3E}">
        <p14:creationId xmlns:p14="http://schemas.microsoft.com/office/powerpoint/2010/main" val="2381089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1"/>
            <a:ext cx="12192000" cy="962106"/>
          </a:xfrm>
          <a:prstGeom prst="rect">
            <a:avLst/>
          </a:prstGeom>
          <a:solidFill>
            <a:srgbClr val="62489F"/>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BFBD2518-6FD7-48DB-84F9-53D5AEA85131}"/>
              </a:ext>
            </a:extLst>
          </p:cNvPr>
          <p:cNvSpPr txBox="1">
            <a:spLocks/>
          </p:cNvSpPr>
          <p:nvPr/>
        </p:nvSpPr>
        <p:spPr>
          <a:xfrm>
            <a:off x="3272130" y="304133"/>
            <a:ext cx="5647739" cy="457203"/>
          </a:xfrm>
          <a:prstGeom prst="rect">
            <a:avLst/>
          </a:prstGeom>
        </p:spPr>
        <p:txBody>
          <a:bodyPr vert="horz" lIns="91440" tIns="45720" rIns="91440" bIns="45720" rtlCol="0">
            <a:normAutofit fontScale="77500" lnSpcReduction="2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solidFill>
                  <a:schemeClr val="bg1"/>
                </a:solidFill>
                <a:latin typeface="Montserrat SemiBold" pitchFamily="2" charset="0"/>
              </a:rPr>
              <a:t>PLANNING &amp; DATA RESOURCES</a:t>
            </a:r>
          </a:p>
        </p:txBody>
      </p:sp>
      <p:sp>
        <p:nvSpPr>
          <p:cNvPr id="11" name="TextBox 10">
            <a:extLst>
              <a:ext uri="{FF2B5EF4-FFF2-40B4-BE49-F238E27FC236}">
                <a16:creationId xmlns:a16="http://schemas.microsoft.com/office/drawing/2014/main" id="{B5DDFBFD-FF6A-423F-B80B-DF0D4E43411B}"/>
              </a:ext>
            </a:extLst>
          </p:cNvPr>
          <p:cNvSpPr txBox="1"/>
          <p:nvPr/>
        </p:nvSpPr>
        <p:spPr>
          <a:xfrm>
            <a:off x="2255204" y="1071063"/>
            <a:ext cx="8804081" cy="5663473"/>
          </a:xfrm>
          <a:prstGeom prst="rect">
            <a:avLst/>
          </a:prstGeom>
          <a:noFill/>
        </p:spPr>
        <p:txBody>
          <a:bodyPr wrap="square">
            <a:spAutoFit/>
          </a:bodyPr>
          <a:lstStyle/>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State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6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The Utah Housing Affordability Dashboard</a:t>
            </a:r>
            <a:r>
              <a:rPr lang="en-US" sz="1600" dirty="0">
                <a:latin typeface="Calibri" panose="020F0502020204030204" pitchFamily="34" charset="0"/>
                <a:ea typeface="Calibri" panose="020F0502020204030204" pitchFamily="34" charset="0"/>
                <a:cs typeface="Times New Roman" panose="02020603050405020304" pitchFamily="18" charset="0"/>
              </a:rPr>
              <a:t> - </a:t>
            </a:r>
            <a:r>
              <a:rPr lang="en-US" sz="1400" dirty="0">
                <a:latin typeface="Calibri" panose="020F0502020204030204" pitchFamily="34" charset="0"/>
                <a:ea typeface="Calibri" panose="020F0502020204030204" pitchFamily="34" charset="0"/>
                <a:cs typeface="Times New Roman" panose="02020603050405020304" pitchFamily="18" charset="0"/>
              </a:rPr>
              <a:t>In collaboration with the </a:t>
            </a:r>
            <a:r>
              <a:rPr lang="en-US" sz="1400" b="1" dirty="0">
                <a:latin typeface="Calibri" panose="020F0502020204030204" pitchFamily="34" charset="0"/>
                <a:ea typeface="Calibri" panose="020F0502020204030204" pitchFamily="34" charset="0"/>
                <a:cs typeface="Times New Roman" panose="02020603050405020304" pitchFamily="18" charset="0"/>
              </a:rPr>
              <a:t>Kem C. Gardner Policy Institute</a:t>
            </a:r>
            <a:r>
              <a:rPr lang="en-US" sz="1400" dirty="0">
                <a:latin typeface="Calibri" panose="020F0502020204030204" pitchFamily="34" charset="0"/>
                <a:ea typeface="Calibri" panose="020F0502020204030204" pitchFamily="34" charset="0"/>
                <a:cs typeface="Times New Roman" panose="02020603050405020304" pitchFamily="18" charset="0"/>
              </a:rPr>
              <a:t>, a Utah Housing Affordability Dashboard has been created which identifies moderate and affordable housing needs &amp; supply, and a 5-year projection across Utah communities with populations greater than 5,000 people.</a:t>
            </a:r>
          </a:p>
          <a:p>
            <a:pPr marL="0" marR="0">
              <a:lnSpc>
                <a:spcPct val="107000"/>
              </a:lnSpc>
              <a:spcBef>
                <a:spcPts val="0"/>
              </a:spcBef>
              <a:spcAft>
                <a:spcPts val="800"/>
              </a:spcAft>
            </a:pPr>
            <a:endParaRPr lang="en-US" sz="1600" dirty="0">
              <a:latin typeface="Calibri" panose="020F0502020204030204" pitchFamily="34" charset="0"/>
              <a:ea typeface="Calibri" panose="020F0502020204030204" pitchFamily="34" charset="0"/>
              <a:cs typeface="Times New Roman" panose="02020603050405020304" pitchFamily="18" charset="0"/>
              <a:hlinkClick r:id="rId4"/>
            </a:endParaRPr>
          </a:p>
          <a:p>
            <a:pPr marL="0" marR="0">
              <a:lnSpc>
                <a:spcPct val="107000"/>
              </a:lnSpc>
              <a:spcBef>
                <a:spcPts val="0"/>
              </a:spcBef>
              <a:spcAft>
                <a:spcPts val="800"/>
              </a:spcAft>
            </a:pPr>
            <a:r>
              <a:rPr lang="en-US" sz="16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Land Use Strategies to Bring Housing Back Within Reach</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 A 2024 report by Envision Utah on best practices to reform zoning and housing regulations, with the ultimate goal of increasing housing attainability and affordability in Utah.</a:t>
            </a:r>
          </a:p>
          <a:p>
            <a:pPr marL="0" marR="0">
              <a:lnSpc>
                <a:spcPct val="107000"/>
              </a:lnSpc>
              <a:spcBef>
                <a:spcPts val="0"/>
              </a:spcBef>
              <a:spcAft>
                <a:spcPts val="800"/>
              </a:spcAft>
            </a:pPr>
            <a:r>
              <a:rPr lang="en-US" sz="16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‘How Do We Make Housing Affordable?’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 a 9-minute video produced by Envision Utah describing land use and construction regulation barriers to affordable housing and recommendations for potential changes to facilitate more affordable housing.</a:t>
            </a:r>
          </a:p>
          <a:p>
            <a:pPr marL="0" marR="0">
              <a:lnSpc>
                <a:spcPct val="107000"/>
              </a:lnSpc>
              <a:spcBef>
                <a:spcPts val="0"/>
              </a:spcBef>
              <a:spcAft>
                <a:spcPts val="800"/>
              </a:spcAft>
            </a:pPr>
            <a:r>
              <a:rPr lang="en-US" sz="16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Moderate Income Housing (MIH) Element Model Resolution</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a</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model resolution that communities can use to amend and adopt a moderate-income housing element in their General Plan.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Federal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The American Community Survey (ACS)</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 an extensive annual household survey produced by the U.S. Census Bureau which provides several tables of demographic and housing data on its website. </a:t>
            </a:r>
          </a:p>
          <a:p>
            <a:pPr marL="0" marR="0">
              <a:lnSpc>
                <a:spcPct val="107000"/>
              </a:lnSpc>
              <a:spcBef>
                <a:spcPts val="0"/>
              </a:spcBef>
              <a:spcAft>
                <a:spcPts val="800"/>
              </a:spcAft>
            </a:pPr>
            <a:r>
              <a:rPr lang="en-US" sz="16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Comprehensive Housing Affordability Strategy (CHAS)</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 datasets from the U.S. Department of Housing &amp; Urban Development (HUD) that organize housing needs according to household income and program eligibility limits.</a:t>
            </a:r>
          </a:p>
        </p:txBody>
      </p:sp>
      <p:pic>
        <p:nvPicPr>
          <p:cNvPr id="7" name="Graphic 6" descr="Tools with solid fill">
            <a:extLst>
              <a:ext uri="{FF2B5EF4-FFF2-40B4-BE49-F238E27FC236}">
                <a16:creationId xmlns:a16="http://schemas.microsoft.com/office/drawing/2014/main" id="{72E7A42F-2192-40E8-A005-5D21E0741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17304" y="166313"/>
            <a:ext cx="595023" cy="595023"/>
          </a:xfrm>
          <a:prstGeom prst="rect">
            <a:avLst/>
          </a:prstGeom>
        </p:spPr>
      </p:pic>
      <p:pic>
        <p:nvPicPr>
          <p:cNvPr id="2050" name="Picture 2" descr="Valley Visioning — Envision Utah">
            <a:extLst>
              <a:ext uri="{FF2B5EF4-FFF2-40B4-BE49-F238E27FC236}">
                <a16:creationId xmlns:a16="http://schemas.microsoft.com/office/drawing/2014/main" id="{B6C3D844-A24E-41C4-AF5A-BB6579D7156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0195" y="3287264"/>
            <a:ext cx="1330208" cy="7138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Valley Visioning — Envision Utah">
            <a:extLst>
              <a:ext uri="{FF2B5EF4-FFF2-40B4-BE49-F238E27FC236}">
                <a16:creationId xmlns:a16="http://schemas.microsoft.com/office/drawing/2014/main" id="{6E5C9E38-622B-4106-B4B9-EDC96A0873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0195" y="2416380"/>
            <a:ext cx="1330208" cy="7138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iversity in Utah">
            <a:extLst>
              <a:ext uri="{FF2B5EF4-FFF2-40B4-BE49-F238E27FC236}">
                <a16:creationId xmlns:a16="http://schemas.microsoft.com/office/drawing/2014/main" id="{9798001F-AEBA-4EA1-A9E4-13855B068F0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75" y="664898"/>
            <a:ext cx="2288596" cy="228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936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1"/>
            <a:ext cx="12192000" cy="962106"/>
          </a:xfrm>
          <a:prstGeom prst="rect">
            <a:avLst/>
          </a:prstGeom>
          <a:solidFill>
            <a:srgbClr val="62489F"/>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3272130" y="304133"/>
            <a:ext cx="5647739" cy="457203"/>
          </a:xfrm>
          <a:prstGeom prst="rect">
            <a:avLst/>
          </a:prstGeom>
        </p:spPr>
        <p:txBody>
          <a:bodyPr vert="horz" lIns="91440" tIns="45720" rIns="91440" bIns="45720" rtlCol="0">
            <a:normAutofit fontScale="77500" lnSpcReduction="2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solidFill>
                  <a:schemeClr val="bg1"/>
                </a:solidFill>
                <a:latin typeface="Montserrat SemiBold" pitchFamily="2" charset="0"/>
              </a:rPr>
              <a:t>PLANNING &amp; DATA RESOURCES</a:t>
            </a:r>
          </a:p>
        </p:txBody>
      </p:sp>
      <p:pic>
        <p:nvPicPr>
          <p:cNvPr id="7" name="Graphic 6" descr="Tools with solid fill">
            <a:extLst>
              <a:ext uri="{FF2B5EF4-FFF2-40B4-BE49-F238E27FC236}">
                <a16:creationId xmlns:a16="http://schemas.microsoft.com/office/drawing/2014/main" id="{72E7A42F-2192-40E8-A005-5D21E0741E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17304" y="166313"/>
            <a:ext cx="595023" cy="595023"/>
          </a:xfrm>
          <a:prstGeom prst="rect">
            <a:avLst/>
          </a:prstGeom>
        </p:spPr>
      </p:pic>
      <p:sp>
        <p:nvSpPr>
          <p:cNvPr id="12" name="TextBox 11">
            <a:extLst>
              <a:ext uri="{FF2B5EF4-FFF2-40B4-BE49-F238E27FC236}">
                <a16:creationId xmlns:a16="http://schemas.microsoft.com/office/drawing/2014/main" id="{3F13A993-245E-45E0-9B20-BA650387C2A0}"/>
              </a:ext>
            </a:extLst>
          </p:cNvPr>
          <p:cNvSpPr txBox="1"/>
          <p:nvPr/>
        </p:nvSpPr>
        <p:spPr>
          <a:xfrm>
            <a:off x="5661328" y="2019072"/>
            <a:ext cx="6019137" cy="2431435"/>
          </a:xfrm>
          <a:prstGeom prst="rect">
            <a:avLst/>
          </a:prstGeom>
          <a:noFill/>
        </p:spPr>
        <p:txBody>
          <a:bodyPr wrap="square">
            <a:spAutoFit/>
          </a:bodyPr>
          <a:lstStyle/>
          <a:p>
            <a:pPr algn="l"/>
            <a:r>
              <a:rPr lang="en-US" sz="2400" b="1" dirty="0">
                <a:solidFill>
                  <a:srgbClr val="62489F"/>
                </a:solidFill>
              </a:rPr>
              <a:t>Want access to previous years’ MIH reports?</a:t>
            </a:r>
          </a:p>
          <a:p>
            <a:pPr marL="342900" indent="-342900" algn="l">
              <a:buFont typeface="Arial" panose="020B0604020202020204" pitchFamily="34" charset="0"/>
              <a:buChar char="•"/>
            </a:pPr>
            <a:endParaRPr lang="en-US" sz="2000" dirty="0"/>
          </a:p>
          <a:p>
            <a:pPr marL="800100" lvl="1" indent="-342900" algn="l">
              <a:buFont typeface="Arial" panose="020B0604020202020204" pitchFamily="34" charset="0"/>
              <a:buChar char="•"/>
            </a:pPr>
            <a:r>
              <a:rPr lang="en-US" dirty="0"/>
              <a:t>Go to </a:t>
            </a:r>
            <a:r>
              <a:rPr lang="en-US" dirty="0">
                <a:hlinkClick r:id="rId6" action="ppaction://hlinkfile"/>
              </a:rPr>
              <a:t>jobs.utah.gov/</a:t>
            </a:r>
            <a:r>
              <a:rPr lang="en-US" dirty="0" err="1">
                <a:hlinkClick r:id="rId6" action="ppaction://hlinkfile"/>
              </a:rPr>
              <a:t>mihreporting</a:t>
            </a:r>
            <a:r>
              <a:rPr lang="en-US" dirty="0"/>
              <a:t> and go to the </a:t>
            </a:r>
            <a:r>
              <a:rPr lang="en-US" i="1" dirty="0"/>
              <a:t>Prior Reports </a:t>
            </a:r>
            <a:r>
              <a:rPr lang="en-US" dirty="0"/>
              <a:t>section at the bottom of the page.</a:t>
            </a:r>
          </a:p>
          <a:p>
            <a:pPr lvl="1" algn="l"/>
            <a:endParaRPr lang="en-US" dirty="0"/>
          </a:p>
          <a:p>
            <a:pPr marL="800100" lvl="1" indent="-342900" algn="l">
              <a:buFont typeface="Arial" panose="020B0604020202020204" pitchFamily="34" charset="0"/>
              <a:buChar char="•"/>
            </a:pPr>
            <a:r>
              <a:rPr lang="en-US" dirty="0"/>
              <a:t>Reports from 2022-2024 are available for all reporting municipalities/counties.</a:t>
            </a:r>
          </a:p>
          <a:p>
            <a:pPr marL="800100" lvl="1" indent="-342900" algn="l">
              <a:buFont typeface="Arial" panose="020B0604020202020204" pitchFamily="34" charset="0"/>
              <a:buChar char="•"/>
            </a:pPr>
            <a:endParaRPr lang="en-US" dirty="0"/>
          </a:p>
        </p:txBody>
      </p:sp>
      <p:pic>
        <p:nvPicPr>
          <p:cNvPr id="13" name="Picture 12">
            <a:extLst>
              <a:ext uri="{FF2B5EF4-FFF2-40B4-BE49-F238E27FC236}">
                <a16:creationId xmlns:a16="http://schemas.microsoft.com/office/drawing/2014/main" id="{72CC0287-6458-43EB-90EB-17846D11B666}"/>
              </a:ext>
            </a:extLst>
          </p:cNvPr>
          <p:cNvPicPr>
            <a:picLocks noChangeAspect="1"/>
          </p:cNvPicPr>
          <p:nvPr/>
        </p:nvPicPr>
        <p:blipFill>
          <a:blip r:embed="rId7"/>
          <a:stretch>
            <a:fillRect/>
          </a:stretch>
        </p:blipFill>
        <p:spPr>
          <a:xfrm>
            <a:off x="648596" y="3440609"/>
            <a:ext cx="4297115" cy="3417391"/>
          </a:xfrm>
          <a:prstGeom prst="rect">
            <a:avLst/>
          </a:prstGeom>
        </p:spPr>
      </p:pic>
      <p:pic>
        <p:nvPicPr>
          <p:cNvPr id="15" name="Picture 14">
            <a:extLst>
              <a:ext uri="{FF2B5EF4-FFF2-40B4-BE49-F238E27FC236}">
                <a16:creationId xmlns:a16="http://schemas.microsoft.com/office/drawing/2014/main" id="{97782130-B3F0-4E0E-B375-99F4C3591AAB}"/>
              </a:ext>
            </a:extLst>
          </p:cNvPr>
          <p:cNvPicPr>
            <a:picLocks noChangeAspect="1"/>
          </p:cNvPicPr>
          <p:nvPr/>
        </p:nvPicPr>
        <p:blipFill>
          <a:blip r:embed="rId8"/>
          <a:stretch>
            <a:fillRect/>
          </a:stretch>
        </p:blipFill>
        <p:spPr>
          <a:xfrm>
            <a:off x="1007096" y="1128419"/>
            <a:ext cx="3678874" cy="1887498"/>
          </a:xfrm>
          <a:prstGeom prst="rect">
            <a:avLst/>
          </a:prstGeom>
        </p:spPr>
      </p:pic>
    </p:spTree>
    <p:extLst>
      <p:ext uri="{BB962C8B-B14F-4D97-AF65-F5344CB8AC3E}">
        <p14:creationId xmlns:p14="http://schemas.microsoft.com/office/powerpoint/2010/main" val="3737970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1"/>
            <a:ext cx="12192000" cy="962106"/>
          </a:xfrm>
          <a:prstGeom prst="rect">
            <a:avLst/>
          </a:prstGeom>
          <a:solidFill>
            <a:srgbClr val="62489F"/>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3272130" y="304133"/>
            <a:ext cx="5647739" cy="457203"/>
          </a:xfrm>
          <a:prstGeom prst="rect">
            <a:avLst/>
          </a:prstGeom>
        </p:spPr>
        <p:txBody>
          <a:bodyPr vert="horz" lIns="91440" tIns="45720" rIns="91440" bIns="45720" rtlCol="0">
            <a:normAutofit fontScale="77500" lnSpcReduction="200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solidFill>
                  <a:schemeClr val="bg1"/>
                </a:solidFill>
                <a:latin typeface="Montserrat SemiBold" pitchFamily="2" charset="0"/>
              </a:rPr>
              <a:t>PLANNING &amp; DATA RESOURCES</a:t>
            </a:r>
          </a:p>
        </p:txBody>
      </p:sp>
      <p:pic>
        <p:nvPicPr>
          <p:cNvPr id="7" name="Graphic 6" descr="Tools with solid fill">
            <a:extLst>
              <a:ext uri="{FF2B5EF4-FFF2-40B4-BE49-F238E27FC236}">
                <a16:creationId xmlns:a16="http://schemas.microsoft.com/office/drawing/2014/main" id="{72E7A42F-2192-40E8-A005-5D21E0741E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17304" y="166313"/>
            <a:ext cx="595023" cy="595023"/>
          </a:xfrm>
          <a:prstGeom prst="rect">
            <a:avLst/>
          </a:prstGeom>
        </p:spPr>
      </p:pic>
      <p:sp>
        <p:nvSpPr>
          <p:cNvPr id="11" name="TextBox 10">
            <a:extLst>
              <a:ext uri="{FF2B5EF4-FFF2-40B4-BE49-F238E27FC236}">
                <a16:creationId xmlns:a16="http://schemas.microsoft.com/office/drawing/2014/main" id="{ED8AAA69-CE93-49FF-95CF-9208F20CC88B}"/>
              </a:ext>
            </a:extLst>
          </p:cNvPr>
          <p:cNvSpPr txBox="1"/>
          <p:nvPr/>
        </p:nvSpPr>
        <p:spPr>
          <a:xfrm>
            <a:off x="4099367" y="3217761"/>
            <a:ext cx="3993265" cy="1938992"/>
          </a:xfrm>
          <a:prstGeom prst="rect">
            <a:avLst/>
          </a:prstGeom>
          <a:noFill/>
        </p:spPr>
        <p:txBody>
          <a:bodyPr wrap="square" rtlCol="0">
            <a:spAutoFit/>
          </a:bodyPr>
          <a:lstStyle/>
          <a:p>
            <a:pPr algn="ctr"/>
            <a:r>
              <a:rPr lang="en-US" sz="4000" dirty="0"/>
              <a:t>Final questions online or in the chat?</a:t>
            </a:r>
          </a:p>
        </p:txBody>
      </p:sp>
      <p:pic>
        <p:nvPicPr>
          <p:cNvPr id="14" name="Graphic 13" descr="Help with solid fill">
            <a:extLst>
              <a:ext uri="{FF2B5EF4-FFF2-40B4-BE49-F238E27FC236}">
                <a16:creationId xmlns:a16="http://schemas.microsoft.com/office/drawing/2014/main" id="{3BD50C4E-4CF0-40E9-A7D8-9E4940EDDF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15673" y="1657107"/>
            <a:ext cx="1560653" cy="1560653"/>
          </a:xfrm>
          <a:prstGeom prst="rect">
            <a:avLst/>
          </a:prstGeom>
        </p:spPr>
      </p:pic>
    </p:spTree>
    <p:extLst>
      <p:ext uri="{BB962C8B-B14F-4D97-AF65-F5344CB8AC3E}">
        <p14:creationId xmlns:p14="http://schemas.microsoft.com/office/powerpoint/2010/main" val="25023804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1"/>
            <a:ext cx="12192000" cy="962106"/>
          </a:xfrm>
          <a:prstGeom prst="rect">
            <a:avLst/>
          </a:prstGeom>
          <a:solidFill>
            <a:srgbClr val="62489F"/>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3435299" y="298171"/>
            <a:ext cx="5114667" cy="663935"/>
          </a:xfrm>
          <a:prstGeom prst="rect">
            <a:avLst/>
          </a:prstGeom>
        </p:spPr>
        <p:txBody>
          <a:bodyPr vert="horz" lIns="91440" tIns="45720" rIns="91440" bIns="45720" rtlCol="0">
            <a:normAutofit fontScale="92500"/>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solidFill>
                  <a:schemeClr val="bg1"/>
                </a:solidFill>
                <a:latin typeface="Montserrat SemiBold" pitchFamily="2" charset="0"/>
              </a:rPr>
              <a:t>QUESTIONS &amp; SUPPORT</a:t>
            </a:r>
          </a:p>
        </p:txBody>
      </p:sp>
      <p:sp>
        <p:nvSpPr>
          <p:cNvPr id="11" name="TextBox 10">
            <a:extLst>
              <a:ext uri="{FF2B5EF4-FFF2-40B4-BE49-F238E27FC236}">
                <a16:creationId xmlns:a16="http://schemas.microsoft.com/office/drawing/2014/main" id="{B5DDFBFD-FF6A-423F-B80B-DF0D4E43411B}"/>
              </a:ext>
            </a:extLst>
          </p:cNvPr>
          <p:cNvSpPr txBox="1"/>
          <p:nvPr/>
        </p:nvSpPr>
        <p:spPr>
          <a:xfrm>
            <a:off x="896068" y="1582340"/>
            <a:ext cx="9043829" cy="3693319"/>
          </a:xfrm>
          <a:prstGeom prst="rect">
            <a:avLst/>
          </a:prstGeom>
          <a:noFill/>
        </p:spPr>
        <p:txBody>
          <a:bodyPr wrap="square">
            <a:spAutoFit/>
          </a:bodyPr>
          <a:lstStyle/>
          <a:p>
            <a:pPr algn="l"/>
            <a:r>
              <a:rPr lang="en-US" b="0" i="0" dirty="0">
                <a:solidFill>
                  <a:srgbClr val="333333"/>
                </a:solidFill>
                <a:effectLst/>
                <a:latin typeface="Helvetica Neue"/>
              </a:rPr>
              <a:t>If you need any assistance submitting your MIH report or have questions about MIH reporting requirements,</a:t>
            </a:r>
          </a:p>
          <a:p>
            <a:pPr algn="l"/>
            <a:endParaRPr lang="en-US" b="0" i="0" dirty="0">
              <a:solidFill>
                <a:srgbClr val="333333"/>
              </a:solidFill>
              <a:effectLst/>
              <a:latin typeface="Helvetica Neue"/>
            </a:endParaRPr>
          </a:p>
          <a:p>
            <a:pPr algn="l">
              <a:buFont typeface="Arial" panose="020B0604020202020204" pitchFamily="34" charset="0"/>
              <a:buChar char="•"/>
            </a:pPr>
            <a:r>
              <a:rPr lang="en-US" b="0" i="0" dirty="0">
                <a:solidFill>
                  <a:srgbClr val="333333"/>
                </a:solidFill>
                <a:effectLst/>
                <a:latin typeface="Helvetica Neue"/>
              </a:rPr>
              <a:t>Email </a:t>
            </a:r>
            <a:r>
              <a:rPr lang="en-US" b="1" dirty="0">
                <a:solidFill>
                  <a:srgbClr val="337AB7"/>
                </a:solidFill>
                <a:latin typeface="Helvetica Neue"/>
              </a:rPr>
              <a:t>mih@utah.gov</a:t>
            </a:r>
            <a:r>
              <a:rPr lang="en-US" dirty="0">
                <a:solidFill>
                  <a:srgbClr val="333333"/>
                </a:solidFill>
                <a:latin typeface="Helvetica Neue"/>
              </a:rPr>
              <a:t> and schedule a one-on-one technical assistance appointment.</a:t>
            </a:r>
            <a:endParaRPr lang="en-US" b="0" i="0" dirty="0">
              <a:solidFill>
                <a:srgbClr val="333333"/>
              </a:solidFill>
              <a:effectLst/>
              <a:latin typeface="Helvetica Neue"/>
            </a:endParaRPr>
          </a:p>
          <a:p>
            <a:pPr algn="l"/>
            <a:endParaRPr lang="en-US" b="0" i="0" dirty="0">
              <a:solidFill>
                <a:srgbClr val="333333"/>
              </a:solidFill>
              <a:effectLst/>
              <a:latin typeface="Helvetica Neue"/>
            </a:endParaRPr>
          </a:p>
          <a:p>
            <a:pPr algn="l">
              <a:buFont typeface="Arial" panose="020B0604020202020204" pitchFamily="34" charset="0"/>
              <a:buChar char="•"/>
            </a:pPr>
            <a:r>
              <a:rPr lang="en-US" b="0" i="0" dirty="0">
                <a:solidFill>
                  <a:srgbClr val="333333"/>
                </a:solidFill>
                <a:effectLst/>
                <a:latin typeface="Helvetica Neue"/>
              </a:rPr>
              <a:t> Go to </a:t>
            </a:r>
            <a:r>
              <a:rPr lang="en-US" b="1" i="0" dirty="0">
                <a:solidFill>
                  <a:srgbClr val="333333"/>
                </a:solidFill>
                <a:effectLst/>
                <a:latin typeface="Helvetica Neue"/>
                <a:hlinkClick r:id="rId4" action="ppaction://hlinkfile"/>
              </a:rPr>
              <a:t>jobs.utah.gov/</a:t>
            </a:r>
            <a:r>
              <a:rPr lang="en-US" b="1" i="0" dirty="0" err="1">
                <a:solidFill>
                  <a:srgbClr val="333333"/>
                </a:solidFill>
                <a:effectLst/>
                <a:latin typeface="Helvetica Neue"/>
                <a:hlinkClick r:id="rId4" action="ppaction://hlinkfile"/>
              </a:rPr>
              <a:t>mihreporting</a:t>
            </a:r>
            <a:r>
              <a:rPr lang="en-US" b="0" i="0" dirty="0">
                <a:solidFill>
                  <a:srgbClr val="333333"/>
                </a:solidFill>
                <a:effectLst/>
                <a:latin typeface="Helvetica Neue"/>
              </a:rPr>
              <a:t> under the </a:t>
            </a:r>
            <a:r>
              <a:rPr lang="en-US" b="0" i="1" dirty="0">
                <a:solidFill>
                  <a:srgbClr val="333333"/>
                </a:solidFill>
                <a:effectLst/>
                <a:latin typeface="Helvetica Neue"/>
              </a:rPr>
              <a:t>‘Questions &amp; Support’ </a:t>
            </a:r>
            <a:r>
              <a:rPr lang="en-US" b="0" i="0" dirty="0">
                <a:solidFill>
                  <a:srgbClr val="333333"/>
                </a:solidFill>
                <a:effectLst/>
                <a:latin typeface="Helvetica Neue"/>
              </a:rPr>
              <a:t>section, which includes FAQs, a walkthrough video, walkthrough slides, and a PDF of the 2025 Repor</a:t>
            </a:r>
            <a:r>
              <a:rPr lang="en-US" dirty="0">
                <a:solidFill>
                  <a:srgbClr val="333333"/>
                </a:solidFill>
                <a:latin typeface="Helvetica Neue"/>
              </a:rPr>
              <a:t>t questions.</a:t>
            </a:r>
            <a:endParaRPr lang="en-US" b="0" i="0" dirty="0">
              <a:solidFill>
                <a:srgbClr val="333333"/>
              </a:solidFill>
              <a:effectLst/>
              <a:latin typeface="Helvetica Neue"/>
            </a:endParaRPr>
          </a:p>
          <a:p>
            <a:pPr algn="l"/>
            <a:endParaRPr lang="en-US" b="0" i="0" dirty="0">
              <a:solidFill>
                <a:srgbClr val="333333"/>
              </a:solidFill>
              <a:effectLst/>
              <a:latin typeface="Helvetica Neue"/>
            </a:endParaRPr>
          </a:p>
          <a:p>
            <a:pPr algn="l">
              <a:buFont typeface="Arial" panose="020B0604020202020204" pitchFamily="34" charset="0"/>
              <a:buChar char="•"/>
            </a:pPr>
            <a:r>
              <a:rPr lang="en-US" b="0" i="0" dirty="0">
                <a:solidFill>
                  <a:srgbClr val="333333"/>
                </a:solidFill>
                <a:effectLst/>
                <a:latin typeface="Helvetica Neue"/>
              </a:rPr>
              <a:t> Call Todd Andersen </a:t>
            </a:r>
            <a:r>
              <a:rPr lang="en-US" b="0" i="1" dirty="0">
                <a:solidFill>
                  <a:srgbClr val="333333"/>
                </a:solidFill>
                <a:effectLst/>
                <a:latin typeface="Helvetica Neue"/>
              </a:rPr>
              <a:t>(MIH Program Specialist)</a:t>
            </a:r>
            <a:r>
              <a:rPr lang="en-US" b="0" i="0" dirty="0">
                <a:solidFill>
                  <a:srgbClr val="333333"/>
                </a:solidFill>
                <a:effectLst/>
                <a:latin typeface="Helvetica Neue"/>
              </a:rPr>
              <a:t> at (385) 290-9717.</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For other assistance, contact Meg Ryan from Utah League of Cities and Towns (ULCT) at </a:t>
            </a:r>
            <a:r>
              <a:rPr lang="en-US" b="1" i="0" u="none" strike="noStrike" dirty="0">
                <a:solidFill>
                  <a:srgbClr val="337AB7"/>
                </a:solidFill>
                <a:effectLst/>
                <a:latin typeface="Helvetica Neue"/>
                <a:hlinkClick r:id="rId5"/>
              </a:rPr>
              <a:t>mryan@ulct.org</a:t>
            </a:r>
            <a:r>
              <a:rPr lang="en-US" b="0" i="0" dirty="0">
                <a:solidFill>
                  <a:srgbClr val="333333"/>
                </a:solidFill>
                <a:effectLst/>
                <a:latin typeface="Helvetica Neue"/>
              </a:rPr>
              <a:t>.</a:t>
            </a:r>
          </a:p>
        </p:txBody>
      </p:sp>
      <p:pic>
        <p:nvPicPr>
          <p:cNvPr id="6" name="Graphic 5" descr="Help with solid fill">
            <a:extLst>
              <a:ext uri="{FF2B5EF4-FFF2-40B4-BE49-F238E27FC236}">
                <a16:creationId xmlns:a16="http://schemas.microsoft.com/office/drawing/2014/main" id="{A0B92852-CC2D-40F5-86CC-A7AC003580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08136" y="142702"/>
            <a:ext cx="723571" cy="723571"/>
          </a:xfrm>
          <a:prstGeom prst="rect">
            <a:avLst/>
          </a:prstGeom>
        </p:spPr>
      </p:pic>
    </p:spTree>
    <p:extLst>
      <p:ext uri="{BB962C8B-B14F-4D97-AF65-F5344CB8AC3E}">
        <p14:creationId xmlns:p14="http://schemas.microsoft.com/office/powerpoint/2010/main" val="30744575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2DB838-18D1-B640-BF57-931B3981F0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16031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2AED-555A-4B56-A2D5-42AA032D71F0}"/>
              </a:ext>
            </a:extLst>
          </p:cNvPr>
          <p:cNvSpPr/>
          <p:nvPr/>
        </p:nvSpPr>
        <p:spPr>
          <a:xfrm>
            <a:off x="0" y="-1"/>
            <a:ext cx="12192000" cy="1113183"/>
          </a:xfrm>
          <a:prstGeom prst="rect">
            <a:avLst/>
          </a:prstGeom>
          <a:solidFill>
            <a:srgbClr val="18386D"/>
          </a:solidFill>
          <a:ln>
            <a:solidFill>
              <a:srgbClr val="624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sp>
        <p:nvSpPr>
          <p:cNvPr id="8" name="Subtitle 2">
            <a:extLst>
              <a:ext uri="{FF2B5EF4-FFF2-40B4-BE49-F238E27FC236}">
                <a16:creationId xmlns:a16="http://schemas.microsoft.com/office/drawing/2014/main" id="{BFBD2518-6FD7-48DB-84F9-53D5AEA85131}"/>
              </a:ext>
            </a:extLst>
          </p:cNvPr>
          <p:cNvSpPr txBox="1">
            <a:spLocks/>
          </p:cNvSpPr>
          <p:nvPr/>
        </p:nvSpPr>
        <p:spPr>
          <a:xfrm>
            <a:off x="3835906" y="361784"/>
            <a:ext cx="4860225" cy="751399"/>
          </a:xfrm>
          <a:prstGeom prst="rect">
            <a:avLst/>
          </a:prstGeom>
        </p:spPr>
        <p:txBody>
          <a:bodyPr vert="horz" lIns="91440" tIns="45720" rIns="91440" bIns="45720" rtlCol="0">
            <a:normAutofit/>
          </a:bodyPr>
          <a:lstStyle>
            <a:lvl1pPr marL="0" indent="0" algn="ctr" defTabSz="914411"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6" indent="0" algn="ctr" defTabSz="914411"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1" indent="0" algn="ctr" defTabSz="914411"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17"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23"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29"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34"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40"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46" indent="0" algn="ctr" defTabSz="914411"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Montserrat SemiBold" pitchFamily="2" charset="0"/>
              </a:rPr>
              <a:t>MIH STRATEGIES</a:t>
            </a:r>
          </a:p>
        </p:txBody>
      </p:sp>
      <p:pic>
        <p:nvPicPr>
          <p:cNvPr id="9" name="Graphic 8" descr="Clipboard Mixed with solid fill">
            <a:extLst>
              <a:ext uri="{FF2B5EF4-FFF2-40B4-BE49-F238E27FC236}">
                <a16:creationId xmlns:a16="http://schemas.microsoft.com/office/drawing/2014/main" id="{ADA2C734-8959-4381-9D18-A763CB5190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89413" y="0"/>
            <a:ext cx="1113183" cy="1113183"/>
          </a:xfrm>
          <a:prstGeom prst="rect">
            <a:avLst/>
          </a:prstGeom>
        </p:spPr>
      </p:pic>
      <p:sp>
        <p:nvSpPr>
          <p:cNvPr id="4" name="TextBox 3">
            <a:extLst>
              <a:ext uri="{FF2B5EF4-FFF2-40B4-BE49-F238E27FC236}">
                <a16:creationId xmlns:a16="http://schemas.microsoft.com/office/drawing/2014/main" id="{9E65350A-C953-425A-9826-1BBFFE92463A}"/>
              </a:ext>
            </a:extLst>
          </p:cNvPr>
          <p:cNvSpPr txBox="1"/>
          <p:nvPr/>
        </p:nvSpPr>
        <p:spPr>
          <a:xfrm>
            <a:off x="4099367" y="3217761"/>
            <a:ext cx="3993265" cy="1323439"/>
          </a:xfrm>
          <a:prstGeom prst="rect">
            <a:avLst/>
          </a:prstGeom>
          <a:noFill/>
        </p:spPr>
        <p:txBody>
          <a:bodyPr wrap="square" rtlCol="0">
            <a:spAutoFit/>
          </a:bodyPr>
          <a:lstStyle/>
          <a:p>
            <a:pPr algn="ctr"/>
            <a:r>
              <a:rPr lang="en-US" sz="4000" dirty="0"/>
              <a:t>Questions online or in the chat?</a:t>
            </a:r>
          </a:p>
        </p:txBody>
      </p:sp>
      <p:pic>
        <p:nvPicPr>
          <p:cNvPr id="12" name="Graphic 11" descr="Help with solid fill">
            <a:extLst>
              <a:ext uri="{FF2B5EF4-FFF2-40B4-BE49-F238E27FC236}">
                <a16:creationId xmlns:a16="http://schemas.microsoft.com/office/drawing/2014/main" id="{5C4F825D-45AD-4E3A-9471-E6A5707A00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15673" y="1657107"/>
            <a:ext cx="1560653" cy="1560653"/>
          </a:xfrm>
          <a:prstGeom prst="rect">
            <a:avLst/>
          </a:prstGeom>
        </p:spPr>
      </p:pic>
    </p:spTree>
    <p:extLst>
      <p:ext uri="{BB962C8B-B14F-4D97-AF65-F5344CB8AC3E}">
        <p14:creationId xmlns:p14="http://schemas.microsoft.com/office/powerpoint/2010/main" val="715128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pic>
        <p:nvPicPr>
          <p:cNvPr id="6" name="Picture 5">
            <a:extLst>
              <a:ext uri="{FF2B5EF4-FFF2-40B4-BE49-F238E27FC236}">
                <a16:creationId xmlns:a16="http://schemas.microsoft.com/office/drawing/2014/main" id="{1BCA4F8D-F564-4CCA-8BF8-EC5C54484DF2}"/>
              </a:ext>
            </a:extLst>
          </p:cNvPr>
          <p:cNvPicPr>
            <a:picLocks noChangeAspect="1"/>
          </p:cNvPicPr>
          <p:nvPr/>
        </p:nvPicPr>
        <p:blipFill>
          <a:blip r:embed="rId4"/>
          <a:stretch>
            <a:fillRect/>
          </a:stretch>
        </p:blipFill>
        <p:spPr>
          <a:xfrm>
            <a:off x="1" y="127323"/>
            <a:ext cx="8067553" cy="6017112"/>
          </a:xfrm>
          <a:prstGeom prst="rect">
            <a:avLst/>
          </a:prstGeom>
        </p:spPr>
      </p:pic>
      <p:sp>
        <p:nvSpPr>
          <p:cNvPr id="7" name="Arrow: Down 6">
            <a:extLst>
              <a:ext uri="{FF2B5EF4-FFF2-40B4-BE49-F238E27FC236}">
                <a16:creationId xmlns:a16="http://schemas.microsoft.com/office/drawing/2014/main" id="{5E40A8EE-0409-42F6-835C-0AFF440043DA}"/>
              </a:ext>
            </a:extLst>
          </p:cNvPr>
          <p:cNvSpPr/>
          <p:nvPr/>
        </p:nvSpPr>
        <p:spPr>
          <a:xfrm rot="5400000">
            <a:off x="8257219" y="1921005"/>
            <a:ext cx="186160" cy="121516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6BAD852-4A22-4CA6-BA4E-C171D142D3C5}"/>
              </a:ext>
            </a:extLst>
          </p:cNvPr>
          <p:cNvSpPr/>
          <p:nvPr/>
        </p:nvSpPr>
        <p:spPr>
          <a:xfrm>
            <a:off x="76106" y="1898248"/>
            <a:ext cx="7424289" cy="144683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11A3FD3-2841-4961-9F8A-E49B1AA58078}"/>
              </a:ext>
            </a:extLst>
          </p:cNvPr>
          <p:cNvSpPr txBox="1"/>
          <p:nvPr/>
        </p:nvSpPr>
        <p:spPr>
          <a:xfrm>
            <a:off x="8994494" y="430777"/>
            <a:ext cx="3121400" cy="5078313"/>
          </a:xfrm>
          <a:prstGeom prst="rect">
            <a:avLst/>
          </a:prstGeom>
          <a:noFill/>
        </p:spPr>
        <p:txBody>
          <a:bodyPr wrap="square">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Qualtrics automatically saves your progress in the report using cookies stored in your browser. If you close the browser or navigates away from the survey, you can return to it later by clicking the same survey link initially used. </a:t>
            </a:r>
          </a:p>
          <a:p>
            <a:endParaRPr lang="en-US" sz="1400" u="sng" dirty="0">
              <a:latin typeface="Calibri" panose="020F0502020204030204" pitchFamily="34" charset="0"/>
              <a:ea typeface="Calibri" panose="020F0502020204030204" pitchFamily="34" charset="0"/>
              <a:cs typeface="Times New Roman" panose="02020603050405020304" pitchFamily="18" charset="0"/>
            </a:endParaRPr>
          </a:p>
          <a:p>
            <a:r>
              <a:rPr lang="en-US" sz="1400" u="sng" dirty="0">
                <a:effectLst/>
                <a:latin typeface="Calibri" panose="020F0502020204030204" pitchFamily="34" charset="0"/>
                <a:ea typeface="Calibri" panose="020F0502020204030204" pitchFamily="34" charset="0"/>
                <a:cs typeface="Times New Roman" panose="02020603050405020304" pitchFamily="18" charset="0"/>
              </a:rPr>
              <a:t>But be aware</a:t>
            </a:r>
            <a:r>
              <a:rPr lang="en-US" sz="1400" dirty="0">
                <a:effectLst/>
                <a:latin typeface="Calibri" panose="020F0502020204030204" pitchFamily="34" charset="0"/>
                <a:ea typeface="Calibri" panose="020F0502020204030204" pitchFamily="34" charset="0"/>
                <a:cs typeface="Times New Roman" panose="02020603050405020304" pitchFamily="18" charset="0"/>
              </a:rPr>
              <a:t> that if you clear your browser cookies, uses a different browser or computer, or have ad or script blockers enabled, you may not be able to resume from where you left off.</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b="1" dirty="0">
                <a:solidFill>
                  <a:srgbClr val="18386D"/>
                </a:solidFill>
                <a:effectLst/>
                <a:latin typeface="Calibri" panose="020F0502020204030204" pitchFamily="34" charset="0"/>
                <a:ea typeface="Calibri" panose="020F0502020204030204" pitchFamily="34" charset="0"/>
                <a:cs typeface="Times New Roman" panose="02020603050405020304" pitchFamily="18" charset="0"/>
              </a:rPr>
              <a:t>On the MIH website, we have a PDF that “previews” all the questions on the 2025 report. </a:t>
            </a:r>
            <a:r>
              <a:rPr lang="en-US" sz="1400" dirty="0">
                <a:effectLst/>
                <a:latin typeface="Calibri" panose="020F0502020204030204" pitchFamily="34" charset="0"/>
                <a:ea typeface="Calibri" panose="020F0502020204030204" pitchFamily="34" charset="0"/>
                <a:cs typeface="Times New Roman" panose="02020603050405020304" pitchFamily="18" charset="0"/>
              </a:rPr>
              <a:t>I would recommend using this to prepare your answers in a separate document before filling out the report online. This will protect you if you experience unintended technical difficulties. </a:t>
            </a:r>
          </a:p>
          <a:p>
            <a:endParaRPr lang="en-US" sz="1600" dirty="0"/>
          </a:p>
        </p:txBody>
      </p:sp>
    </p:spTree>
    <p:extLst>
      <p:ext uri="{BB962C8B-B14F-4D97-AF65-F5344CB8AC3E}">
        <p14:creationId xmlns:p14="http://schemas.microsoft.com/office/powerpoint/2010/main" val="360850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pic>
        <p:nvPicPr>
          <p:cNvPr id="6" name="Picture 5">
            <a:extLst>
              <a:ext uri="{FF2B5EF4-FFF2-40B4-BE49-F238E27FC236}">
                <a16:creationId xmlns:a16="http://schemas.microsoft.com/office/drawing/2014/main" id="{A7D83FDA-4FAA-4C50-BC78-3958B9B8F114}"/>
              </a:ext>
            </a:extLst>
          </p:cNvPr>
          <p:cNvPicPr>
            <a:picLocks noChangeAspect="1"/>
          </p:cNvPicPr>
          <p:nvPr/>
        </p:nvPicPr>
        <p:blipFill>
          <a:blip r:embed="rId4"/>
          <a:stretch>
            <a:fillRect/>
          </a:stretch>
        </p:blipFill>
        <p:spPr>
          <a:xfrm>
            <a:off x="287045" y="1815431"/>
            <a:ext cx="5926801" cy="4614849"/>
          </a:xfrm>
          <a:prstGeom prst="rect">
            <a:avLst/>
          </a:prstGeom>
        </p:spPr>
      </p:pic>
      <p:sp>
        <p:nvSpPr>
          <p:cNvPr id="2" name="Arrow: Down 1">
            <a:extLst>
              <a:ext uri="{FF2B5EF4-FFF2-40B4-BE49-F238E27FC236}">
                <a16:creationId xmlns:a16="http://schemas.microsoft.com/office/drawing/2014/main" id="{E5494E66-BA45-4302-A0E2-BB450EBE0F7A}"/>
              </a:ext>
            </a:extLst>
          </p:cNvPr>
          <p:cNvSpPr/>
          <p:nvPr/>
        </p:nvSpPr>
        <p:spPr>
          <a:xfrm rot="5400000">
            <a:off x="5395767" y="3323805"/>
            <a:ext cx="238760" cy="239392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D97E5A9F-A447-4C0D-86C0-27608F6E2CBB}"/>
              </a:ext>
            </a:extLst>
          </p:cNvPr>
          <p:cNvSpPr/>
          <p:nvPr/>
        </p:nvSpPr>
        <p:spPr>
          <a:xfrm rot="5400000">
            <a:off x="5395767" y="3946841"/>
            <a:ext cx="238760" cy="23939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07267B1-69CC-4DB8-B3B3-3CDE5AD024FA}"/>
              </a:ext>
            </a:extLst>
          </p:cNvPr>
          <p:cNvSpPr txBox="1"/>
          <p:nvPr/>
        </p:nvSpPr>
        <p:spPr>
          <a:xfrm>
            <a:off x="6883108" y="4209258"/>
            <a:ext cx="3643863" cy="861774"/>
          </a:xfrm>
          <a:prstGeom prst="rect">
            <a:avLst/>
          </a:prstGeom>
          <a:noFill/>
        </p:spPr>
        <p:txBody>
          <a:bodyPr wrap="square">
            <a:spAutoFit/>
          </a:bodyPr>
          <a:lstStyle/>
          <a:p>
            <a:pPr algn="l"/>
            <a:r>
              <a:rPr lang="en-US" sz="1600" dirty="0">
                <a:solidFill>
                  <a:srgbClr val="333333"/>
                </a:solidFill>
                <a:latin typeface="Helvetica Neue"/>
              </a:rPr>
              <a:t>Email will need it to be in a valid @ format</a:t>
            </a:r>
            <a:endParaRPr lang="en-US" sz="1200" dirty="0">
              <a:solidFill>
                <a:srgbClr val="333333"/>
              </a:solidFill>
              <a:latin typeface="Helvetica Neue"/>
            </a:endParaRPr>
          </a:p>
          <a:p>
            <a:pPr algn="l"/>
            <a:endParaRPr lang="en-US" b="0" i="0" dirty="0">
              <a:solidFill>
                <a:srgbClr val="333333"/>
              </a:solidFill>
              <a:effectLst/>
              <a:latin typeface="Helvetica Neue"/>
            </a:endParaRPr>
          </a:p>
        </p:txBody>
      </p:sp>
      <p:sp>
        <p:nvSpPr>
          <p:cNvPr id="10" name="TextBox 9">
            <a:extLst>
              <a:ext uri="{FF2B5EF4-FFF2-40B4-BE49-F238E27FC236}">
                <a16:creationId xmlns:a16="http://schemas.microsoft.com/office/drawing/2014/main" id="{C1EA2D82-9D96-497D-B88D-7AD52C7B5C07}"/>
              </a:ext>
            </a:extLst>
          </p:cNvPr>
          <p:cNvSpPr txBox="1"/>
          <p:nvPr/>
        </p:nvSpPr>
        <p:spPr>
          <a:xfrm>
            <a:off x="6883107" y="4944686"/>
            <a:ext cx="3643863" cy="861774"/>
          </a:xfrm>
          <a:prstGeom prst="rect">
            <a:avLst/>
          </a:prstGeom>
          <a:noFill/>
        </p:spPr>
        <p:txBody>
          <a:bodyPr wrap="square">
            <a:spAutoFit/>
          </a:bodyPr>
          <a:lstStyle/>
          <a:p>
            <a:pPr algn="l"/>
            <a:r>
              <a:rPr lang="en-US" sz="1600" dirty="0">
                <a:solidFill>
                  <a:srgbClr val="333333"/>
                </a:solidFill>
                <a:latin typeface="Helvetica Neue"/>
              </a:rPr>
              <a:t>Phone number must be in XXX-XXX-XXXX format</a:t>
            </a:r>
            <a:endParaRPr lang="en-US" sz="1200" dirty="0">
              <a:solidFill>
                <a:srgbClr val="333333"/>
              </a:solidFill>
              <a:latin typeface="Helvetica Neue"/>
            </a:endParaRPr>
          </a:p>
          <a:p>
            <a:pPr algn="l"/>
            <a:endParaRPr lang="en-US" b="0" i="0" dirty="0">
              <a:solidFill>
                <a:srgbClr val="333333"/>
              </a:solidFill>
              <a:effectLst/>
              <a:latin typeface="Helvetica Neue"/>
            </a:endParaRPr>
          </a:p>
        </p:txBody>
      </p:sp>
      <p:pic>
        <p:nvPicPr>
          <p:cNvPr id="11" name="Picture 10">
            <a:extLst>
              <a:ext uri="{FF2B5EF4-FFF2-40B4-BE49-F238E27FC236}">
                <a16:creationId xmlns:a16="http://schemas.microsoft.com/office/drawing/2014/main" id="{63669AE4-9039-414E-AE71-DB09A5B8D5ED}"/>
              </a:ext>
            </a:extLst>
          </p:cNvPr>
          <p:cNvPicPr>
            <a:picLocks noChangeAspect="1"/>
          </p:cNvPicPr>
          <p:nvPr/>
        </p:nvPicPr>
        <p:blipFill rotWithShape="1">
          <a:blip r:embed="rId5"/>
          <a:srcRect t="29028" r="2016" b="444"/>
          <a:stretch/>
        </p:blipFill>
        <p:spPr>
          <a:xfrm>
            <a:off x="369734" y="779318"/>
            <a:ext cx="5726266" cy="1766455"/>
          </a:xfrm>
          <a:prstGeom prst="rect">
            <a:avLst/>
          </a:prstGeom>
        </p:spPr>
      </p:pic>
    </p:spTree>
    <p:extLst>
      <p:ext uri="{BB962C8B-B14F-4D97-AF65-F5344CB8AC3E}">
        <p14:creationId xmlns:p14="http://schemas.microsoft.com/office/powerpoint/2010/main" val="10672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2D8B7-DC8D-4561-A892-699D7B35ACE4}"/>
              </a:ext>
            </a:extLst>
          </p:cNvPr>
          <p:cNvSpPr>
            <a:spLocks noGrp="1"/>
          </p:cNvSpPr>
          <p:nvPr>
            <p:ph type="subTitle" idx="1"/>
          </p:nvPr>
        </p:nvSpPr>
        <p:spPr>
          <a:xfrm>
            <a:off x="7742718" y="6181346"/>
            <a:ext cx="3453516" cy="500934"/>
          </a:xfrm>
        </p:spPr>
        <p:txBody>
          <a:bodyPr>
            <a:normAutofit fontScale="70000" lnSpcReduction="20000"/>
          </a:bodyPr>
          <a:lstStyle/>
          <a:p>
            <a:r>
              <a:rPr lang="en-US" b="1" dirty="0">
                <a:solidFill>
                  <a:srgbClr val="62489F"/>
                </a:solidFill>
                <a:latin typeface="Montserrat SemiBold" pitchFamily="2" charset="0"/>
              </a:rPr>
              <a:t>jobs.utah.gov/</a:t>
            </a:r>
            <a:r>
              <a:rPr lang="en-US" b="1" dirty="0" err="1">
                <a:solidFill>
                  <a:srgbClr val="62489F"/>
                </a:solidFill>
                <a:latin typeface="Montserrat SemiBold" pitchFamily="2" charset="0"/>
              </a:rPr>
              <a:t>mihreporting</a:t>
            </a:r>
            <a:endParaRPr lang="en-US" b="1" dirty="0">
              <a:solidFill>
                <a:srgbClr val="62489F"/>
              </a:solidFill>
              <a:latin typeface="Montserrat SemiBold" pitchFamily="2" charset="0"/>
            </a:endParaRPr>
          </a:p>
        </p:txBody>
      </p:sp>
      <p:pic>
        <p:nvPicPr>
          <p:cNvPr id="5" name="Picture 4">
            <a:extLst>
              <a:ext uri="{FF2B5EF4-FFF2-40B4-BE49-F238E27FC236}">
                <a16:creationId xmlns:a16="http://schemas.microsoft.com/office/drawing/2014/main" id="{0091BA97-7BCF-45E4-A42C-609B9F91B4ED}"/>
              </a:ext>
            </a:extLst>
          </p:cNvPr>
          <p:cNvPicPr>
            <a:picLocks noChangeAspect="1"/>
          </p:cNvPicPr>
          <p:nvPr/>
        </p:nvPicPr>
        <p:blipFill>
          <a:blip r:embed="rId3"/>
          <a:stretch>
            <a:fillRect/>
          </a:stretch>
        </p:blipFill>
        <p:spPr>
          <a:xfrm>
            <a:off x="11196234" y="5876805"/>
            <a:ext cx="708721" cy="861135"/>
          </a:xfrm>
          <a:prstGeom prst="rect">
            <a:avLst/>
          </a:prstGeom>
        </p:spPr>
      </p:pic>
      <p:pic>
        <p:nvPicPr>
          <p:cNvPr id="4" name="Picture 3">
            <a:extLst>
              <a:ext uri="{FF2B5EF4-FFF2-40B4-BE49-F238E27FC236}">
                <a16:creationId xmlns:a16="http://schemas.microsoft.com/office/drawing/2014/main" id="{70A00278-DD9F-4DF4-A43A-328F0516AAF0}"/>
              </a:ext>
            </a:extLst>
          </p:cNvPr>
          <p:cNvPicPr>
            <a:picLocks noChangeAspect="1"/>
          </p:cNvPicPr>
          <p:nvPr/>
        </p:nvPicPr>
        <p:blipFill>
          <a:blip r:embed="rId4"/>
          <a:stretch>
            <a:fillRect/>
          </a:stretch>
        </p:blipFill>
        <p:spPr>
          <a:xfrm>
            <a:off x="131617" y="76324"/>
            <a:ext cx="5435985" cy="6705351"/>
          </a:xfrm>
          <a:prstGeom prst="rect">
            <a:avLst/>
          </a:prstGeom>
        </p:spPr>
      </p:pic>
      <p:pic>
        <p:nvPicPr>
          <p:cNvPr id="6" name="Picture 5">
            <a:extLst>
              <a:ext uri="{FF2B5EF4-FFF2-40B4-BE49-F238E27FC236}">
                <a16:creationId xmlns:a16="http://schemas.microsoft.com/office/drawing/2014/main" id="{23E8AC34-BEF1-424A-A049-17E1862BCEBB}"/>
              </a:ext>
            </a:extLst>
          </p:cNvPr>
          <p:cNvPicPr>
            <a:picLocks noChangeAspect="1"/>
          </p:cNvPicPr>
          <p:nvPr/>
        </p:nvPicPr>
        <p:blipFill>
          <a:blip r:embed="rId5"/>
          <a:stretch>
            <a:fillRect/>
          </a:stretch>
        </p:blipFill>
        <p:spPr>
          <a:xfrm>
            <a:off x="5796712" y="70384"/>
            <a:ext cx="6108243" cy="4137616"/>
          </a:xfrm>
          <a:prstGeom prst="rect">
            <a:avLst/>
          </a:prstGeom>
        </p:spPr>
      </p:pic>
    </p:spTree>
    <p:extLst>
      <p:ext uri="{BB962C8B-B14F-4D97-AF65-F5344CB8AC3E}">
        <p14:creationId xmlns:p14="http://schemas.microsoft.com/office/powerpoint/2010/main" val="1833873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2887</TotalTime>
  <Words>6251</Words>
  <Application>Microsoft Office PowerPoint</Application>
  <PresentationFormat>Widescreen</PresentationFormat>
  <Paragraphs>493</Paragraphs>
  <Slides>54</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Calibri Light</vt:lpstr>
      <vt:lpstr>Helvetica Neue</vt:lpstr>
      <vt:lpstr>Montserrat SemiBold</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Andersen</dc:creator>
  <cp:lastModifiedBy>Todd Andersen</cp:lastModifiedBy>
  <cp:revision>165</cp:revision>
  <cp:lastPrinted>2025-06-23T17:23:36Z</cp:lastPrinted>
  <dcterms:created xsi:type="dcterms:W3CDTF">2025-05-14T22:42:43Z</dcterms:created>
  <dcterms:modified xsi:type="dcterms:W3CDTF">2025-06-23T22:13:41Z</dcterms:modified>
</cp:coreProperties>
</file>