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75" r:id="rId5"/>
    <p:sldId id="277" r:id="rId6"/>
    <p:sldId id="258" r:id="rId7"/>
    <p:sldId id="268" r:id="rId8"/>
    <p:sldId id="264" r:id="rId9"/>
    <p:sldId id="259" r:id="rId10"/>
    <p:sldId id="260" r:id="rId11"/>
    <p:sldId id="261" r:id="rId12"/>
    <p:sldId id="270" r:id="rId13"/>
    <p:sldId id="265" r:id="rId14"/>
    <p:sldId id="276" r:id="rId15"/>
    <p:sldId id="266" r:id="rId16"/>
    <p:sldId id="274" r:id="rId17"/>
    <p:sldId id="267" r:id="rId18"/>
    <p:sldId id="272" r:id="rId19"/>
    <p:sldId id="262" r:id="rId20"/>
    <p:sldId id="271" r:id="rId21"/>
    <p:sldId id="278"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07C553-70B7-687A-2F78-EA9E09A4AFD9}" v="13" dt="2025-04-29T00:18:57.180"/>
    <p1510:client id="{95569BD2-DE4D-40C3-839F-5FB95CE0C94E}" v="1" dt="2025-04-28T21:45:54.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4" d="100"/>
          <a:sy n="64" d="100"/>
        </p:scale>
        <p:origin x="20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02D0D-B559-4526-A7BD-BF91502C9B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6D663CE-F1B9-4D64-883E-126174E8BB40}">
      <dgm:prSet/>
      <dgm:spPr/>
      <dgm:t>
        <a:bodyPr/>
        <a:lstStyle/>
        <a:p>
          <a:r>
            <a:rPr lang="en-US" dirty="0"/>
            <a:t>Understand the implications of Legislative versus Administrative decisions</a:t>
          </a:r>
        </a:p>
      </dgm:t>
    </dgm:pt>
    <dgm:pt modelId="{6C5AB9F5-451A-4ECD-874E-5A6C429876DB}" type="parTrans" cxnId="{0A1B1A40-935E-4FA1-B3BB-88AB59E9FEA0}">
      <dgm:prSet/>
      <dgm:spPr/>
      <dgm:t>
        <a:bodyPr/>
        <a:lstStyle/>
        <a:p>
          <a:endParaRPr lang="en-US"/>
        </a:p>
      </dgm:t>
    </dgm:pt>
    <dgm:pt modelId="{823882A3-EB27-4CC1-B8FA-9073B6839B15}" type="sibTrans" cxnId="{0A1B1A40-935E-4FA1-B3BB-88AB59E9FEA0}">
      <dgm:prSet/>
      <dgm:spPr/>
      <dgm:t>
        <a:bodyPr/>
        <a:lstStyle/>
        <a:p>
          <a:endParaRPr lang="en-US"/>
        </a:p>
      </dgm:t>
    </dgm:pt>
    <dgm:pt modelId="{E510B804-D9B7-4305-9B9F-B62DC89C5946}">
      <dgm:prSet/>
      <dgm:spPr/>
      <dgm:t>
        <a:bodyPr/>
        <a:lstStyle/>
        <a:p>
          <a:r>
            <a:rPr lang="en-US" dirty="0">
              <a:solidFill>
                <a:schemeClr val="tx1"/>
              </a:solidFill>
            </a:rPr>
            <a:t>Understand how State Law has changed</a:t>
          </a:r>
        </a:p>
      </dgm:t>
    </dgm:pt>
    <dgm:pt modelId="{17460B57-1173-4250-A33E-433C03A9351F}" type="parTrans" cxnId="{C203592A-057B-47F4-8558-1596CB76DFEC}">
      <dgm:prSet/>
      <dgm:spPr/>
      <dgm:t>
        <a:bodyPr/>
        <a:lstStyle/>
        <a:p>
          <a:endParaRPr lang="en-US"/>
        </a:p>
      </dgm:t>
    </dgm:pt>
    <dgm:pt modelId="{2900611C-B78F-4D52-B363-CFC08B75849A}" type="sibTrans" cxnId="{C203592A-057B-47F4-8558-1596CB76DFEC}">
      <dgm:prSet/>
      <dgm:spPr/>
      <dgm:t>
        <a:bodyPr/>
        <a:lstStyle/>
        <a:p>
          <a:endParaRPr lang="en-US"/>
        </a:p>
      </dgm:t>
    </dgm:pt>
    <dgm:pt modelId="{66A510D4-DD88-46BF-8DB8-C49B8D211BFF}">
      <dgm:prSet/>
      <dgm:spPr/>
      <dgm:t>
        <a:bodyPr/>
        <a:lstStyle/>
        <a:p>
          <a:r>
            <a:rPr lang="en-US" dirty="0"/>
            <a:t>Look at typical language</a:t>
          </a:r>
        </a:p>
      </dgm:t>
    </dgm:pt>
    <dgm:pt modelId="{8DCD8077-EB4D-4D68-B616-D5F8A4C4621C}" type="parTrans" cxnId="{AF5A3655-F376-40B1-B55E-67DC176C55E6}">
      <dgm:prSet/>
      <dgm:spPr/>
      <dgm:t>
        <a:bodyPr/>
        <a:lstStyle/>
        <a:p>
          <a:endParaRPr lang="en-US"/>
        </a:p>
      </dgm:t>
    </dgm:pt>
    <dgm:pt modelId="{8B7AFC02-4EB2-47E6-A768-56EF78C87BFC}" type="sibTrans" cxnId="{AF5A3655-F376-40B1-B55E-67DC176C55E6}">
      <dgm:prSet/>
      <dgm:spPr/>
      <dgm:t>
        <a:bodyPr/>
        <a:lstStyle/>
        <a:p>
          <a:endParaRPr lang="en-US"/>
        </a:p>
      </dgm:t>
    </dgm:pt>
    <dgm:pt modelId="{9B163ED6-6ABA-40BC-9A55-2BBF76DB6109}">
      <dgm:prSet/>
      <dgm:spPr/>
      <dgm:t>
        <a:bodyPr/>
        <a:lstStyle/>
        <a:p>
          <a:r>
            <a:rPr lang="en-US" dirty="0">
              <a:solidFill>
                <a:schemeClr val="tx1"/>
              </a:solidFill>
            </a:rPr>
            <a:t>Consider potential new language</a:t>
          </a:r>
        </a:p>
      </dgm:t>
    </dgm:pt>
    <dgm:pt modelId="{166A0D81-355E-4FC4-A026-5B815DB2E1B7}" type="parTrans" cxnId="{90D699FC-CBB6-40F0-9AB4-DDCA876E4C42}">
      <dgm:prSet/>
      <dgm:spPr/>
      <dgm:t>
        <a:bodyPr/>
        <a:lstStyle/>
        <a:p>
          <a:endParaRPr lang="en-US"/>
        </a:p>
      </dgm:t>
    </dgm:pt>
    <dgm:pt modelId="{B296290B-0738-40BA-841C-95ABA74078A3}" type="sibTrans" cxnId="{90D699FC-CBB6-40F0-9AB4-DDCA876E4C42}">
      <dgm:prSet/>
      <dgm:spPr/>
      <dgm:t>
        <a:bodyPr/>
        <a:lstStyle/>
        <a:p>
          <a:endParaRPr lang="en-US"/>
        </a:p>
      </dgm:t>
    </dgm:pt>
    <dgm:pt modelId="{23A42B1C-F59F-40C3-819D-3BBE9AF1046B}">
      <dgm:prSet/>
      <dgm:spPr/>
      <dgm:t>
        <a:bodyPr/>
        <a:lstStyle/>
        <a:p>
          <a:r>
            <a:rPr lang="en-US" dirty="0"/>
            <a:t>Site plans versus conditional uses</a:t>
          </a:r>
        </a:p>
      </dgm:t>
    </dgm:pt>
    <dgm:pt modelId="{E3F10ADF-D5E4-49CF-BC7D-4AF3CB4A6353}" type="parTrans" cxnId="{81B8D6CD-3BB4-49E4-9722-4ED47DF6E9D2}">
      <dgm:prSet/>
      <dgm:spPr/>
      <dgm:t>
        <a:bodyPr/>
        <a:lstStyle/>
        <a:p>
          <a:endParaRPr lang="en-US"/>
        </a:p>
      </dgm:t>
    </dgm:pt>
    <dgm:pt modelId="{41F02F19-1A3C-4DAA-8807-835523E6F31D}" type="sibTrans" cxnId="{81B8D6CD-3BB4-49E4-9722-4ED47DF6E9D2}">
      <dgm:prSet/>
      <dgm:spPr/>
      <dgm:t>
        <a:bodyPr/>
        <a:lstStyle/>
        <a:p>
          <a:endParaRPr lang="en-US"/>
        </a:p>
      </dgm:t>
    </dgm:pt>
    <dgm:pt modelId="{58DAFF9E-B8FD-4DDB-B307-1035A72EB274}">
      <dgm:prSet/>
      <dgm:spPr/>
      <dgm:t>
        <a:bodyPr/>
        <a:lstStyle/>
        <a:p>
          <a:r>
            <a:rPr lang="en-US" dirty="0"/>
            <a:t>Consider process implications</a:t>
          </a:r>
        </a:p>
      </dgm:t>
    </dgm:pt>
    <dgm:pt modelId="{148B5BE1-98D9-49EC-B811-0A3062ABB856}" type="parTrans" cxnId="{CB46D32B-DFCA-4C74-8342-FDD45C14564D}">
      <dgm:prSet/>
      <dgm:spPr/>
      <dgm:t>
        <a:bodyPr/>
        <a:lstStyle/>
        <a:p>
          <a:endParaRPr lang="en-US"/>
        </a:p>
      </dgm:t>
    </dgm:pt>
    <dgm:pt modelId="{086D69CE-FB19-4415-955B-8D7D325F5BCB}" type="sibTrans" cxnId="{CB46D32B-DFCA-4C74-8342-FDD45C14564D}">
      <dgm:prSet/>
      <dgm:spPr/>
      <dgm:t>
        <a:bodyPr/>
        <a:lstStyle/>
        <a:p>
          <a:endParaRPr lang="en-US"/>
        </a:p>
      </dgm:t>
    </dgm:pt>
    <dgm:pt modelId="{2046D70A-EE62-4C7C-92DA-185D6C179604}">
      <dgm:prSet phldr="0"/>
      <dgm:spPr/>
      <dgm:t>
        <a:bodyPr/>
        <a:lstStyle/>
        <a:p>
          <a:pPr rtl="0"/>
          <a:r>
            <a:rPr lang="en-US" dirty="0">
              <a:solidFill>
                <a:srgbClr val="000000"/>
              </a:solidFill>
              <a:latin typeface="Calibri"/>
              <a:ea typeface="Calibri"/>
              <a:cs typeface="Calibri"/>
            </a:rPr>
            <a:t>On the fly – let’s look at your ordinance!</a:t>
          </a:r>
          <a:endParaRPr lang="en-US" dirty="0">
            <a:latin typeface="Calibri Light" panose="020F0302020204030204"/>
          </a:endParaRPr>
        </a:p>
      </dgm:t>
    </dgm:pt>
    <dgm:pt modelId="{83197AE5-58AB-489D-A49E-D25D1D7FC3AD}" type="parTrans" cxnId="{36431EBC-B9A7-48DF-8BE3-8FE5BD8F2705}">
      <dgm:prSet/>
      <dgm:spPr/>
    </dgm:pt>
    <dgm:pt modelId="{200C207F-1BE9-4724-BA19-F8B40528C135}" type="sibTrans" cxnId="{36431EBC-B9A7-48DF-8BE3-8FE5BD8F2705}">
      <dgm:prSet/>
      <dgm:spPr/>
    </dgm:pt>
    <dgm:pt modelId="{0236AAEC-CB8B-4E35-AFC4-A5764386958A}" type="pres">
      <dgm:prSet presAssocID="{CCD02D0D-B559-4526-A7BD-BF91502C9B48}" presName="linear" presStyleCnt="0">
        <dgm:presLayoutVars>
          <dgm:animLvl val="lvl"/>
          <dgm:resizeHandles val="exact"/>
        </dgm:presLayoutVars>
      </dgm:prSet>
      <dgm:spPr/>
    </dgm:pt>
    <dgm:pt modelId="{6E22BFE7-7409-4211-B053-0B7E3BA1E7E5}" type="pres">
      <dgm:prSet presAssocID="{E6D663CE-F1B9-4D64-883E-126174E8BB40}" presName="parentText" presStyleLbl="node1" presStyleIdx="0" presStyleCnt="7">
        <dgm:presLayoutVars>
          <dgm:chMax val="0"/>
          <dgm:bulletEnabled val="1"/>
        </dgm:presLayoutVars>
      </dgm:prSet>
      <dgm:spPr/>
    </dgm:pt>
    <dgm:pt modelId="{A8F7577C-7DF7-4218-A587-2A21EC5DCB9C}" type="pres">
      <dgm:prSet presAssocID="{823882A3-EB27-4CC1-B8FA-9073B6839B15}" presName="spacer" presStyleCnt="0"/>
      <dgm:spPr/>
    </dgm:pt>
    <dgm:pt modelId="{8C0D9DBA-BD39-40D6-B7ED-D8492460B906}" type="pres">
      <dgm:prSet presAssocID="{E510B804-D9B7-4305-9B9F-B62DC89C5946}" presName="parentText" presStyleLbl="node1" presStyleIdx="1" presStyleCnt="7">
        <dgm:presLayoutVars>
          <dgm:chMax val="0"/>
          <dgm:bulletEnabled val="1"/>
        </dgm:presLayoutVars>
      </dgm:prSet>
      <dgm:spPr/>
    </dgm:pt>
    <dgm:pt modelId="{ED46240D-2E24-4AC6-80CB-E5AB2B961F1C}" type="pres">
      <dgm:prSet presAssocID="{2900611C-B78F-4D52-B363-CFC08B75849A}" presName="spacer" presStyleCnt="0"/>
      <dgm:spPr/>
    </dgm:pt>
    <dgm:pt modelId="{516F2063-F8A2-4460-832C-5DF0F2DCFDE4}" type="pres">
      <dgm:prSet presAssocID="{66A510D4-DD88-46BF-8DB8-C49B8D211BFF}" presName="parentText" presStyleLbl="node1" presStyleIdx="2" presStyleCnt="7">
        <dgm:presLayoutVars>
          <dgm:chMax val="0"/>
          <dgm:bulletEnabled val="1"/>
        </dgm:presLayoutVars>
      </dgm:prSet>
      <dgm:spPr/>
    </dgm:pt>
    <dgm:pt modelId="{D5E59E65-B651-488D-9B0B-D2205AC1960B}" type="pres">
      <dgm:prSet presAssocID="{8B7AFC02-4EB2-47E6-A768-56EF78C87BFC}" presName="spacer" presStyleCnt="0"/>
      <dgm:spPr/>
    </dgm:pt>
    <dgm:pt modelId="{4C844028-B2C7-4A0B-8577-BBF8B798CBD5}" type="pres">
      <dgm:prSet presAssocID="{9B163ED6-6ABA-40BC-9A55-2BBF76DB6109}" presName="parentText" presStyleLbl="node1" presStyleIdx="3" presStyleCnt="7">
        <dgm:presLayoutVars>
          <dgm:chMax val="0"/>
          <dgm:bulletEnabled val="1"/>
        </dgm:presLayoutVars>
      </dgm:prSet>
      <dgm:spPr/>
    </dgm:pt>
    <dgm:pt modelId="{A26C81F8-021D-46F1-92A0-47DC32F1C98A}" type="pres">
      <dgm:prSet presAssocID="{B296290B-0738-40BA-841C-95ABA74078A3}" presName="spacer" presStyleCnt="0"/>
      <dgm:spPr/>
    </dgm:pt>
    <dgm:pt modelId="{6D67B53D-793B-4331-B4E0-FF9AB69DEE84}" type="pres">
      <dgm:prSet presAssocID="{23A42B1C-F59F-40C3-819D-3BBE9AF1046B}" presName="parentText" presStyleLbl="node1" presStyleIdx="4" presStyleCnt="7">
        <dgm:presLayoutVars>
          <dgm:chMax val="0"/>
          <dgm:bulletEnabled val="1"/>
        </dgm:presLayoutVars>
      </dgm:prSet>
      <dgm:spPr/>
    </dgm:pt>
    <dgm:pt modelId="{E4D00CB5-8702-4E71-8BA5-280E182D7F7C}" type="pres">
      <dgm:prSet presAssocID="{41F02F19-1A3C-4DAA-8807-835523E6F31D}" presName="spacer" presStyleCnt="0"/>
      <dgm:spPr/>
    </dgm:pt>
    <dgm:pt modelId="{F1B3F325-6AFF-4412-9B62-5BFA2B3C1E10}" type="pres">
      <dgm:prSet presAssocID="{2046D70A-EE62-4C7C-92DA-185D6C179604}" presName="parentText" presStyleLbl="node1" presStyleIdx="5" presStyleCnt="7">
        <dgm:presLayoutVars>
          <dgm:chMax val="0"/>
          <dgm:bulletEnabled val="1"/>
        </dgm:presLayoutVars>
      </dgm:prSet>
      <dgm:spPr/>
    </dgm:pt>
    <dgm:pt modelId="{70172B04-9519-483D-BB65-E8E192AA9C58}" type="pres">
      <dgm:prSet presAssocID="{200C207F-1BE9-4724-BA19-F8B40528C135}" presName="spacer" presStyleCnt="0"/>
      <dgm:spPr/>
    </dgm:pt>
    <dgm:pt modelId="{6B2D4E73-6F5C-48BC-B973-D2CFBD5B1B06}" type="pres">
      <dgm:prSet presAssocID="{58DAFF9E-B8FD-4DDB-B307-1035A72EB274}" presName="parentText" presStyleLbl="node1" presStyleIdx="6" presStyleCnt="7">
        <dgm:presLayoutVars>
          <dgm:chMax val="0"/>
          <dgm:bulletEnabled val="1"/>
        </dgm:presLayoutVars>
      </dgm:prSet>
      <dgm:spPr/>
    </dgm:pt>
  </dgm:ptLst>
  <dgm:cxnLst>
    <dgm:cxn modelId="{D1075517-5987-494A-8E5E-A6D7F9199F0D}" type="presOf" srcId="{9B163ED6-6ABA-40BC-9A55-2BBF76DB6109}" destId="{4C844028-B2C7-4A0B-8577-BBF8B798CBD5}" srcOrd="0" destOrd="0" presId="urn:microsoft.com/office/officeart/2005/8/layout/vList2"/>
    <dgm:cxn modelId="{510BEE26-3C7C-4DB5-AF5B-741588BF558D}" type="presOf" srcId="{58DAFF9E-B8FD-4DDB-B307-1035A72EB274}" destId="{6B2D4E73-6F5C-48BC-B973-D2CFBD5B1B06}" srcOrd="0" destOrd="0" presId="urn:microsoft.com/office/officeart/2005/8/layout/vList2"/>
    <dgm:cxn modelId="{C203592A-057B-47F4-8558-1596CB76DFEC}" srcId="{CCD02D0D-B559-4526-A7BD-BF91502C9B48}" destId="{E510B804-D9B7-4305-9B9F-B62DC89C5946}" srcOrd="1" destOrd="0" parTransId="{17460B57-1173-4250-A33E-433C03A9351F}" sibTransId="{2900611C-B78F-4D52-B363-CFC08B75849A}"/>
    <dgm:cxn modelId="{CB46D32B-DFCA-4C74-8342-FDD45C14564D}" srcId="{CCD02D0D-B559-4526-A7BD-BF91502C9B48}" destId="{58DAFF9E-B8FD-4DDB-B307-1035A72EB274}" srcOrd="6" destOrd="0" parTransId="{148B5BE1-98D9-49EC-B811-0A3062ABB856}" sibTransId="{086D69CE-FB19-4415-955B-8D7D325F5BCB}"/>
    <dgm:cxn modelId="{8F4F1B33-34D9-4325-9059-E7803F37F870}" type="presOf" srcId="{E510B804-D9B7-4305-9B9F-B62DC89C5946}" destId="{8C0D9DBA-BD39-40D6-B7ED-D8492460B906}" srcOrd="0" destOrd="0" presId="urn:microsoft.com/office/officeart/2005/8/layout/vList2"/>
    <dgm:cxn modelId="{0A1B1A40-935E-4FA1-B3BB-88AB59E9FEA0}" srcId="{CCD02D0D-B559-4526-A7BD-BF91502C9B48}" destId="{E6D663CE-F1B9-4D64-883E-126174E8BB40}" srcOrd="0" destOrd="0" parTransId="{6C5AB9F5-451A-4ECD-874E-5A6C429876DB}" sibTransId="{823882A3-EB27-4CC1-B8FA-9073B6839B15}"/>
    <dgm:cxn modelId="{C686A049-83FC-4A9A-B462-78536BE102FF}" type="presOf" srcId="{66A510D4-DD88-46BF-8DB8-C49B8D211BFF}" destId="{516F2063-F8A2-4460-832C-5DF0F2DCFDE4}" srcOrd="0" destOrd="0" presId="urn:microsoft.com/office/officeart/2005/8/layout/vList2"/>
    <dgm:cxn modelId="{DA062E4F-4869-4344-A627-B7A7A001211F}" type="presOf" srcId="{23A42B1C-F59F-40C3-819D-3BBE9AF1046B}" destId="{6D67B53D-793B-4331-B4E0-FF9AB69DEE84}" srcOrd="0" destOrd="0" presId="urn:microsoft.com/office/officeart/2005/8/layout/vList2"/>
    <dgm:cxn modelId="{AF5A3655-F376-40B1-B55E-67DC176C55E6}" srcId="{CCD02D0D-B559-4526-A7BD-BF91502C9B48}" destId="{66A510D4-DD88-46BF-8DB8-C49B8D211BFF}" srcOrd="2" destOrd="0" parTransId="{8DCD8077-EB4D-4D68-B616-D5F8A4C4621C}" sibTransId="{8B7AFC02-4EB2-47E6-A768-56EF78C87BFC}"/>
    <dgm:cxn modelId="{C9661E88-A9D9-44CF-9890-BA5E3A551808}" type="presOf" srcId="{2046D70A-EE62-4C7C-92DA-185D6C179604}" destId="{F1B3F325-6AFF-4412-9B62-5BFA2B3C1E10}" srcOrd="0" destOrd="0" presId="urn:microsoft.com/office/officeart/2005/8/layout/vList2"/>
    <dgm:cxn modelId="{8B0B318F-C913-4860-9931-B888F711CFF1}" type="presOf" srcId="{E6D663CE-F1B9-4D64-883E-126174E8BB40}" destId="{6E22BFE7-7409-4211-B053-0B7E3BA1E7E5}" srcOrd="0" destOrd="0" presId="urn:microsoft.com/office/officeart/2005/8/layout/vList2"/>
    <dgm:cxn modelId="{36431EBC-B9A7-48DF-8BE3-8FE5BD8F2705}" srcId="{CCD02D0D-B559-4526-A7BD-BF91502C9B48}" destId="{2046D70A-EE62-4C7C-92DA-185D6C179604}" srcOrd="5" destOrd="0" parTransId="{83197AE5-58AB-489D-A49E-D25D1D7FC3AD}" sibTransId="{200C207F-1BE9-4724-BA19-F8B40528C135}"/>
    <dgm:cxn modelId="{81B8D6CD-3BB4-49E4-9722-4ED47DF6E9D2}" srcId="{CCD02D0D-B559-4526-A7BD-BF91502C9B48}" destId="{23A42B1C-F59F-40C3-819D-3BBE9AF1046B}" srcOrd="4" destOrd="0" parTransId="{E3F10ADF-D5E4-49CF-BC7D-4AF3CB4A6353}" sibTransId="{41F02F19-1A3C-4DAA-8807-835523E6F31D}"/>
    <dgm:cxn modelId="{02A1E8E9-587C-41CD-AD57-35491432F24B}" type="presOf" srcId="{CCD02D0D-B559-4526-A7BD-BF91502C9B48}" destId="{0236AAEC-CB8B-4E35-AFC4-A5764386958A}" srcOrd="0" destOrd="0" presId="urn:microsoft.com/office/officeart/2005/8/layout/vList2"/>
    <dgm:cxn modelId="{90D699FC-CBB6-40F0-9AB4-DDCA876E4C42}" srcId="{CCD02D0D-B559-4526-A7BD-BF91502C9B48}" destId="{9B163ED6-6ABA-40BC-9A55-2BBF76DB6109}" srcOrd="3" destOrd="0" parTransId="{166A0D81-355E-4FC4-A026-5B815DB2E1B7}" sibTransId="{B296290B-0738-40BA-841C-95ABA74078A3}"/>
    <dgm:cxn modelId="{25088E90-59E9-4F6D-A463-A301F429F36A}" type="presParOf" srcId="{0236AAEC-CB8B-4E35-AFC4-A5764386958A}" destId="{6E22BFE7-7409-4211-B053-0B7E3BA1E7E5}" srcOrd="0" destOrd="0" presId="urn:microsoft.com/office/officeart/2005/8/layout/vList2"/>
    <dgm:cxn modelId="{316A7337-A1E4-46B8-8E29-11187C7F1187}" type="presParOf" srcId="{0236AAEC-CB8B-4E35-AFC4-A5764386958A}" destId="{A8F7577C-7DF7-4218-A587-2A21EC5DCB9C}" srcOrd="1" destOrd="0" presId="urn:microsoft.com/office/officeart/2005/8/layout/vList2"/>
    <dgm:cxn modelId="{75D7657F-DD4E-4F63-A760-A0D9AEA5268F}" type="presParOf" srcId="{0236AAEC-CB8B-4E35-AFC4-A5764386958A}" destId="{8C0D9DBA-BD39-40D6-B7ED-D8492460B906}" srcOrd="2" destOrd="0" presId="urn:microsoft.com/office/officeart/2005/8/layout/vList2"/>
    <dgm:cxn modelId="{7B067F73-6330-44F5-BCFE-4A81386AD310}" type="presParOf" srcId="{0236AAEC-CB8B-4E35-AFC4-A5764386958A}" destId="{ED46240D-2E24-4AC6-80CB-E5AB2B961F1C}" srcOrd="3" destOrd="0" presId="urn:microsoft.com/office/officeart/2005/8/layout/vList2"/>
    <dgm:cxn modelId="{5A4B4AF2-27B6-45C5-B83A-98612A369951}" type="presParOf" srcId="{0236AAEC-CB8B-4E35-AFC4-A5764386958A}" destId="{516F2063-F8A2-4460-832C-5DF0F2DCFDE4}" srcOrd="4" destOrd="0" presId="urn:microsoft.com/office/officeart/2005/8/layout/vList2"/>
    <dgm:cxn modelId="{79A0A49E-36DF-4DB4-9767-6868698C24F1}" type="presParOf" srcId="{0236AAEC-CB8B-4E35-AFC4-A5764386958A}" destId="{D5E59E65-B651-488D-9B0B-D2205AC1960B}" srcOrd="5" destOrd="0" presId="urn:microsoft.com/office/officeart/2005/8/layout/vList2"/>
    <dgm:cxn modelId="{00F41CF7-ECFF-4BC6-AAEF-A9CBAEE9D8E1}" type="presParOf" srcId="{0236AAEC-CB8B-4E35-AFC4-A5764386958A}" destId="{4C844028-B2C7-4A0B-8577-BBF8B798CBD5}" srcOrd="6" destOrd="0" presId="urn:microsoft.com/office/officeart/2005/8/layout/vList2"/>
    <dgm:cxn modelId="{2752B65A-C76C-4B21-BD62-C9BF41EBD265}" type="presParOf" srcId="{0236AAEC-CB8B-4E35-AFC4-A5764386958A}" destId="{A26C81F8-021D-46F1-92A0-47DC32F1C98A}" srcOrd="7" destOrd="0" presId="urn:microsoft.com/office/officeart/2005/8/layout/vList2"/>
    <dgm:cxn modelId="{7F1528C5-E506-413A-9282-00AE4EEDFEA5}" type="presParOf" srcId="{0236AAEC-CB8B-4E35-AFC4-A5764386958A}" destId="{6D67B53D-793B-4331-B4E0-FF9AB69DEE84}" srcOrd="8" destOrd="0" presId="urn:microsoft.com/office/officeart/2005/8/layout/vList2"/>
    <dgm:cxn modelId="{5E713508-8263-459A-A1A8-21DE6287AC77}" type="presParOf" srcId="{0236AAEC-CB8B-4E35-AFC4-A5764386958A}" destId="{E4D00CB5-8702-4E71-8BA5-280E182D7F7C}" srcOrd="9" destOrd="0" presId="urn:microsoft.com/office/officeart/2005/8/layout/vList2"/>
    <dgm:cxn modelId="{67FE7650-4B90-4683-98AF-F9BAABF87843}" type="presParOf" srcId="{0236AAEC-CB8B-4E35-AFC4-A5764386958A}" destId="{F1B3F325-6AFF-4412-9B62-5BFA2B3C1E10}" srcOrd="10" destOrd="0" presId="urn:microsoft.com/office/officeart/2005/8/layout/vList2"/>
    <dgm:cxn modelId="{C884FD01-8426-45CA-8436-FF7520A86544}" type="presParOf" srcId="{0236AAEC-CB8B-4E35-AFC4-A5764386958A}" destId="{70172B04-9519-483D-BB65-E8E192AA9C58}" srcOrd="11" destOrd="0" presId="urn:microsoft.com/office/officeart/2005/8/layout/vList2"/>
    <dgm:cxn modelId="{916A34DE-E44A-4CE3-B538-FEC86F7EC519}" type="presParOf" srcId="{0236AAEC-CB8B-4E35-AFC4-A5764386958A}" destId="{6B2D4E73-6F5C-48BC-B973-D2CFBD5B1B0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4066F1-CE72-4303-8EE4-CAD34EC053D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7BE986D-4DBD-4E1D-A123-0EEB4256FEE4}">
      <dgm:prSet/>
      <dgm:spPr/>
      <dgm:t>
        <a:bodyPr/>
        <a:lstStyle/>
        <a:p>
          <a:r>
            <a:rPr lang="en-US" dirty="0"/>
            <a:t>Relates to adoption of policy and new rules to implement that policy</a:t>
          </a:r>
          <a:endParaRPr lang="en-US" b="1" dirty="0"/>
        </a:p>
      </dgm:t>
    </dgm:pt>
    <dgm:pt modelId="{F9DF96B8-AD13-48EB-ABCB-A27F8AF87C20}" type="parTrans" cxnId="{5112F751-653B-4E6B-9E6C-1558BC6D1B60}">
      <dgm:prSet/>
      <dgm:spPr/>
      <dgm:t>
        <a:bodyPr/>
        <a:lstStyle/>
        <a:p>
          <a:endParaRPr lang="en-US"/>
        </a:p>
      </dgm:t>
    </dgm:pt>
    <dgm:pt modelId="{1711149D-BA55-44B3-9CEA-6DAA6941D67C}" type="sibTrans" cxnId="{5112F751-653B-4E6B-9E6C-1558BC6D1B60}">
      <dgm:prSet/>
      <dgm:spPr/>
      <dgm:t>
        <a:bodyPr/>
        <a:lstStyle/>
        <a:p>
          <a:endParaRPr lang="en-US"/>
        </a:p>
      </dgm:t>
    </dgm:pt>
    <dgm:pt modelId="{DD776D94-DA5A-4BC5-8789-C1587CCAC1A2}">
      <dgm:prSet/>
      <dgm:spPr/>
      <dgm:t>
        <a:bodyPr/>
        <a:lstStyle/>
        <a:p>
          <a:r>
            <a:rPr lang="en-US" dirty="0"/>
            <a:t>Decisions are more political than legal</a:t>
          </a:r>
        </a:p>
      </dgm:t>
    </dgm:pt>
    <dgm:pt modelId="{353501F9-FE8C-4B3C-9142-3B7ED7BFAB6D}" type="parTrans" cxnId="{819FB6B8-5632-49B4-ACD1-B18083EACF66}">
      <dgm:prSet/>
      <dgm:spPr/>
      <dgm:t>
        <a:bodyPr/>
        <a:lstStyle/>
        <a:p>
          <a:endParaRPr lang="en-US"/>
        </a:p>
      </dgm:t>
    </dgm:pt>
    <dgm:pt modelId="{3F4B102F-D9CF-4558-BD59-1609E09EC261}" type="sibTrans" cxnId="{819FB6B8-5632-49B4-ACD1-B18083EACF66}">
      <dgm:prSet/>
      <dgm:spPr/>
      <dgm:t>
        <a:bodyPr/>
        <a:lstStyle/>
        <a:p>
          <a:endParaRPr lang="en-US"/>
        </a:p>
      </dgm:t>
    </dgm:pt>
    <dgm:pt modelId="{FBB2C597-67F0-4105-A6CC-A3E7A14282F4}">
      <dgm:prSet/>
      <dgm:spPr/>
      <dgm:t>
        <a:bodyPr/>
        <a:lstStyle/>
        <a:p>
          <a:pPr rtl="0"/>
          <a:r>
            <a:rPr lang="en-US" dirty="0">
              <a:latin typeface="Calibri Light" panose="020F0302020204030204"/>
            </a:rPr>
            <a:t>Policy Choice</a:t>
          </a:r>
          <a:r>
            <a:rPr lang="en-US" dirty="0"/>
            <a:t> of legislative/governing body members given broad deference by the courts</a:t>
          </a:r>
        </a:p>
      </dgm:t>
    </dgm:pt>
    <dgm:pt modelId="{FD1C4102-AAD0-4C58-B4CD-8FA4E72ACF83}" type="parTrans" cxnId="{4F0800FA-A2FE-4C5D-B43D-185C92561AD7}">
      <dgm:prSet/>
      <dgm:spPr/>
      <dgm:t>
        <a:bodyPr/>
        <a:lstStyle/>
        <a:p>
          <a:endParaRPr lang="en-US"/>
        </a:p>
      </dgm:t>
    </dgm:pt>
    <dgm:pt modelId="{5451F583-344B-4DDD-9359-1C578C346196}" type="sibTrans" cxnId="{4F0800FA-A2FE-4C5D-B43D-185C92561AD7}">
      <dgm:prSet/>
      <dgm:spPr/>
      <dgm:t>
        <a:bodyPr/>
        <a:lstStyle/>
        <a:p>
          <a:endParaRPr lang="en-US"/>
        </a:p>
      </dgm:t>
    </dgm:pt>
    <dgm:pt modelId="{D7641F36-7D0F-4263-8678-8E4BF49CE0FA}">
      <dgm:prSet/>
      <dgm:spPr/>
      <dgm:t>
        <a:bodyPr/>
        <a:lstStyle/>
        <a:p>
          <a:pPr rtl="0"/>
          <a:r>
            <a:rPr lang="en-US" dirty="0"/>
            <a:t>Typical actions</a:t>
          </a:r>
          <a:r>
            <a:rPr lang="en-US" dirty="0">
              <a:latin typeface="Calibri Light" panose="020F0302020204030204"/>
            </a:rPr>
            <a:t> include</a:t>
          </a:r>
          <a:r>
            <a:rPr lang="en-US" dirty="0"/>
            <a:t> General Plan, zone changes, ordinance text changes, Development Agreements if making new law</a:t>
          </a:r>
        </a:p>
      </dgm:t>
    </dgm:pt>
    <dgm:pt modelId="{A55D9F0E-5BFC-4650-AA8F-F4E45903B6B1}" type="parTrans" cxnId="{C2A73448-07BF-46B5-9735-5CA39767B9F4}">
      <dgm:prSet/>
      <dgm:spPr/>
      <dgm:t>
        <a:bodyPr/>
        <a:lstStyle/>
        <a:p>
          <a:endParaRPr lang="en-US"/>
        </a:p>
      </dgm:t>
    </dgm:pt>
    <dgm:pt modelId="{392C857B-F2FC-49F4-9B75-AB714D8FB9E4}" type="sibTrans" cxnId="{C2A73448-07BF-46B5-9735-5CA39767B9F4}">
      <dgm:prSet/>
      <dgm:spPr/>
      <dgm:t>
        <a:bodyPr/>
        <a:lstStyle/>
        <a:p>
          <a:endParaRPr lang="en-US"/>
        </a:p>
      </dgm:t>
    </dgm:pt>
    <dgm:pt modelId="{EB446E0E-1858-4C7E-80F4-F2D63B47FDC5}">
      <dgm:prSet/>
      <dgm:spPr/>
      <dgm:t>
        <a:bodyPr/>
        <a:lstStyle/>
        <a:p>
          <a:pPr rtl="0"/>
          <a:r>
            <a:rPr lang="en-US" dirty="0"/>
            <a:t>PC role is to make a recommendation, after a public </a:t>
          </a:r>
          <a:r>
            <a:rPr lang="en-US" dirty="0">
              <a:latin typeface="Calibri Light" panose="020F0302020204030204"/>
            </a:rPr>
            <a:t>hearing on the ordinance creation</a:t>
          </a:r>
        </a:p>
      </dgm:t>
    </dgm:pt>
    <dgm:pt modelId="{42F2672D-3CE5-4881-8B57-E2CE1E94B9E1}" type="parTrans" cxnId="{C171A6C1-819C-4981-9534-2F6E25E237DA}">
      <dgm:prSet/>
      <dgm:spPr/>
      <dgm:t>
        <a:bodyPr/>
        <a:lstStyle/>
        <a:p>
          <a:endParaRPr lang="en-US"/>
        </a:p>
      </dgm:t>
    </dgm:pt>
    <dgm:pt modelId="{F22E45DC-76CE-4B2B-9F78-C6E9D8147AF0}" type="sibTrans" cxnId="{C171A6C1-819C-4981-9534-2F6E25E237DA}">
      <dgm:prSet/>
      <dgm:spPr/>
      <dgm:t>
        <a:bodyPr/>
        <a:lstStyle/>
        <a:p>
          <a:endParaRPr lang="en-US"/>
        </a:p>
      </dgm:t>
    </dgm:pt>
    <dgm:pt modelId="{8859BA75-CE99-4AE7-9C90-FCAAB4DDD28F}">
      <dgm:prSet phldr="0"/>
      <dgm:spPr/>
      <dgm:t>
        <a:bodyPr/>
        <a:lstStyle/>
        <a:p>
          <a:pPr rtl="0"/>
          <a:r>
            <a:rPr lang="en-US" dirty="0">
              <a:latin typeface="Calibri Light" panose="020F0302020204030204"/>
            </a:rPr>
            <a:t>CC</a:t>
          </a:r>
          <a:r>
            <a:rPr lang="en-US" dirty="0"/>
            <a:t> role to set policy make the decision</a:t>
          </a:r>
          <a:r>
            <a:rPr lang="en-US" dirty="0">
              <a:latin typeface="Calibri Light" panose="020F0302020204030204"/>
            </a:rPr>
            <a:t> and adopt ordinance</a:t>
          </a:r>
          <a:endParaRPr lang="en-US" dirty="0"/>
        </a:p>
      </dgm:t>
    </dgm:pt>
    <dgm:pt modelId="{25462138-D433-49A6-BBD9-5C986E1CE7F9}" type="parTrans" cxnId="{6C1949A1-ED09-4406-A263-F6AE20AC61FB}">
      <dgm:prSet/>
      <dgm:spPr/>
    </dgm:pt>
    <dgm:pt modelId="{42E0BB35-FA5D-4D33-BDC3-0CC68BD30775}" type="sibTrans" cxnId="{6C1949A1-ED09-4406-A263-F6AE20AC61FB}">
      <dgm:prSet/>
      <dgm:spPr/>
    </dgm:pt>
    <dgm:pt modelId="{716BC8A7-C4EF-4CCD-9E96-3A3F3CB45EB5}" type="pres">
      <dgm:prSet presAssocID="{554066F1-CE72-4303-8EE4-CAD34EC053D3}" presName="diagram" presStyleCnt="0">
        <dgm:presLayoutVars>
          <dgm:dir/>
          <dgm:resizeHandles val="exact"/>
        </dgm:presLayoutVars>
      </dgm:prSet>
      <dgm:spPr/>
    </dgm:pt>
    <dgm:pt modelId="{7C6C4AFA-0EDF-4B6F-A6C8-E2877A717664}" type="pres">
      <dgm:prSet presAssocID="{A7BE986D-4DBD-4E1D-A123-0EEB4256FEE4}" presName="node" presStyleLbl="node1" presStyleIdx="0" presStyleCnt="6">
        <dgm:presLayoutVars>
          <dgm:bulletEnabled val="1"/>
        </dgm:presLayoutVars>
      </dgm:prSet>
      <dgm:spPr/>
    </dgm:pt>
    <dgm:pt modelId="{797E5A03-1DF2-4EE4-95F4-693ECB2F32D6}" type="pres">
      <dgm:prSet presAssocID="{1711149D-BA55-44B3-9CEA-6DAA6941D67C}" presName="sibTrans" presStyleCnt="0"/>
      <dgm:spPr/>
    </dgm:pt>
    <dgm:pt modelId="{36B87408-5FAD-4CD2-BBEE-5A3725A1B584}" type="pres">
      <dgm:prSet presAssocID="{DD776D94-DA5A-4BC5-8789-C1587CCAC1A2}" presName="node" presStyleLbl="node1" presStyleIdx="1" presStyleCnt="6">
        <dgm:presLayoutVars>
          <dgm:bulletEnabled val="1"/>
        </dgm:presLayoutVars>
      </dgm:prSet>
      <dgm:spPr/>
    </dgm:pt>
    <dgm:pt modelId="{2E6ED109-D52E-4AF6-A071-8E5416610DFD}" type="pres">
      <dgm:prSet presAssocID="{3F4B102F-D9CF-4558-BD59-1609E09EC261}" presName="sibTrans" presStyleCnt="0"/>
      <dgm:spPr/>
    </dgm:pt>
    <dgm:pt modelId="{23374A9B-3DE0-4CB3-8E61-970D9FB98B64}" type="pres">
      <dgm:prSet presAssocID="{FBB2C597-67F0-4105-A6CC-A3E7A14282F4}" presName="node" presStyleLbl="node1" presStyleIdx="2" presStyleCnt="6">
        <dgm:presLayoutVars>
          <dgm:bulletEnabled val="1"/>
        </dgm:presLayoutVars>
      </dgm:prSet>
      <dgm:spPr/>
    </dgm:pt>
    <dgm:pt modelId="{7DA1E56C-962E-44FB-B538-0FBFD48CC8BC}" type="pres">
      <dgm:prSet presAssocID="{5451F583-344B-4DDD-9359-1C578C346196}" presName="sibTrans" presStyleCnt="0"/>
      <dgm:spPr/>
    </dgm:pt>
    <dgm:pt modelId="{DE0464C9-CE2D-4723-81F1-DE7B458CFEF1}" type="pres">
      <dgm:prSet presAssocID="{D7641F36-7D0F-4263-8678-8E4BF49CE0FA}" presName="node" presStyleLbl="node1" presStyleIdx="3" presStyleCnt="6">
        <dgm:presLayoutVars>
          <dgm:bulletEnabled val="1"/>
        </dgm:presLayoutVars>
      </dgm:prSet>
      <dgm:spPr/>
    </dgm:pt>
    <dgm:pt modelId="{E332775B-D1DA-4720-B72F-AE0C950A0BF1}" type="pres">
      <dgm:prSet presAssocID="{392C857B-F2FC-49F4-9B75-AB714D8FB9E4}" presName="sibTrans" presStyleCnt="0"/>
      <dgm:spPr/>
    </dgm:pt>
    <dgm:pt modelId="{C0037B7C-DC15-44A8-BD80-49961D0F9657}" type="pres">
      <dgm:prSet presAssocID="{EB446E0E-1858-4C7E-80F4-F2D63B47FDC5}" presName="node" presStyleLbl="node1" presStyleIdx="4" presStyleCnt="6">
        <dgm:presLayoutVars>
          <dgm:bulletEnabled val="1"/>
        </dgm:presLayoutVars>
      </dgm:prSet>
      <dgm:spPr/>
    </dgm:pt>
    <dgm:pt modelId="{EFB6A5FC-25BD-446C-8A60-DE025BC79132}" type="pres">
      <dgm:prSet presAssocID="{F22E45DC-76CE-4B2B-9F78-C6E9D8147AF0}" presName="sibTrans" presStyleCnt="0"/>
      <dgm:spPr/>
    </dgm:pt>
    <dgm:pt modelId="{AD09F8DE-0B7E-4811-826E-EEDDE98247FA}" type="pres">
      <dgm:prSet presAssocID="{8859BA75-CE99-4AE7-9C90-FCAAB4DDD28F}" presName="node" presStyleLbl="node1" presStyleIdx="5" presStyleCnt="6">
        <dgm:presLayoutVars>
          <dgm:bulletEnabled val="1"/>
        </dgm:presLayoutVars>
      </dgm:prSet>
      <dgm:spPr/>
    </dgm:pt>
  </dgm:ptLst>
  <dgm:cxnLst>
    <dgm:cxn modelId="{D90A0018-797A-4523-80E9-AD53675D55B3}" type="presOf" srcId="{8859BA75-CE99-4AE7-9C90-FCAAB4DDD28F}" destId="{AD09F8DE-0B7E-4811-826E-EEDDE98247FA}" srcOrd="0" destOrd="0" presId="urn:microsoft.com/office/officeart/2005/8/layout/default"/>
    <dgm:cxn modelId="{15F6F736-645B-412D-9012-545C42024CFF}" type="presOf" srcId="{554066F1-CE72-4303-8EE4-CAD34EC053D3}" destId="{716BC8A7-C4EF-4CCD-9E96-3A3F3CB45EB5}" srcOrd="0" destOrd="0" presId="urn:microsoft.com/office/officeart/2005/8/layout/default"/>
    <dgm:cxn modelId="{C2A73448-07BF-46B5-9735-5CA39767B9F4}" srcId="{554066F1-CE72-4303-8EE4-CAD34EC053D3}" destId="{D7641F36-7D0F-4263-8678-8E4BF49CE0FA}" srcOrd="3" destOrd="0" parTransId="{A55D9F0E-5BFC-4650-AA8F-F4E45903B6B1}" sibTransId="{392C857B-F2FC-49F4-9B75-AB714D8FB9E4}"/>
    <dgm:cxn modelId="{340D276F-A6CA-4334-91EF-A5E1FBC4CD6B}" type="presOf" srcId="{EB446E0E-1858-4C7E-80F4-F2D63B47FDC5}" destId="{C0037B7C-DC15-44A8-BD80-49961D0F9657}" srcOrd="0" destOrd="0" presId="urn:microsoft.com/office/officeart/2005/8/layout/default"/>
    <dgm:cxn modelId="{5112F751-653B-4E6B-9E6C-1558BC6D1B60}" srcId="{554066F1-CE72-4303-8EE4-CAD34EC053D3}" destId="{A7BE986D-4DBD-4E1D-A123-0EEB4256FEE4}" srcOrd="0" destOrd="0" parTransId="{F9DF96B8-AD13-48EB-ABCB-A27F8AF87C20}" sibTransId="{1711149D-BA55-44B3-9CEA-6DAA6941D67C}"/>
    <dgm:cxn modelId="{5D491754-9F5C-47DA-9530-5E0400470EDB}" type="presOf" srcId="{FBB2C597-67F0-4105-A6CC-A3E7A14282F4}" destId="{23374A9B-3DE0-4CB3-8E61-970D9FB98B64}" srcOrd="0" destOrd="0" presId="urn:microsoft.com/office/officeart/2005/8/layout/default"/>
    <dgm:cxn modelId="{C1216179-7CF1-4BD0-A6E3-988F33DC84CF}" type="presOf" srcId="{D7641F36-7D0F-4263-8678-8E4BF49CE0FA}" destId="{DE0464C9-CE2D-4723-81F1-DE7B458CFEF1}" srcOrd="0" destOrd="0" presId="urn:microsoft.com/office/officeart/2005/8/layout/default"/>
    <dgm:cxn modelId="{7D9F3D90-E816-4D18-A465-BB927ED9F5DF}" type="presOf" srcId="{A7BE986D-4DBD-4E1D-A123-0EEB4256FEE4}" destId="{7C6C4AFA-0EDF-4B6F-A6C8-E2877A717664}" srcOrd="0" destOrd="0" presId="urn:microsoft.com/office/officeart/2005/8/layout/default"/>
    <dgm:cxn modelId="{6C1949A1-ED09-4406-A263-F6AE20AC61FB}" srcId="{554066F1-CE72-4303-8EE4-CAD34EC053D3}" destId="{8859BA75-CE99-4AE7-9C90-FCAAB4DDD28F}" srcOrd="5" destOrd="0" parTransId="{25462138-D433-49A6-BBD9-5C986E1CE7F9}" sibTransId="{42E0BB35-FA5D-4D33-BDC3-0CC68BD30775}"/>
    <dgm:cxn modelId="{819FB6B8-5632-49B4-ACD1-B18083EACF66}" srcId="{554066F1-CE72-4303-8EE4-CAD34EC053D3}" destId="{DD776D94-DA5A-4BC5-8789-C1587CCAC1A2}" srcOrd="1" destOrd="0" parTransId="{353501F9-FE8C-4B3C-9142-3B7ED7BFAB6D}" sibTransId="{3F4B102F-D9CF-4558-BD59-1609E09EC261}"/>
    <dgm:cxn modelId="{C171A6C1-819C-4981-9534-2F6E25E237DA}" srcId="{554066F1-CE72-4303-8EE4-CAD34EC053D3}" destId="{EB446E0E-1858-4C7E-80F4-F2D63B47FDC5}" srcOrd="4" destOrd="0" parTransId="{42F2672D-3CE5-4881-8B57-E2CE1E94B9E1}" sibTransId="{F22E45DC-76CE-4B2B-9F78-C6E9D8147AF0}"/>
    <dgm:cxn modelId="{71E839D8-3F63-4C28-89C7-3E53044CAB1E}" type="presOf" srcId="{DD776D94-DA5A-4BC5-8789-C1587CCAC1A2}" destId="{36B87408-5FAD-4CD2-BBEE-5A3725A1B584}" srcOrd="0" destOrd="0" presId="urn:microsoft.com/office/officeart/2005/8/layout/default"/>
    <dgm:cxn modelId="{4F0800FA-A2FE-4C5D-B43D-185C92561AD7}" srcId="{554066F1-CE72-4303-8EE4-CAD34EC053D3}" destId="{FBB2C597-67F0-4105-A6CC-A3E7A14282F4}" srcOrd="2" destOrd="0" parTransId="{FD1C4102-AAD0-4C58-B4CD-8FA4E72ACF83}" sibTransId="{5451F583-344B-4DDD-9359-1C578C346196}"/>
    <dgm:cxn modelId="{8B4433CD-17E2-463F-A38D-E2A552F24561}" type="presParOf" srcId="{716BC8A7-C4EF-4CCD-9E96-3A3F3CB45EB5}" destId="{7C6C4AFA-0EDF-4B6F-A6C8-E2877A717664}" srcOrd="0" destOrd="0" presId="urn:microsoft.com/office/officeart/2005/8/layout/default"/>
    <dgm:cxn modelId="{37F83367-788E-4A6F-A335-A154EFDD06BB}" type="presParOf" srcId="{716BC8A7-C4EF-4CCD-9E96-3A3F3CB45EB5}" destId="{797E5A03-1DF2-4EE4-95F4-693ECB2F32D6}" srcOrd="1" destOrd="0" presId="urn:microsoft.com/office/officeart/2005/8/layout/default"/>
    <dgm:cxn modelId="{FE6963A2-DA86-4C54-B18B-197A64E5C264}" type="presParOf" srcId="{716BC8A7-C4EF-4CCD-9E96-3A3F3CB45EB5}" destId="{36B87408-5FAD-4CD2-BBEE-5A3725A1B584}" srcOrd="2" destOrd="0" presId="urn:microsoft.com/office/officeart/2005/8/layout/default"/>
    <dgm:cxn modelId="{8F18753A-FBE8-4984-98BD-4B518C404732}" type="presParOf" srcId="{716BC8A7-C4EF-4CCD-9E96-3A3F3CB45EB5}" destId="{2E6ED109-D52E-4AF6-A071-8E5416610DFD}" srcOrd="3" destOrd="0" presId="urn:microsoft.com/office/officeart/2005/8/layout/default"/>
    <dgm:cxn modelId="{7678CD02-CA6B-4A7D-A2C5-657B7516A230}" type="presParOf" srcId="{716BC8A7-C4EF-4CCD-9E96-3A3F3CB45EB5}" destId="{23374A9B-3DE0-4CB3-8E61-970D9FB98B64}" srcOrd="4" destOrd="0" presId="urn:microsoft.com/office/officeart/2005/8/layout/default"/>
    <dgm:cxn modelId="{FCDFC610-EA2B-449A-806C-9EBD50B5A01E}" type="presParOf" srcId="{716BC8A7-C4EF-4CCD-9E96-3A3F3CB45EB5}" destId="{7DA1E56C-962E-44FB-B538-0FBFD48CC8BC}" srcOrd="5" destOrd="0" presId="urn:microsoft.com/office/officeart/2005/8/layout/default"/>
    <dgm:cxn modelId="{CA552BD3-C617-4DC8-8CE5-3D012716F9F0}" type="presParOf" srcId="{716BC8A7-C4EF-4CCD-9E96-3A3F3CB45EB5}" destId="{DE0464C9-CE2D-4723-81F1-DE7B458CFEF1}" srcOrd="6" destOrd="0" presId="urn:microsoft.com/office/officeart/2005/8/layout/default"/>
    <dgm:cxn modelId="{056878CA-F745-4539-B2DE-63D7278734B7}" type="presParOf" srcId="{716BC8A7-C4EF-4CCD-9E96-3A3F3CB45EB5}" destId="{E332775B-D1DA-4720-B72F-AE0C950A0BF1}" srcOrd="7" destOrd="0" presId="urn:microsoft.com/office/officeart/2005/8/layout/default"/>
    <dgm:cxn modelId="{BE8634E3-7D41-468B-9B6E-C638BEF974A6}" type="presParOf" srcId="{716BC8A7-C4EF-4CCD-9E96-3A3F3CB45EB5}" destId="{C0037B7C-DC15-44A8-BD80-49961D0F9657}" srcOrd="8" destOrd="0" presId="urn:microsoft.com/office/officeart/2005/8/layout/default"/>
    <dgm:cxn modelId="{1510DE18-C57B-4149-BBDA-89DCAD8E580D}" type="presParOf" srcId="{716BC8A7-C4EF-4CCD-9E96-3A3F3CB45EB5}" destId="{EFB6A5FC-25BD-446C-8A60-DE025BC79132}" srcOrd="9" destOrd="0" presId="urn:microsoft.com/office/officeart/2005/8/layout/default"/>
    <dgm:cxn modelId="{1118276A-68AF-4A5E-9785-52DAB72D69C4}" type="presParOf" srcId="{716BC8A7-C4EF-4CCD-9E96-3A3F3CB45EB5}" destId="{AD09F8DE-0B7E-4811-826E-EEDDE98247F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00641E-F7F9-48A1-8A5D-8D9EE155E4A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277EEE0-B019-45A5-BEEC-AAA508C60978}">
      <dgm:prSet/>
      <dgm:spPr/>
      <dgm:t>
        <a:bodyPr/>
        <a:lstStyle/>
        <a:p>
          <a:pPr>
            <a:lnSpc>
              <a:spcPct val="100000"/>
            </a:lnSpc>
          </a:pPr>
          <a:r>
            <a:rPr lang="en-US" dirty="0"/>
            <a:t>There is an assumption that the uses within a zone already </a:t>
          </a:r>
          <a:r>
            <a:rPr lang="en-US" dirty="0">
              <a:latin typeface="Calibri Light" panose="020F0302020204030204"/>
            </a:rPr>
            <a:t>work.</a:t>
          </a:r>
          <a:endParaRPr lang="en-US" dirty="0"/>
        </a:p>
      </dgm:t>
    </dgm:pt>
    <dgm:pt modelId="{DE912132-0152-4434-97A1-E4DCA224CA83}" type="parTrans" cxnId="{7A5795E4-8E5F-4F64-9815-E731209D3BDB}">
      <dgm:prSet/>
      <dgm:spPr/>
      <dgm:t>
        <a:bodyPr/>
        <a:lstStyle/>
        <a:p>
          <a:endParaRPr lang="en-US"/>
        </a:p>
      </dgm:t>
    </dgm:pt>
    <dgm:pt modelId="{323D754A-63C6-420F-AF78-141F4506474C}" type="sibTrans" cxnId="{7A5795E4-8E5F-4F64-9815-E731209D3BDB}">
      <dgm:prSet/>
      <dgm:spPr/>
      <dgm:t>
        <a:bodyPr/>
        <a:lstStyle/>
        <a:p>
          <a:endParaRPr lang="en-US"/>
        </a:p>
      </dgm:t>
    </dgm:pt>
    <dgm:pt modelId="{98A69293-1861-45BA-93BC-7AAA9AD53C25}">
      <dgm:prSet/>
      <dgm:spPr/>
      <dgm:t>
        <a:bodyPr/>
        <a:lstStyle/>
        <a:p>
          <a:pPr>
            <a:lnSpc>
              <a:spcPct val="100000"/>
            </a:lnSpc>
          </a:pPr>
          <a:r>
            <a:rPr lang="en-US" dirty="0"/>
            <a:t>The word “compatible” is not in the Legislation – it says “</a:t>
          </a:r>
          <a:r>
            <a:rPr lang="en-US" b="1" dirty="0"/>
            <a:t>comply</a:t>
          </a:r>
          <a:r>
            <a:rPr lang="en-US" dirty="0"/>
            <a:t> with standards”</a:t>
          </a:r>
        </a:p>
      </dgm:t>
    </dgm:pt>
    <dgm:pt modelId="{50B58FAF-F232-4833-AA45-3911CB68BC34}" type="parTrans" cxnId="{FEF26157-508C-4949-9B94-5291DD24ECB4}">
      <dgm:prSet/>
      <dgm:spPr/>
      <dgm:t>
        <a:bodyPr/>
        <a:lstStyle/>
        <a:p>
          <a:endParaRPr lang="en-US"/>
        </a:p>
      </dgm:t>
    </dgm:pt>
    <dgm:pt modelId="{6892FC91-E505-4144-A298-01E7D1B69AEA}" type="sibTrans" cxnId="{FEF26157-508C-4949-9B94-5291DD24ECB4}">
      <dgm:prSet/>
      <dgm:spPr/>
      <dgm:t>
        <a:bodyPr/>
        <a:lstStyle/>
        <a:p>
          <a:endParaRPr lang="en-US"/>
        </a:p>
      </dgm:t>
    </dgm:pt>
    <dgm:pt modelId="{F4D42FAA-07FC-4B61-A2B7-5A17CD46727C}">
      <dgm:prSet/>
      <dgm:spPr/>
      <dgm:t>
        <a:bodyPr/>
        <a:lstStyle/>
        <a:p>
          <a:pPr rtl="0">
            <a:lnSpc>
              <a:spcPct val="100000"/>
            </a:lnSpc>
          </a:pPr>
          <a:r>
            <a:rPr lang="en-US" dirty="0">
              <a:latin typeface="Calibri Light" panose="020F0302020204030204"/>
            </a:rPr>
            <a:t>The uses </a:t>
          </a:r>
          <a:r>
            <a:rPr lang="en-US" dirty="0"/>
            <a:t>should comply with the intent of your general plan</a:t>
          </a:r>
        </a:p>
      </dgm:t>
    </dgm:pt>
    <dgm:pt modelId="{8D1F4E73-C6DF-4555-B5AB-6A81E9CEB8F8}" type="parTrans" cxnId="{F3D5253C-9775-460B-8467-A926E1A68F0A}">
      <dgm:prSet/>
      <dgm:spPr/>
      <dgm:t>
        <a:bodyPr/>
        <a:lstStyle/>
        <a:p>
          <a:endParaRPr lang="en-US"/>
        </a:p>
      </dgm:t>
    </dgm:pt>
    <dgm:pt modelId="{4827A481-A13A-4358-9ACE-4BAD8FA05A4E}" type="sibTrans" cxnId="{F3D5253C-9775-460B-8467-A926E1A68F0A}">
      <dgm:prSet/>
      <dgm:spPr/>
      <dgm:t>
        <a:bodyPr/>
        <a:lstStyle/>
        <a:p>
          <a:endParaRPr lang="en-US"/>
        </a:p>
      </dgm:t>
    </dgm:pt>
    <dgm:pt modelId="{4F23FDE2-E6F4-4921-8F2D-B4FC709A79D5}">
      <dgm:prSet/>
      <dgm:spPr/>
      <dgm:t>
        <a:bodyPr/>
        <a:lstStyle/>
        <a:p>
          <a:pPr rtl="0">
            <a:lnSpc>
              <a:spcPct val="100000"/>
            </a:lnSpc>
          </a:pPr>
          <a:r>
            <a:rPr lang="en-US" dirty="0"/>
            <a:t>Conditional uses may need conditions based on standards to be “more” </a:t>
          </a:r>
          <a:r>
            <a:rPr lang="en-US" dirty="0">
              <a:latin typeface="Calibri Light" panose="020F0302020204030204"/>
            </a:rPr>
            <a:t>of a fit</a:t>
          </a:r>
          <a:r>
            <a:rPr lang="en-US" dirty="0"/>
            <a:t> </a:t>
          </a:r>
          <a:r>
            <a:rPr lang="en-US" dirty="0">
              <a:latin typeface="Calibri Light" panose="020F0302020204030204"/>
            </a:rPr>
            <a:t> </a:t>
          </a:r>
          <a:r>
            <a:rPr lang="en-US" dirty="0"/>
            <a:t>but they are not uses that are contrary to the zone intent! They belong there!</a:t>
          </a:r>
        </a:p>
      </dgm:t>
    </dgm:pt>
    <dgm:pt modelId="{2BCD51E7-7EA3-43D0-9B5D-20B951594F63}" type="parTrans" cxnId="{1CD64270-2016-4A52-AE7F-6074DD5BBD1C}">
      <dgm:prSet/>
      <dgm:spPr/>
      <dgm:t>
        <a:bodyPr/>
        <a:lstStyle/>
        <a:p>
          <a:endParaRPr lang="en-US"/>
        </a:p>
      </dgm:t>
    </dgm:pt>
    <dgm:pt modelId="{52363BAB-CC52-40C0-9636-A7640F5B26A8}" type="sibTrans" cxnId="{1CD64270-2016-4A52-AE7F-6074DD5BBD1C}">
      <dgm:prSet/>
      <dgm:spPr/>
      <dgm:t>
        <a:bodyPr/>
        <a:lstStyle/>
        <a:p>
          <a:endParaRPr lang="en-US"/>
        </a:p>
      </dgm:t>
    </dgm:pt>
    <dgm:pt modelId="{2229E7FB-D458-483C-B130-2252779B6533}" type="pres">
      <dgm:prSet presAssocID="{5800641E-F7F9-48A1-8A5D-8D9EE155E4A0}" presName="root" presStyleCnt="0">
        <dgm:presLayoutVars>
          <dgm:dir/>
          <dgm:resizeHandles val="exact"/>
        </dgm:presLayoutVars>
      </dgm:prSet>
      <dgm:spPr/>
    </dgm:pt>
    <dgm:pt modelId="{7D994D6A-F69D-4C8B-AFB8-91B6860DD067}" type="pres">
      <dgm:prSet presAssocID="{C277EEE0-B019-45A5-BEEC-AAA508C60978}" presName="compNode" presStyleCnt="0"/>
      <dgm:spPr/>
    </dgm:pt>
    <dgm:pt modelId="{7D5D6492-CF19-4ADA-B106-4C9FFA3AB1AE}" type="pres">
      <dgm:prSet presAssocID="{C277EEE0-B019-45A5-BEEC-AAA508C60978}" presName="bgRect" presStyleLbl="bgShp" presStyleIdx="0" presStyleCnt="4"/>
      <dgm:spPr/>
    </dgm:pt>
    <dgm:pt modelId="{383D846A-68BC-4339-B513-4DE7808890DC}" type="pres">
      <dgm:prSet presAssocID="{C277EEE0-B019-45A5-BEEC-AAA508C6097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rritant"/>
        </a:ext>
      </dgm:extLst>
    </dgm:pt>
    <dgm:pt modelId="{8B5A6FC9-1C0D-49A1-94D1-F1D0E52E8A51}" type="pres">
      <dgm:prSet presAssocID="{C277EEE0-B019-45A5-BEEC-AAA508C60978}" presName="spaceRect" presStyleCnt="0"/>
      <dgm:spPr/>
    </dgm:pt>
    <dgm:pt modelId="{1ED71FD6-D33D-4BF0-850B-43D85FD54792}" type="pres">
      <dgm:prSet presAssocID="{C277EEE0-B019-45A5-BEEC-AAA508C60978}" presName="parTx" presStyleLbl="revTx" presStyleIdx="0" presStyleCnt="4">
        <dgm:presLayoutVars>
          <dgm:chMax val="0"/>
          <dgm:chPref val="0"/>
        </dgm:presLayoutVars>
      </dgm:prSet>
      <dgm:spPr/>
    </dgm:pt>
    <dgm:pt modelId="{B8928553-DF44-4ABE-A0AA-5B9699799B51}" type="pres">
      <dgm:prSet presAssocID="{323D754A-63C6-420F-AF78-141F4506474C}" presName="sibTrans" presStyleCnt="0"/>
      <dgm:spPr/>
    </dgm:pt>
    <dgm:pt modelId="{73DF6DEA-A9AD-41CA-9A2B-4E1D5FD56EDA}" type="pres">
      <dgm:prSet presAssocID="{98A69293-1861-45BA-93BC-7AAA9AD53C25}" presName="compNode" presStyleCnt="0"/>
      <dgm:spPr/>
    </dgm:pt>
    <dgm:pt modelId="{AE8CE019-C27C-4056-B87A-3511113E42CA}" type="pres">
      <dgm:prSet presAssocID="{98A69293-1861-45BA-93BC-7AAA9AD53C25}" presName="bgRect" presStyleLbl="bgShp" presStyleIdx="1" presStyleCnt="4"/>
      <dgm:spPr/>
    </dgm:pt>
    <dgm:pt modelId="{C70039D7-E155-4C2B-91BD-6338479E90A6}" type="pres">
      <dgm:prSet presAssocID="{98A69293-1861-45BA-93BC-7AAA9AD53C2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0010F8CD-878A-4514-912B-3D4091B97832}" type="pres">
      <dgm:prSet presAssocID="{98A69293-1861-45BA-93BC-7AAA9AD53C25}" presName="spaceRect" presStyleCnt="0"/>
      <dgm:spPr/>
    </dgm:pt>
    <dgm:pt modelId="{4E9C27B7-8B4D-425E-9D8E-E9E99341855A}" type="pres">
      <dgm:prSet presAssocID="{98A69293-1861-45BA-93BC-7AAA9AD53C25}" presName="parTx" presStyleLbl="revTx" presStyleIdx="1" presStyleCnt="4">
        <dgm:presLayoutVars>
          <dgm:chMax val="0"/>
          <dgm:chPref val="0"/>
        </dgm:presLayoutVars>
      </dgm:prSet>
      <dgm:spPr/>
    </dgm:pt>
    <dgm:pt modelId="{A712EA7D-8C95-47C1-A2B2-BA0BC2A616B5}" type="pres">
      <dgm:prSet presAssocID="{6892FC91-E505-4144-A298-01E7D1B69AEA}" presName="sibTrans" presStyleCnt="0"/>
      <dgm:spPr/>
    </dgm:pt>
    <dgm:pt modelId="{78768967-0D8C-465F-838E-85BA9F2E31E1}" type="pres">
      <dgm:prSet presAssocID="{F4D42FAA-07FC-4B61-A2B7-5A17CD46727C}" presName="compNode" presStyleCnt="0"/>
      <dgm:spPr/>
    </dgm:pt>
    <dgm:pt modelId="{8C912529-F81B-4650-AE3E-EB2E6DB22E0C}" type="pres">
      <dgm:prSet presAssocID="{F4D42FAA-07FC-4B61-A2B7-5A17CD46727C}" presName="bgRect" presStyleLbl="bgShp" presStyleIdx="2" presStyleCnt="4"/>
      <dgm:spPr/>
    </dgm:pt>
    <dgm:pt modelId="{23410132-50A5-4234-951C-5BF466F7F607}" type="pres">
      <dgm:prSet presAssocID="{F4D42FAA-07FC-4B61-A2B7-5A17CD46727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A87D0A21-E831-4D1A-BFDA-3D4E7D07C6B8}" type="pres">
      <dgm:prSet presAssocID="{F4D42FAA-07FC-4B61-A2B7-5A17CD46727C}" presName="spaceRect" presStyleCnt="0"/>
      <dgm:spPr/>
    </dgm:pt>
    <dgm:pt modelId="{3A429D0E-5725-4DD0-A007-8E4692337CDA}" type="pres">
      <dgm:prSet presAssocID="{F4D42FAA-07FC-4B61-A2B7-5A17CD46727C}" presName="parTx" presStyleLbl="revTx" presStyleIdx="2" presStyleCnt="4">
        <dgm:presLayoutVars>
          <dgm:chMax val="0"/>
          <dgm:chPref val="0"/>
        </dgm:presLayoutVars>
      </dgm:prSet>
      <dgm:spPr/>
    </dgm:pt>
    <dgm:pt modelId="{FF3EC011-4B67-4944-87A3-CD71CCF75012}" type="pres">
      <dgm:prSet presAssocID="{4827A481-A13A-4358-9ACE-4BAD8FA05A4E}" presName="sibTrans" presStyleCnt="0"/>
      <dgm:spPr/>
    </dgm:pt>
    <dgm:pt modelId="{866C6EC2-8295-4CFF-9654-6B0D5290597F}" type="pres">
      <dgm:prSet presAssocID="{4F23FDE2-E6F4-4921-8F2D-B4FC709A79D5}" presName="compNode" presStyleCnt="0"/>
      <dgm:spPr/>
    </dgm:pt>
    <dgm:pt modelId="{314D673E-577F-4771-8057-30705549F1C0}" type="pres">
      <dgm:prSet presAssocID="{4F23FDE2-E6F4-4921-8F2D-B4FC709A79D5}" presName="bgRect" presStyleLbl="bgShp" presStyleIdx="3" presStyleCnt="4"/>
      <dgm:spPr/>
    </dgm:pt>
    <dgm:pt modelId="{A395FF94-12EA-4140-9953-FA9A55C5B1E5}" type="pres">
      <dgm:prSet presAssocID="{4F23FDE2-E6F4-4921-8F2D-B4FC709A79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arning"/>
        </a:ext>
      </dgm:extLst>
    </dgm:pt>
    <dgm:pt modelId="{F83AB9EF-7B63-43D4-8441-A318F45AF4E1}" type="pres">
      <dgm:prSet presAssocID="{4F23FDE2-E6F4-4921-8F2D-B4FC709A79D5}" presName="spaceRect" presStyleCnt="0"/>
      <dgm:spPr/>
    </dgm:pt>
    <dgm:pt modelId="{CFCD0512-A51D-4E36-AF98-0F626AE8CE28}" type="pres">
      <dgm:prSet presAssocID="{4F23FDE2-E6F4-4921-8F2D-B4FC709A79D5}" presName="parTx" presStyleLbl="revTx" presStyleIdx="3" presStyleCnt="4">
        <dgm:presLayoutVars>
          <dgm:chMax val="0"/>
          <dgm:chPref val="0"/>
        </dgm:presLayoutVars>
      </dgm:prSet>
      <dgm:spPr/>
    </dgm:pt>
  </dgm:ptLst>
  <dgm:cxnLst>
    <dgm:cxn modelId="{6F196616-BB2D-43B1-B80A-D55FA8156D1A}" type="presOf" srcId="{5800641E-F7F9-48A1-8A5D-8D9EE155E4A0}" destId="{2229E7FB-D458-483C-B130-2252779B6533}" srcOrd="0" destOrd="0" presId="urn:microsoft.com/office/officeart/2018/2/layout/IconVerticalSolidList"/>
    <dgm:cxn modelId="{F3D5253C-9775-460B-8467-A926E1A68F0A}" srcId="{5800641E-F7F9-48A1-8A5D-8D9EE155E4A0}" destId="{F4D42FAA-07FC-4B61-A2B7-5A17CD46727C}" srcOrd="2" destOrd="0" parTransId="{8D1F4E73-C6DF-4555-B5AB-6A81E9CEB8F8}" sibTransId="{4827A481-A13A-4358-9ACE-4BAD8FA05A4E}"/>
    <dgm:cxn modelId="{1CD64270-2016-4A52-AE7F-6074DD5BBD1C}" srcId="{5800641E-F7F9-48A1-8A5D-8D9EE155E4A0}" destId="{4F23FDE2-E6F4-4921-8F2D-B4FC709A79D5}" srcOrd="3" destOrd="0" parTransId="{2BCD51E7-7EA3-43D0-9B5D-20B951594F63}" sibTransId="{52363BAB-CC52-40C0-9636-A7640F5B26A8}"/>
    <dgm:cxn modelId="{FEF26157-508C-4949-9B94-5291DD24ECB4}" srcId="{5800641E-F7F9-48A1-8A5D-8D9EE155E4A0}" destId="{98A69293-1861-45BA-93BC-7AAA9AD53C25}" srcOrd="1" destOrd="0" parTransId="{50B58FAF-F232-4833-AA45-3911CB68BC34}" sibTransId="{6892FC91-E505-4144-A298-01E7D1B69AEA}"/>
    <dgm:cxn modelId="{3910BF8A-9EF6-4BFE-BC74-3E72111F9A2B}" type="presOf" srcId="{4F23FDE2-E6F4-4921-8F2D-B4FC709A79D5}" destId="{CFCD0512-A51D-4E36-AF98-0F626AE8CE28}" srcOrd="0" destOrd="0" presId="urn:microsoft.com/office/officeart/2018/2/layout/IconVerticalSolidList"/>
    <dgm:cxn modelId="{E6EF6593-E12C-4C7C-8D4F-4240DF3E9F48}" type="presOf" srcId="{F4D42FAA-07FC-4B61-A2B7-5A17CD46727C}" destId="{3A429D0E-5725-4DD0-A007-8E4692337CDA}" srcOrd="0" destOrd="0" presId="urn:microsoft.com/office/officeart/2018/2/layout/IconVerticalSolidList"/>
    <dgm:cxn modelId="{05802DD3-89F3-46E3-A996-DB3A7D16FCA0}" type="presOf" srcId="{C277EEE0-B019-45A5-BEEC-AAA508C60978}" destId="{1ED71FD6-D33D-4BF0-850B-43D85FD54792}" srcOrd="0" destOrd="0" presId="urn:microsoft.com/office/officeart/2018/2/layout/IconVerticalSolidList"/>
    <dgm:cxn modelId="{8B5E89DB-4DEB-4AE9-A4C4-CACC8E2FDE87}" type="presOf" srcId="{98A69293-1861-45BA-93BC-7AAA9AD53C25}" destId="{4E9C27B7-8B4D-425E-9D8E-E9E99341855A}" srcOrd="0" destOrd="0" presId="urn:microsoft.com/office/officeart/2018/2/layout/IconVerticalSolidList"/>
    <dgm:cxn modelId="{7A5795E4-8E5F-4F64-9815-E731209D3BDB}" srcId="{5800641E-F7F9-48A1-8A5D-8D9EE155E4A0}" destId="{C277EEE0-B019-45A5-BEEC-AAA508C60978}" srcOrd="0" destOrd="0" parTransId="{DE912132-0152-4434-97A1-E4DCA224CA83}" sibTransId="{323D754A-63C6-420F-AF78-141F4506474C}"/>
    <dgm:cxn modelId="{14685053-282E-4AE4-9D2E-4857E5EE9B3E}" type="presParOf" srcId="{2229E7FB-D458-483C-B130-2252779B6533}" destId="{7D994D6A-F69D-4C8B-AFB8-91B6860DD067}" srcOrd="0" destOrd="0" presId="urn:microsoft.com/office/officeart/2018/2/layout/IconVerticalSolidList"/>
    <dgm:cxn modelId="{DDD41E69-69BB-48CC-9636-ADA7C01E53F6}" type="presParOf" srcId="{7D994D6A-F69D-4C8B-AFB8-91B6860DD067}" destId="{7D5D6492-CF19-4ADA-B106-4C9FFA3AB1AE}" srcOrd="0" destOrd="0" presId="urn:microsoft.com/office/officeart/2018/2/layout/IconVerticalSolidList"/>
    <dgm:cxn modelId="{86FDC359-F202-4F7B-9230-AE3CC6F62E0A}" type="presParOf" srcId="{7D994D6A-F69D-4C8B-AFB8-91B6860DD067}" destId="{383D846A-68BC-4339-B513-4DE7808890DC}" srcOrd="1" destOrd="0" presId="urn:microsoft.com/office/officeart/2018/2/layout/IconVerticalSolidList"/>
    <dgm:cxn modelId="{FDE58C0B-C4EA-44AD-B6BD-11DA718DD666}" type="presParOf" srcId="{7D994D6A-F69D-4C8B-AFB8-91B6860DD067}" destId="{8B5A6FC9-1C0D-49A1-94D1-F1D0E52E8A51}" srcOrd="2" destOrd="0" presId="urn:microsoft.com/office/officeart/2018/2/layout/IconVerticalSolidList"/>
    <dgm:cxn modelId="{AF0180DF-14E1-466C-B8F5-125AB06B8533}" type="presParOf" srcId="{7D994D6A-F69D-4C8B-AFB8-91B6860DD067}" destId="{1ED71FD6-D33D-4BF0-850B-43D85FD54792}" srcOrd="3" destOrd="0" presId="urn:microsoft.com/office/officeart/2018/2/layout/IconVerticalSolidList"/>
    <dgm:cxn modelId="{ABABB1E0-453C-4983-B9D4-24969BE7909B}" type="presParOf" srcId="{2229E7FB-D458-483C-B130-2252779B6533}" destId="{B8928553-DF44-4ABE-A0AA-5B9699799B51}" srcOrd="1" destOrd="0" presId="urn:microsoft.com/office/officeart/2018/2/layout/IconVerticalSolidList"/>
    <dgm:cxn modelId="{0D702D89-DD5F-444C-9481-05F798DF4816}" type="presParOf" srcId="{2229E7FB-D458-483C-B130-2252779B6533}" destId="{73DF6DEA-A9AD-41CA-9A2B-4E1D5FD56EDA}" srcOrd="2" destOrd="0" presId="urn:microsoft.com/office/officeart/2018/2/layout/IconVerticalSolidList"/>
    <dgm:cxn modelId="{10238E2E-8AC1-4C81-88E0-D05C7977D529}" type="presParOf" srcId="{73DF6DEA-A9AD-41CA-9A2B-4E1D5FD56EDA}" destId="{AE8CE019-C27C-4056-B87A-3511113E42CA}" srcOrd="0" destOrd="0" presId="urn:microsoft.com/office/officeart/2018/2/layout/IconVerticalSolidList"/>
    <dgm:cxn modelId="{1EAB1B01-7E87-49D7-A1C0-63166BF57E30}" type="presParOf" srcId="{73DF6DEA-A9AD-41CA-9A2B-4E1D5FD56EDA}" destId="{C70039D7-E155-4C2B-91BD-6338479E90A6}" srcOrd="1" destOrd="0" presId="urn:microsoft.com/office/officeart/2018/2/layout/IconVerticalSolidList"/>
    <dgm:cxn modelId="{7FF69F6A-9657-42FC-B7FA-AABDEBFC140A}" type="presParOf" srcId="{73DF6DEA-A9AD-41CA-9A2B-4E1D5FD56EDA}" destId="{0010F8CD-878A-4514-912B-3D4091B97832}" srcOrd="2" destOrd="0" presId="urn:microsoft.com/office/officeart/2018/2/layout/IconVerticalSolidList"/>
    <dgm:cxn modelId="{DF890201-C8E8-4280-A4F9-312FEA98B7E6}" type="presParOf" srcId="{73DF6DEA-A9AD-41CA-9A2B-4E1D5FD56EDA}" destId="{4E9C27B7-8B4D-425E-9D8E-E9E99341855A}" srcOrd="3" destOrd="0" presId="urn:microsoft.com/office/officeart/2018/2/layout/IconVerticalSolidList"/>
    <dgm:cxn modelId="{7D653F45-09A7-42B9-ACE0-6D2F0E400744}" type="presParOf" srcId="{2229E7FB-D458-483C-B130-2252779B6533}" destId="{A712EA7D-8C95-47C1-A2B2-BA0BC2A616B5}" srcOrd="3" destOrd="0" presId="urn:microsoft.com/office/officeart/2018/2/layout/IconVerticalSolidList"/>
    <dgm:cxn modelId="{A5BD25FC-19A0-4D2A-97B3-529BD728CB5F}" type="presParOf" srcId="{2229E7FB-D458-483C-B130-2252779B6533}" destId="{78768967-0D8C-465F-838E-85BA9F2E31E1}" srcOrd="4" destOrd="0" presId="urn:microsoft.com/office/officeart/2018/2/layout/IconVerticalSolidList"/>
    <dgm:cxn modelId="{3FDC4F1C-D5EB-4949-9243-41EA88E7EF77}" type="presParOf" srcId="{78768967-0D8C-465F-838E-85BA9F2E31E1}" destId="{8C912529-F81B-4650-AE3E-EB2E6DB22E0C}" srcOrd="0" destOrd="0" presId="urn:microsoft.com/office/officeart/2018/2/layout/IconVerticalSolidList"/>
    <dgm:cxn modelId="{52C4419F-8C00-4BCB-BF6B-AF813BAC0671}" type="presParOf" srcId="{78768967-0D8C-465F-838E-85BA9F2E31E1}" destId="{23410132-50A5-4234-951C-5BF466F7F607}" srcOrd="1" destOrd="0" presId="urn:microsoft.com/office/officeart/2018/2/layout/IconVerticalSolidList"/>
    <dgm:cxn modelId="{B4C2363A-8380-4824-A603-29782931B51F}" type="presParOf" srcId="{78768967-0D8C-465F-838E-85BA9F2E31E1}" destId="{A87D0A21-E831-4D1A-BFDA-3D4E7D07C6B8}" srcOrd="2" destOrd="0" presId="urn:microsoft.com/office/officeart/2018/2/layout/IconVerticalSolidList"/>
    <dgm:cxn modelId="{7C6E5207-03B4-48A1-9B3B-EFBA4D6AA796}" type="presParOf" srcId="{78768967-0D8C-465F-838E-85BA9F2E31E1}" destId="{3A429D0E-5725-4DD0-A007-8E4692337CDA}" srcOrd="3" destOrd="0" presId="urn:microsoft.com/office/officeart/2018/2/layout/IconVerticalSolidList"/>
    <dgm:cxn modelId="{0C8AE9DF-B801-452D-9CAD-C0D96AD699DD}" type="presParOf" srcId="{2229E7FB-D458-483C-B130-2252779B6533}" destId="{FF3EC011-4B67-4944-87A3-CD71CCF75012}" srcOrd="5" destOrd="0" presId="urn:microsoft.com/office/officeart/2018/2/layout/IconVerticalSolidList"/>
    <dgm:cxn modelId="{20CBA507-2901-48B3-8C2B-0110D8C08E8A}" type="presParOf" srcId="{2229E7FB-D458-483C-B130-2252779B6533}" destId="{866C6EC2-8295-4CFF-9654-6B0D5290597F}" srcOrd="6" destOrd="0" presId="urn:microsoft.com/office/officeart/2018/2/layout/IconVerticalSolidList"/>
    <dgm:cxn modelId="{18C9C9A1-30E0-41AC-B2C4-337FD1535C2E}" type="presParOf" srcId="{866C6EC2-8295-4CFF-9654-6B0D5290597F}" destId="{314D673E-577F-4771-8057-30705549F1C0}" srcOrd="0" destOrd="0" presId="urn:microsoft.com/office/officeart/2018/2/layout/IconVerticalSolidList"/>
    <dgm:cxn modelId="{D91E8BF0-13EB-4C16-B92E-540E17553AAC}" type="presParOf" srcId="{866C6EC2-8295-4CFF-9654-6B0D5290597F}" destId="{A395FF94-12EA-4140-9953-FA9A55C5B1E5}" srcOrd="1" destOrd="0" presId="urn:microsoft.com/office/officeart/2018/2/layout/IconVerticalSolidList"/>
    <dgm:cxn modelId="{AB1F3866-3BAB-4512-9C64-D479E5125CE2}" type="presParOf" srcId="{866C6EC2-8295-4CFF-9654-6B0D5290597F}" destId="{F83AB9EF-7B63-43D4-8441-A318F45AF4E1}" srcOrd="2" destOrd="0" presId="urn:microsoft.com/office/officeart/2018/2/layout/IconVerticalSolidList"/>
    <dgm:cxn modelId="{517A1110-5091-4588-B697-7D58C1BE90A3}" type="presParOf" srcId="{866C6EC2-8295-4CFF-9654-6B0D5290597F}" destId="{CFCD0512-A51D-4E36-AF98-0F626AE8CE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568537-CA3D-4FF6-9FE8-965CCB69B0B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6B8847-F8CB-425F-8246-BA64162FCBB7}">
      <dgm:prSet/>
      <dgm:spPr/>
      <dgm:t>
        <a:bodyPr/>
        <a:lstStyle/>
        <a:p>
          <a:pPr>
            <a:lnSpc>
              <a:spcPct val="100000"/>
            </a:lnSpc>
          </a:pPr>
          <a:r>
            <a:rPr lang="en-US"/>
            <a:t>The proposed use is necessary or desirable to provide a service or facility which will contribute to the general well-being of the community; and (“necessary and desirable” was common language prior to the State Law change 15 years ago)</a:t>
          </a:r>
        </a:p>
      </dgm:t>
    </dgm:pt>
    <dgm:pt modelId="{CFE0FDC8-11E3-4FE6-BAC2-24EBFCA5BEFF}" type="parTrans" cxnId="{918F9F82-742A-4FCA-99F1-57323F0E09F5}">
      <dgm:prSet/>
      <dgm:spPr/>
      <dgm:t>
        <a:bodyPr/>
        <a:lstStyle/>
        <a:p>
          <a:endParaRPr lang="en-US"/>
        </a:p>
      </dgm:t>
    </dgm:pt>
    <dgm:pt modelId="{38A32986-72FE-4137-82FD-9CC6A0148539}" type="sibTrans" cxnId="{918F9F82-742A-4FCA-99F1-57323F0E09F5}">
      <dgm:prSet/>
      <dgm:spPr/>
      <dgm:t>
        <a:bodyPr/>
        <a:lstStyle/>
        <a:p>
          <a:endParaRPr lang="en-US"/>
        </a:p>
      </dgm:t>
    </dgm:pt>
    <dgm:pt modelId="{E9617AE1-5F97-481E-A00C-36D3EBD74A9C}">
      <dgm:prSet/>
      <dgm:spPr/>
      <dgm:t>
        <a:bodyPr/>
        <a:lstStyle/>
        <a:p>
          <a:pPr>
            <a:lnSpc>
              <a:spcPct val="100000"/>
            </a:lnSpc>
          </a:pPr>
          <a:r>
            <a:rPr lang="en-US"/>
            <a:t>Such use will not be detrimental to the health, safety and general welfare of persons nor injurious to property or improvements in the community, (has been proven to be extremely vague language)</a:t>
          </a:r>
        </a:p>
      </dgm:t>
    </dgm:pt>
    <dgm:pt modelId="{1A3B1066-CA9B-4B64-B2B9-4E59DC8318F2}" type="parTrans" cxnId="{8147F8D4-B003-4E48-9127-44656C0EF697}">
      <dgm:prSet/>
      <dgm:spPr/>
      <dgm:t>
        <a:bodyPr/>
        <a:lstStyle/>
        <a:p>
          <a:endParaRPr lang="en-US"/>
        </a:p>
      </dgm:t>
    </dgm:pt>
    <dgm:pt modelId="{3AF4EC5F-F188-47BF-8084-8E36395079FD}" type="sibTrans" cxnId="{8147F8D4-B003-4E48-9127-44656C0EF697}">
      <dgm:prSet/>
      <dgm:spPr/>
      <dgm:t>
        <a:bodyPr/>
        <a:lstStyle/>
        <a:p>
          <a:endParaRPr lang="en-US"/>
        </a:p>
      </dgm:t>
    </dgm:pt>
    <dgm:pt modelId="{3F3290E4-86A2-47BC-8C28-F6475716A5C9}">
      <dgm:prSet/>
      <dgm:spPr/>
      <dgm:t>
        <a:bodyPr/>
        <a:lstStyle/>
        <a:p>
          <a:pPr>
            <a:lnSpc>
              <a:spcPct val="100000"/>
            </a:lnSpc>
          </a:pPr>
          <a:r>
            <a:rPr lang="en-US"/>
            <a:t>but will be compatible with and complementary to the existing surrounding and/or planned future uses, buildings and structures when considering traffic generation, parking, building design and location, landscaping and signs; and (the uses should already be compatible.  Some implied standards here!)</a:t>
          </a:r>
        </a:p>
      </dgm:t>
    </dgm:pt>
    <dgm:pt modelId="{5A5D8ECC-672C-4F4B-9E2C-8E56189CC740}" type="parTrans" cxnId="{CCCA06FB-BCE4-49F7-A219-AFC2A7C4A937}">
      <dgm:prSet/>
      <dgm:spPr/>
      <dgm:t>
        <a:bodyPr/>
        <a:lstStyle/>
        <a:p>
          <a:endParaRPr lang="en-US"/>
        </a:p>
      </dgm:t>
    </dgm:pt>
    <dgm:pt modelId="{7488238F-3692-4ED8-9CB1-34D153161636}" type="sibTrans" cxnId="{CCCA06FB-BCE4-49F7-A219-AFC2A7C4A937}">
      <dgm:prSet/>
      <dgm:spPr/>
      <dgm:t>
        <a:bodyPr/>
        <a:lstStyle/>
        <a:p>
          <a:endParaRPr lang="en-US"/>
        </a:p>
      </dgm:t>
    </dgm:pt>
    <dgm:pt modelId="{55DEE738-518C-49C2-A6C0-675473316A33}" type="pres">
      <dgm:prSet presAssocID="{3B568537-CA3D-4FF6-9FE8-965CCB69B0B9}" presName="root" presStyleCnt="0">
        <dgm:presLayoutVars>
          <dgm:dir/>
          <dgm:resizeHandles val="exact"/>
        </dgm:presLayoutVars>
      </dgm:prSet>
      <dgm:spPr/>
    </dgm:pt>
    <dgm:pt modelId="{496E5E19-921D-4768-83FE-14B51BED57E2}" type="pres">
      <dgm:prSet presAssocID="{CA6B8847-F8CB-425F-8246-BA64162FCBB7}" presName="compNode" presStyleCnt="0"/>
      <dgm:spPr/>
    </dgm:pt>
    <dgm:pt modelId="{0F4D678F-C20B-4437-BEE5-69C577003D15}" type="pres">
      <dgm:prSet presAssocID="{CA6B8847-F8CB-425F-8246-BA64162FCBB7}" presName="bgRect" presStyleLbl="bgShp" presStyleIdx="0" presStyleCnt="3"/>
      <dgm:spPr/>
    </dgm:pt>
    <dgm:pt modelId="{A7E8727A-4770-4163-9CE4-26C7BD0EFAB9}" type="pres">
      <dgm:prSet presAssocID="{CA6B8847-F8CB-425F-8246-BA64162FCB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CAFD87F4-A5A8-4C3D-8F92-577D8DE1FFBB}" type="pres">
      <dgm:prSet presAssocID="{CA6B8847-F8CB-425F-8246-BA64162FCBB7}" presName="spaceRect" presStyleCnt="0"/>
      <dgm:spPr/>
    </dgm:pt>
    <dgm:pt modelId="{8F5DC226-3DB6-4107-9861-CFA4734FA1FD}" type="pres">
      <dgm:prSet presAssocID="{CA6B8847-F8CB-425F-8246-BA64162FCBB7}" presName="parTx" presStyleLbl="revTx" presStyleIdx="0" presStyleCnt="3">
        <dgm:presLayoutVars>
          <dgm:chMax val="0"/>
          <dgm:chPref val="0"/>
        </dgm:presLayoutVars>
      </dgm:prSet>
      <dgm:spPr/>
    </dgm:pt>
    <dgm:pt modelId="{56A9DEDE-9727-44B3-8263-1B1278D503B4}" type="pres">
      <dgm:prSet presAssocID="{38A32986-72FE-4137-82FD-9CC6A0148539}" presName="sibTrans" presStyleCnt="0"/>
      <dgm:spPr/>
    </dgm:pt>
    <dgm:pt modelId="{7319D758-0E10-4D58-BE0F-C3F5CCB0155B}" type="pres">
      <dgm:prSet presAssocID="{E9617AE1-5F97-481E-A00C-36D3EBD74A9C}" presName="compNode" presStyleCnt="0"/>
      <dgm:spPr/>
    </dgm:pt>
    <dgm:pt modelId="{4EDEBCFB-6494-4BD2-93AC-33154368EF27}" type="pres">
      <dgm:prSet presAssocID="{E9617AE1-5F97-481E-A00C-36D3EBD74A9C}" presName="bgRect" presStyleLbl="bgShp" presStyleIdx="1" presStyleCnt="3"/>
      <dgm:spPr/>
    </dgm:pt>
    <dgm:pt modelId="{E9780DEE-79E7-48BF-9A67-D1F051F9DC27}" type="pres">
      <dgm:prSet presAssocID="{E9617AE1-5F97-481E-A00C-36D3EBD74A9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4BBC641D-C012-4E76-BA8C-C228F46E7B0A}" type="pres">
      <dgm:prSet presAssocID="{E9617AE1-5F97-481E-A00C-36D3EBD74A9C}" presName="spaceRect" presStyleCnt="0"/>
      <dgm:spPr/>
    </dgm:pt>
    <dgm:pt modelId="{B3874D20-F9EE-43DD-9B82-341D4D3110C4}" type="pres">
      <dgm:prSet presAssocID="{E9617AE1-5F97-481E-A00C-36D3EBD74A9C}" presName="parTx" presStyleLbl="revTx" presStyleIdx="1" presStyleCnt="3">
        <dgm:presLayoutVars>
          <dgm:chMax val="0"/>
          <dgm:chPref val="0"/>
        </dgm:presLayoutVars>
      </dgm:prSet>
      <dgm:spPr/>
    </dgm:pt>
    <dgm:pt modelId="{1372D60C-AE9F-458C-831B-F36678123983}" type="pres">
      <dgm:prSet presAssocID="{3AF4EC5F-F188-47BF-8084-8E36395079FD}" presName="sibTrans" presStyleCnt="0"/>
      <dgm:spPr/>
    </dgm:pt>
    <dgm:pt modelId="{2EE641A8-A205-477E-B769-E98D9CB663F2}" type="pres">
      <dgm:prSet presAssocID="{3F3290E4-86A2-47BC-8C28-F6475716A5C9}" presName="compNode" presStyleCnt="0"/>
      <dgm:spPr/>
    </dgm:pt>
    <dgm:pt modelId="{79EF8BF9-6EB4-40D1-929A-C55988461461}" type="pres">
      <dgm:prSet presAssocID="{3F3290E4-86A2-47BC-8C28-F6475716A5C9}" presName="bgRect" presStyleLbl="bgShp" presStyleIdx="2" presStyleCnt="3"/>
      <dgm:spPr/>
    </dgm:pt>
    <dgm:pt modelId="{41CA0A8D-FFB7-48C0-BCF3-D087BFEE7166}" type="pres">
      <dgm:prSet presAssocID="{3F3290E4-86A2-47BC-8C28-F6475716A5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ity"/>
        </a:ext>
      </dgm:extLst>
    </dgm:pt>
    <dgm:pt modelId="{DF9673C1-5945-4A27-9EEF-74B08BA084F5}" type="pres">
      <dgm:prSet presAssocID="{3F3290E4-86A2-47BC-8C28-F6475716A5C9}" presName="spaceRect" presStyleCnt="0"/>
      <dgm:spPr/>
    </dgm:pt>
    <dgm:pt modelId="{FBDA207A-3AFD-4F48-AC58-4AC9A7F29182}" type="pres">
      <dgm:prSet presAssocID="{3F3290E4-86A2-47BC-8C28-F6475716A5C9}" presName="parTx" presStyleLbl="revTx" presStyleIdx="2" presStyleCnt="3">
        <dgm:presLayoutVars>
          <dgm:chMax val="0"/>
          <dgm:chPref val="0"/>
        </dgm:presLayoutVars>
      </dgm:prSet>
      <dgm:spPr/>
    </dgm:pt>
  </dgm:ptLst>
  <dgm:cxnLst>
    <dgm:cxn modelId="{090E3227-F4BE-4B27-ABCF-84AE5BFCAD87}" type="presOf" srcId="{E9617AE1-5F97-481E-A00C-36D3EBD74A9C}" destId="{B3874D20-F9EE-43DD-9B82-341D4D3110C4}" srcOrd="0" destOrd="0" presId="urn:microsoft.com/office/officeart/2018/2/layout/IconVerticalSolidList"/>
    <dgm:cxn modelId="{918F9F82-742A-4FCA-99F1-57323F0E09F5}" srcId="{3B568537-CA3D-4FF6-9FE8-965CCB69B0B9}" destId="{CA6B8847-F8CB-425F-8246-BA64162FCBB7}" srcOrd="0" destOrd="0" parTransId="{CFE0FDC8-11E3-4FE6-BAC2-24EBFCA5BEFF}" sibTransId="{38A32986-72FE-4137-82FD-9CC6A0148539}"/>
    <dgm:cxn modelId="{5E1FB484-23D3-4CF3-A6AD-B2C660F96583}" type="presOf" srcId="{CA6B8847-F8CB-425F-8246-BA64162FCBB7}" destId="{8F5DC226-3DB6-4107-9861-CFA4734FA1FD}" srcOrd="0" destOrd="0" presId="urn:microsoft.com/office/officeart/2018/2/layout/IconVerticalSolidList"/>
    <dgm:cxn modelId="{2E045CA0-85C8-4878-8B0F-ABC750ABF845}" type="presOf" srcId="{3B568537-CA3D-4FF6-9FE8-965CCB69B0B9}" destId="{55DEE738-518C-49C2-A6C0-675473316A33}" srcOrd="0" destOrd="0" presId="urn:microsoft.com/office/officeart/2018/2/layout/IconVerticalSolidList"/>
    <dgm:cxn modelId="{E19970D1-FEE0-4598-87D3-60C796DA1E05}" type="presOf" srcId="{3F3290E4-86A2-47BC-8C28-F6475716A5C9}" destId="{FBDA207A-3AFD-4F48-AC58-4AC9A7F29182}" srcOrd="0" destOrd="0" presId="urn:microsoft.com/office/officeart/2018/2/layout/IconVerticalSolidList"/>
    <dgm:cxn modelId="{8147F8D4-B003-4E48-9127-44656C0EF697}" srcId="{3B568537-CA3D-4FF6-9FE8-965CCB69B0B9}" destId="{E9617AE1-5F97-481E-A00C-36D3EBD74A9C}" srcOrd="1" destOrd="0" parTransId="{1A3B1066-CA9B-4B64-B2B9-4E59DC8318F2}" sibTransId="{3AF4EC5F-F188-47BF-8084-8E36395079FD}"/>
    <dgm:cxn modelId="{CCCA06FB-BCE4-49F7-A219-AFC2A7C4A937}" srcId="{3B568537-CA3D-4FF6-9FE8-965CCB69B0B9}" destId="{3F3290E4-86A2-47BC-8C28-F6475716A5C9}" srcOrd="2" destOrd="0" parTransId="{5A5D8ECC-672C-4F4B-9E2C-8E56189CC740}" sibTransId="{7488238F-3692-4ED8-9CB1-34D153161636}"/>
    <dgm:cxn modelId="{507615DD-BA4C-4A10-84CE-7ADCA2AB6745}" type="presParOf" srcId="{55DEE738-518C-49C2-A6C0-675473316A33}" destId="{496E5E19-921D-4768-83FE-14B51BED57E2}" srcOrd="0" destOrd="0" presId="urn:microsoft.com/office/officeart/2018/2/layout/IconVerticalSolidList"/>
    <dgm:cxn modelId="{902E113C-D772-48D1-9BCF-421D69CE2A1D}" type="presParOf" srcId="{496E5E19-921D-4768-83FE-14B51BED57E2}" destId="{0F4D678F-C20B-4437-BEE5-69C577003D15}" srcOrd="0" destOrd="0" presId="urn:microsoft.com/office/officeart/2018/2/layout/IconVerticalSolidList"/>
    <dgm:cxn modelId="{EEE18374-614E-4F3E-926F-DDBB5AE93363}" type="presParOf" srcId="{496E5E19-921D-4768-83FE-14B51BED57E2}" destId="{A7E8727A-4770-4163-9CE4-26C7BD0EFAB9}" srcOrd="1" destOrd="0" presId="urn:microsoft.com/office/officeart/2018/2/layout/IconVerticalSolidList"/>
    <dgm:cxn modelId="{C86413C1-574F-4880-93E4-932FCE61C867}" type="presParOf" srcId="{496E5E19-921D-4768-83FE-14B51BED57E2}" destId="{CAFD87F4-A5A8-4C3D-8F92-577D8DE1FFBB}" srcOrd="2" destOrd="0" presId="urn:microsoft.com/office/officeart/2018/2/layout/IconVerticalSolidList"/>
    <dgm:cxn modelId="{43CD937C-E501-4C61-9438-9F9CB7F8787B}" type="presParOf" srcId="{496E5E19-921D-4768-83FE-14B51BED57E2}" destId="{8F5DC226-3DB6-4107-9861-CFA4734FA1FD}" srcOrd="3" destOrd="0" presId="urn:microsoft.com/office/officeart/2018/2/layout/IconVerticalSolidList"/>
    <dgm:cxn modelId="{1C1CB968-B9C3-4F35-AB2D-C2CB1BFC81D5}" type="presParOf" srcId="{55DEE738-518C-49C2-A6C0-675473316A33}" destId="{56A9DEDE-9727-44B3-8263-1B1278D503B4}" srcOrd="1" destOrd="0" presId="urn:microsoft.com/office/officeart/2018/2/layout/IconVerticalSolidList"/>
    <dgm:cxn modelId="{4D40A1A7-6D75-45A5-9D00-84A23B44F026}" type="presParOf" srcId="{55DEE738-518C-49C2-A6C0-675473316A33}" destId="{7319D758-0E10-4D58-BE0F-C3F5CCB0155B}" srcOrd="2" destOrd="0" presId="urn:microsoft.com/office/officeart/2018/2/layout/IconVerticalSolidList"/>
    <dgm:cxn modelId="{086DC6CA-C5C1-4815-818D-DE36BD1ACFC1}" type="presParOf" srcId="{7319D758-0E10-4D58-BE0F-C3F5CCB0155B}" destId="{4EDEBCFB-6494-4BD2-93AC-33154368EF27}" srcOrd="0" destOrd="0" presId="urn:microsoft.com/office/officeart/2018/2/layout/IconVerticalSolidList"/>
    <dgm:cxn modelId="{448C0EBF-3E87-4161-8A43-320799DA57A3}" type="presParOf" srcId="{7319D758-0E10-4D58-BE0F-C3F5CCB0155B}" destId="{E9780DEE-79E7-48BF-9A67-D1F051F9DC27}" srcOrd="1" destOrd="0" presId="urn:microsoft.com/office/officeart/2018/2/layout/IconVerticalSolidList"/>
    <dgm:cxn modelId="{01723506-00CB-42E3-8B3D-59E72B6B0233}" type="presParOf" srcId="{7319D758-0E10-4D58-BE0F-C3F5CCB0155B}" destId="{4BBC641D-C012-4E76-BA8C-C228F46E7B0A}" srcOrd="2" destOrd="0" presId="urn:microsoft.com/office/officeart/2018/2/layout/IconVerticalSolidList"/>
    <dgm:cxn modelId="{E1183854-0DA6-4394-917E-E525063E737B}" type="presParOf" srcId="{7319D758-0E10-4D58-BE0F-C3F5CCB0155B}" destId="{B3874D20-F9EE-43DD-9B82-341D4D3110C4}" srcOrd="3" destOrd="0" presId="urn:microsoft.com/office/officeart/2018/2/layout/IconVerticalSolidList"/>
    <dgm:cxn modelId="{76EFD7B2-AA75-4DDD-8483-A3C6B4469E37}" type="presParOf" srcId="{55DEE738-518C-49C2-A6C0-675473316A33}" destId="{1372D60C-AE9F-458C-831B-F36678123983}" srcOrd="3" destOrd="0" presId="urn:microsoft.com/office/officeart/2018/2/layout/IconVerticalSolidList"/>
    <dgm:cxn modelId="{E969BBCC-390F-44E4-9C36-3A57728E076C}" type="presParOf" srcId="{55DEE738-518C-49C2-A6C0-675473316A33}" destId="{2EE641A8-A205-477E-B769-E98D9CB663F2}" srcOrd="4" destOrd="0" presId="urn:microsoft.com/office/officeart/2018/2/layout/IconVerticalSolidList"/>
    <dgm:cxn modelId="{B61CD60C-D207-45E2-9A6B-43FCFB18BBB6}" type="presParOf" srcId="{2EE641A8-A205-477E-B769-E98D9CB663F2}" destId="{79EF8BF9-6EB4-40D1-929A-C55988461461}" srcOrd="0" destOrd="0" presId="urn:microsoft.com/office/officeart/2018/2/layout/IconVerticalSolidList"/>
    <dgm:cxn modelId="{AEE4F58A-56B9-40EB-B5CB-47825A51A8B9}" type="presParOf" srcId="{2EE641A8-A205-477E-B769-E98D9CB663F2}" destId="{41CA0A8D-FFB7-48C0-BCF3-D087BFEE7166}" srcOrd="1" destOrd="0" presId="urn:microsoft.com/office/officeart/2018/2/layout/IconVerticalSolidList"/>
    <dgm:cxn modelId="{61F68BF6-C8FF-4C95-905F-D81858B82B2D}" type="presParOf" srcId="{2EE641A8-A205-477E-B769-E98D9CB663F2}" destId="{DF9673C1-5945-4A27-9EEF-74B08BA084F5}" srcOrd="2" destOrd="0" presId="urn:microsoft.com/office/officeart/2018/2/layout/IconVerticalSolidList"/>
    <dgm:cxn modelId="{848654D0-7FF9-4179-BEFA-14ED895D37AD}" type="presParOf" srcId="{2EE641A8-A205-477E-B769-E98D9CB663F2}" destId="{FBDA207A-3AFD-4F48-AC58-4AC9A7F291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2BFE7-7409-4211-B053-0B7E3BA1E7E5}">
      <dsp:nvSpPr>
        <dsp:cNvPr id="0" name=""/>
        <dsp:cNvSpPr/>
      </dsp:nvSpPr>
      <dsp:spPr>
        <a:xfrm>
          <a:off x="0" y="156196"/>
          <a:ext cx="10508794"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Understand the implications of Legislative versus Administrative decisions</a:t>
          </a:r>
        </a:p>
      </dsp:txBody>
      <dsp:txXfrm>
        <a:off x="30442" y="186638"/>
        <a:ext cx="10447910" cy="562726"/>
      </dsp:txXfrm>
    </dsp:sp>
    <dsp:sp modelId="{8C0D9DBA-BD39-40D6-B7ED-D8492460B906}">
      <dsp:nvSpPr>
        <dsp:cNvPr id="0" name=""/>
        <dsp:cNvSpPr/>
      </dsp:nvSpPr>
      <dsp:spPr>
        <a:xfrm>
          <a:off x="0" y="854687"/>
          <a:ext cx="10508794"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Understand how State Law has changed</a:t>
          </a:r>
        </a:p>
      </dsp:txBody>
      <dsp:txXfrm>
        <a:off x="30442" y="885129"/>
        <a:ext cx="10447910" cy="562726"/>
      </dsp:txXfrm>
    </dsp:sp>
    <dsp:sp modelId="{516F2063-F8A2-4460-832C-5DF0F2DCFDE4}">
      <dsp:nvSpPr>
        <dsp:cNvPr id="0" name=""/>
        <dsp:cNvSpPr/>
      </dsp:nvSpPr>
      <dsp:spPr>
        <a:xfrm>
          <a:off x="0" y="1553177"/>
          <a:ext cx="10508794"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Look at typical language</a:t>
          </a:r>
        </a:p>
      </dsp:txBody>
      <dsp:txXfrm>
        <a:off x="30442" y="1583619"/>
        <a:ext cx="10447910" cy="562726"/>
      </dsp:txXfrm>
    </dsp:sp>
    <dsp:sp modelId="{4C844028-B2C7-4A0B-8577-BBF8B798CBD5}">
      <dsp:nvSpPr>
        <dsp:cNvPr id="0" name=""/>
        <dsp:cNvSpPr/>
      </dsp:nvSpPr>
      <dsp:spPr>
        <a:xfrm>
          <a:off x="0" y="2251667"/>
          <a:ext cx="10508794"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Consider potential new language</a:t>
          </a:r>
        </a:p>
      </dsp:txBody>
      <dsp:txXfrm>
        <a:off x="30442" y="2282109"/>
        <a:ext cx="10447910" cy="562726"/>
      </dsp:txXfrm>
    </dsp:sp>
    <dsp:sp modelId="{6D67B53D-793B-4331-B4E0-FF9AB69DEE84}">
      <dsp:nvSpPr>
        <dsp:cNvPr id="0" name=""/>
        <dsp:cNvSpPr/>
      </dsp:nvSpPr>
      <dsp:spPr>
        <a:xfrm>
          <a:off x="0" y="2950157"/>
          <a:ext cx="10508794"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Site plans versus conditional uses</a:t>
          </a:r>
        </a:p>
      </dsp:txBody>
      <dsp:txXfrm>
        <a:off x="30442" y="2980599"/>
        <a:ext cx="10447910" cy="562726"/>
      </dsp:txXfrm>
    </dsp:sp>
    <dsp:sp modelId="{F1B3F325-6AFF-4412-9B62-5BFA2B3C1E10}">
      <dsp:nvSpPr>
        <dsp:cNvPr id="0" name=""/>
        <dsp:cNvSpPr/>
      </dsp:nvSpPr>
      <dsp:spPr>
        <a:xfrm>
          <a:off x="0" y="3648647"/>
          <a:ext cx="10508794"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solidFill>
                <a:srgbClr val="000000"/>
              </a:solidFill>
              <a:latin typeface="Calibri"/>
              <a:ea typeface="Calibri"/>
              <a:cs typeface="Calibri"/>
            </a:rPr>
            <a:t>On the fly – let’s look at your ordinance!</a:t>
          </a:r>
          <a:endParaRPr lang="en-US" sz="2600" kern="1200" dirty="0">
            <a:latin typeface="Calibri Light" panose="020F0302020204030204"/>
          </a:endParaRPr>
        </a:p>
      </dsp:txBody>
      <dsp:txXfrm>
        <a:off x="30442" y="3679089"/>
        <a:ext cx="10447910" cy="562726"/>
      </dsp:txXfrm>
    </dsp:sp>
    <dsp:sp modelId="{6B2D4E73-6F5C-48BC-B973-D2CFBD5B1B06}">
      <dsp:nvSpPr>
        <dsp:cNvPr id="0" name=""/>
        <dsp:cNvSpPr/>
      </dsp:nvSpPr>
      <dsp:spPr>
        <a:xfrm>
          <a:off x="0" y="4347137"/>
          <a:ext cx="10508794"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Consider process implications</a:t>
          </a:r>
        </a:p>
      </dsp:txBody>
      <dsp:txXfrm>
        <a:off x="30442" y="4377579"/>
        <a:ext cx="10447910"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C4AFA-0EDF-4B6F-A6C8-E2877A717664}">
      <dsp:nvSpPr>
        <dsp:cNvPr id="0" name=""/>
        <dsp:cNvSpPr/>
      </dsp:nvSpPr>
      <dsp:spPr>
        <a:xfrm>
          <a:off x="0" y="246799"/>
          <a:ext cx="3336031" cy="20016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Relates to adoption of policy and new rules to implement that policy</a:t>
          </a:r>
          <a:endParaRPr lang="en-US" sz="2100" b="1" kern="1200" dirty="0"/>
        </a:p>
      </dsp:txBody>
      <dsp:txXfrm>
        <a:off x="0" y="246799"/>
        <a:ext cx="3336031" cy="2001618"/>
      </dsp:txXfrm>
    </dsp:sp>
    <dsp:sp modelId="{36B87408-5FAD-4CD2-BBEE-5A3725A1B584}">
      <dsp:nvSpPr>
        <dsp:cNvPr id="0" name=""/>
        <dsp:cNvSpPr/>
      </dsp:nvSpPr>
      <dsp:spPr>
        <a:xfrm>
          <a:off x="3669634" y="246799"/>
          <a:ext cx="3336031" cy="2001618"/>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Decisions are more political than legal</a:t>
          </a:r>
        </a:p>
      </dsp:txBody>
      <dsp:txXfrm>
        <a:off x="3669634" y="246799"/>
        <a:ext cx="3336031" cy="2001618"/>
      </dsp:txXfrm>
    </dsp:sp>
    <dsp:sp modelId="{23374A9B-3DE0-4CB3-8E61-970D9FB98B64}">
      <dsp:nvSpPr>
        <dsp:cNvPr id="0" name=""/>
        <dsp:cNvSpPr/>
      </dsp:nvSpPr>
      <dsp:spPr>
        <a:xfrm>
          <a:off x="7339268" y="246799"/>
          <a:ext cx="3336031" cy="2001618"/>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Light" panose="020F0302020204030204"/>
            </a:rPr>
            <a:t>Policy Choice</a:t>
          </a:r>
          <a:r>
            <a:rPr lang="en-US" sz="2100" kern="1200" dirty="0"/>
            <a:t> of legislative/governing body members given broad deference by the courts</a:t>
          </a:r>
        </a:p>
      </dsp:txBody>
      <dsp:txXfrm>
        <a:off x="7339268" y="246799"/>
        <a:ext cx="3336031" cy="2001618"/>
      </dsp:txXfrm>
    </dsp:sp>
    <dsp:sp modelId="{DE0464C9-CE2D-4723-81F1-DE7B458CFEF1}">
      <dsp:nvSpPr>
        <dsp:cNvPr id="0" name=""/>
        <dsp:cNvSpPr/>
      </dsp:nvSpPr>
      <dsp:spPr>
        <a:xfrm>
          <a:off x="0" y="2582021"/>
          <a:ext cx="3336031" cy="2001618"/>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Typical actions</a:t>
          </a:r>
          <a:r>
            <a:rPr lang="en-US" sz="2100" kern="1200" dirty="0">
              <a:latin typeface="Calibri Light" panose="020F0302020204030204"/>
            </a:rPr>
            <a:t> include</a:t>
          </a:r>
          <a:r>
            <a:rPr lang="en-US" sz="2100" kern="1200" dirty="0"/>
            <a:t> General Plan, zone changes, ordinance text changes, Development Agreements if making new law</a:t>
          </a:r>
        </a:p>
      </dsp:txBody>
      <dsp:txXfrm>
        <a:off x="0" y="2582021"/>
        <a:ext cx="3336031" cy="2001618"/>
      </dsp:txXfrm>
    </dsp:sp>
    <dsp:sp modelId="{C0037B7C-DC15-44A8-BD80-49961D0F9657}">
      <dsp:nvSpPr>
        <dsp:cNvPr id="0" name=""/>
        <dsp:cNvSpPr/>
      </dsp:nvSpPr>
      <dsp:spPr>
        <a:xfrm>
          <a:off x="3669634" y="2582021"/>
          <a:ext cx="3336031" cy="2001618"/>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PC role is to make a recommendation, after a public </a:t>
          </a:r>
          <a:r>
            <a:rPr lang="en-US" sz="2100" kern="1200" dirty="0">
              <a:latin typeface="Calibri Light" panose="020F0302020204030204"/>
            </a:rPr>
            <a:t>hearing on the ordinance creation</a:t>
          </a:r>
        </a:p>
      </dsp:txBody>
      <dsp:txXfrm>
        <a:off x="3669634" y="2582021"/>
        <a:ext cx="3336031" cy="2001618"/>
      </dsp:txXfrm>
    </dsp:sp>
    <dsp:sp modelId="{AD09F8DE-0B7E-4811-826E-EEDDE98247FA}">
      <dsp:nvSpPr>
        <dsp:cNvPr id="0" name=""/>
        <dsp:cNvSpPr/>
      </dsp:nvSpPr>
      <dsp:spPr>
        <a:xfrm>
          <a:off x="7339268" y="2582021"/>
          <a:ext cx="3336031" cy="2001618"/>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Light" panose="020F0302020204030204"/>
            </a:rPr>
            <a:t>CC</a:t>
          </a:r>
          <a:r>
            <a:rPr lang="en-US" sz="2100" kern="1200" dirty="0"/>
            <a:t> role to set policy make the decision</a:t>
          </a:r>
          <a:r>
            <a:rPr lang="en-US" sz="2100" kern="1200" dirty="0">
              <a:latin typeface="Calibri Light" panose="020F0302020204030204"/>
            </a:rPr>
            <a:t> and adopt ordinance</a:t>
          </a:r>
          <a:endParaRPr lang="en-US" sz="2100" kern="1200" dirty="0"/>
        </a:p>
      </dsp:txBody>
      <dsp:txXfrm>
        <a:off x="7339268" y="2582021"/>
        <a:ext cx="3336031" cy="2001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D6492-CF19-4ADA-B106-4C9FFA3AB1AE}">
      <dsp:nvSpPr>
        <dsp:cNvPr id="0" name=""/>
        <dsp:cNvSpPr/>
      </dsp:nvSpPr>
      <dsp:spPr>
        <a:xfrm>
          <a:off x="0" y="2126"/>
          <a:ext cx="5585952" cy="10776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D846A-68BC-4339-B513-4DE7808890DC}">
      <dsp:nvSpPr>
        <dsp:cNvPr id="0" name=""/>
        <dsp:cNvSpPr/>
      </dsp:nvSpPr>
      <dsp:spPr>
        <a:xfrm>
          <a:off x="326000" y="244605"/>
          <a:ext cx="592727" cy="5927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D71FD6-D33D-4BF0-850B-43D85FD54792}">
      <dsp:nvSpPr>
        <dsp:cNvPr id="0" name=""/>
        <dsp:cNvSpPr/>
      </dsp:nvSpPr>
      <dsp:spPr>
        <a:xfrm>
          <a:off x="1244728" y="2126"/>
          <a:ext cx="4341223" cy="107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55" tIns="114055" rIns="114055" bIns="114055" numCol="1" spcCol="1270" anchor="ctr" anchorCtr="0">
          <a:noAutofit/>
        </a:bodyPr>
        <a:lstStyle/>
        <a:p>
          <a:pPr marL="0" lvl="0" indent="0" algn="l" defTabSz="622300">
            <a:lnSpc>
              <a:spcPct val="100000"/>
            </a:lnSpc>
            <a:spcBef>
              <a:spcPct val="0"/>
            </a:spcBef>
            <a:spcAft>
              <a:spcPct val="35000"/>
            </a:spcAft>
            <a:buNone/>
          </a:pPr>
          <a:r>
            <a:rPr lang="en-US" sz="1400" kern="1200" dirty="0"/>
            <a:t>There is an assumption that the uses within a zone already </a:t>
          </a:r>
          <a:r>
            <a:rPr lang="en-US" sz="1400" kern="1200" dirty="0">
              <a:latin typeface="Calibri Light" panose="020F0302020204030204"/>
            </a:rPr>
            <a:t>work.</a:t>
          </a:r>
          <a:endParaRPr lang="en-US" sz="1400" kern="1200" dirty="0"/>
        </a:p>
      </dsp:txBody>
      <dsp:txXfrm>
        <a:off x="1244728" y="2126"/>
        <a:ext cx="4341223" cy="1077687"/>
      </dsp:txXfrm>
    </dsp:sp>
    <dsp:sp modelId="{AE8CE019-C27C-4056-B87A-3511113E42CA}">
      <dsp:nvSpPr>
        <dsp:cNvPr id="0" name=""/>
        <dsp:cNvSpPr/>
      </dsp:nvSpPr>
      <dsp:spPr>
        <a:xfrm>
          <a:off x="0" y="1349235"/>
          <a:ext cx="5585952" cy="10776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0039D7-E155-4C2B-91BD-6338479E90A6}">
      <dsp:nvSpPr>
        <dsp:cNvPr id="0" name=""/>
        <dsp:cNvSpPr/>
      </dsp:nvSpPr>
      <dsp:spPr>
        <a:xfrm>
          <a:off x="326000" y="1591715"/>
          <a:ext cx="592727" cy="5927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9C27B7-8B4D-425E-9D8E-E9E99341855A}">
      <dsp:nvSpPr>
        <dsp:cNvPr id="0" name=""/>
        <dsp:cNvSpPr/>
      </dsp:nvSpPr>
      <dsp:spPr>
        <a:xfrm>
          <a:off x="1244728" y="1349235"/>
          <a:ext cx="4341223" cy="107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55" tIns="114055" rIns="114055" bIns="114055" numCol="1" spcCol="1270" anchor="ctr" anchorCtr="0">
          <a:noAutofit/>
        </a:bodyPr>
        <a:lstStyle/>
        <a:p>
          <a:pPr marL="0" lvl="0" indent="0" algn="l" defTabSz="622300">
            <a:lnSpc>
              <a:spcPct val="100000"/>
            </a:lnSpc>
            <a:spcBef>
              <a:spcPct val="0"/>
            </a:spcBef>
            <a:spcAft>
              <a:spcPct val="35000"/>
            </a:spcAft>
            <a:buNone/>
          </a:pPr>
          <a:r>
            <a:rPr lang="en-US" sz="1400" kern="1200" dirty="0"/>
            <a:t>The word “compatible” is not in the Legislation – it says “</a:t>
          </a:r>
          <a:r>
            <a:rPr lang="en-US" sz="1400" b="1" kern="1200" dirty="0"/>
            <a:t>comply</a:t>
          </a:r>
          <a:r>
            <a:rPr lang="en-US" sz="1400" kern="1200" dirty="0"/>
            <a:t> with standards”</a:t>
          </a:r>
        </a:p>
      </dsp:txBody>
      <dsp:txXfrm>
        <a:off x="1244728" y="1349235"/>
        <a:ext cx="4341223" cy="1077687"/>
      </dsp:txXfrm>
    </dsp:sp>
    <dsp:sp modelId="{8C912529-F81B-4650-AE3E-EB2E6DB22E0C}">
      <dsp:nvSpPr>
        <dsp:cNvPr id="0" name=""/>
        <dsp:cNvSpPr/>
      </dsp:nvSpPr>
      <dsp:spPr>
        <a:xfrm>
          <a:off x="0" y="2696344"/>
          <a:ext cx="5585952" cy="10776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410132-50A5-4234-951C-5BF466F7F607}">
      <dsp:nvSpPr>
        <dsp:cNvPr id="0" name=""/>
        <dsp:cNvSpPr/>
      </dsp:nvSpPr>
      <dsp:spPr>
        <a:xfrm>
          <a:off x="326000" y="2938824"/>
          <a:ext cx="592727" cy="5927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29D0E-5725-4DD0-A007-8E4692337CDA}">
      <dsp:nvSpPr>
        <dsp:cNvPr id="0" name=""/>
        <dsp:cNvSpPr/>
      </dsp:nvSpPr>
      <dsp:spPr>
        <a:xfrm>
          <a:off x="1244728" y="2696344"/>
          <a:ext cx="4341223" cy="107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55" tIns="114055" rIns="114055" bIns="114055" numCol="1" spcCol="1270" anchor="ctr" anchorCtr="0">
          <a:noAutofit/>
        </a:bodyPr>
        <a:lstStyle/>
        <a:p>
          <a:pPr marL="0" lvl="0" indent="0" algn="l" defTabSz="622300" rtl="0">
            <a:lnSpc>
              <a:spcPct val="100000"/>
            </a:lnSpc>
            <a:spcBef>
              <a:spcPct val="0"/>
            </a:spcBef>
            <a:spcAft>
              <a:spcPct val="35000"/>
            </a:spcAft>
            <a:buNone/>
          </a:pPr>
          <a:r>
            <a:rPr lang="en-US" sz="1400" kern="1200" dirty="0">
              <a:latin typeface="Calibri Light" panose="020F0302020204030204"/>
            </a:rPr>
            <a:t>The uses </a:t>
          </a:r>
          <a:r>
            <a:rPr lang="en-US" sz="1400" kern="1200" dirty="0"/>
            <a:t>should comply with the intent of your general plan</a:t>
          </a:r>
        </a:p>
      </dsp:txBody>
      <dsp:txXfrm>
        <a:off x="1244728" y="2696344"/>
        <a:ext cx="4341223" cy="1077687"/>
      </dsp:txXfrm>
    </dsp:sp>
    <dsp:sp modelId="{314D673E-577F-4771-8057-30705549F1C0}">
      <dsp:nvSpPr>
        <dsp:cNvPr id="0" name=""/>
        <dsp:cNvSpPr/>
      </dsp:nvSpPr>
      <dsp:spPr>
        <a:xfrm>
          <a:off x="0" y="4043453"/>
          <a:ext cx="5585952" cy="10776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5FF94-12EA-4140-9953-FA9A55C5B1E5}">
      <dsp:nvSpPr>
        <dsp:cNvPr id="0" name=""/>
        <dsp:cNvSpPr/>
      </dsp:nvSpPr>
      <dsp:spPr>
        <a:xfrm>
          <a:off x="326000" y="4285933"/>
          <a:ext cx="592727" cy="5927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D0512-A51D-4E36-AF98-0F626AE8CE28}">
      <dsp:nvSpPr>
        <dsp:cNvPr id="0" name=""/>
        <dsp:cNvSpPr/>
      </dsp:nvSpPr>
      <dsp:spPr>
        <a:xfrm>
          <a:off x="1244728" y="4043453"/>
          <a:ext cx="4341223" cy="107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55" tIns="114055" rIns="114055" bIns="114055" numCol="1" spcCol="1270" anchor="ctr" anchorCtr="0">
          <a:noAutofit/>
        </a:bodyPr>
        <a:lstStyle/>
        <a:p>
          <a:pPr marL="0" lvl="0" indent="0" algn="l" defTabSz="622300" rtl="0">
            <a:lnSpc>
              <a:spcPct val="100000"/>
            </a:lnSpc>
            <a:spcBef>
              <a:spcPct val="0"/>
            </a:spcBef>
            <a:spcAft>
              <a:spcPct val="35000"/>
            </a:spcAft>
            <a:buNone/>
          </a:pPr>
          <a:r>
            <a:rPr lang="en-US" sz="1400" kern="1200" dirty="0"/>
            <a:t>Conditional uses may need conditions based on standards to be “more” </a:t>
          </a:r>
          <a:r>
            <a:rPr lang="en-US" sz="1400" kern="1200" dirty="0">
              <a:latin typeface="Calibri Light" panose="020F0302020204030204"/>
            </a:rPr>
            <a:t>of a fit</a:t>
          </a:r>
          <a:r>
            <a:rPr lang="en-US" sz="1400" kern="1200" dirty="0"/>
            <a:t> </a:t>
          </a:r>
          <a:r>
            <a:rPr lang="en-US" sz="1400" kern="1200" dirty="0">
              <a:latin typeface="Calibri Light" panose="020F0302020204030204"/>
            </a:rPr>
            <a:t> </a:t>
          </a:r>
          <a:r>
            <a:rPr lang="en-US" sz="1400" kern="1200" dirty="0"/>
            <a:t>but they are not uses that are contrary to the zone intent! They belong there!</a:t>
          </a:r>
        </a:p>
      </dsp:txBody>
      <dsp:txXfrm>
        <a:off x="1244728" y="4043453"/>
        <a:ext cx="4341223" cy="1077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D678F-C20B-4437-BEE5-69C577003D15}">
      <dsp:nvSpPr>
        <dsp:cNvPr id="0" name=""/>
        <dsp:cNvSpPr/>
      </dsp:nvSpPr>
      <dsp:spPr>
        <a:xfrm>
          <a:off x="0" y="551"/>
          <a:ext cx="9986306" cy="1291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E8727A-4770-4163-9CE4-26C7BD0EFAB9}">
      <dsp:nvSpPr>
        <dsp:cNvPr id="0" name=""/>
        <dsp:cNvSpPr/>
      </dsp:nvSpPr>
      <dsp:spPr>
        <a:xfrm>
          <a:off x="390575" y="291062"/>
          <a:ext cx="710138" cy="7101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DC226-3DB6-4107-9861-CFA4734FA1FD}">
      <dsp:nvSpPr>
        <dsp:cNvPr id="0" name=""/>
        <dsp:cNvSpPr/>
      </dsp:nvSpPr>
      <dsp:spPr>
        <a:xfrm>
          <a:off x="1491289" y="551"/>
          <a:ext cx="8495016" cy="1291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648" tIns="136648" rIns="136648" bIns="136648" numCol="1" spcCol="1270" anchor="ctr" anchorCtr="0">
          <a:noAutofit/>
        </a:bodyPr>
        <a:lstStyle/>
        <a:p>
          <a:pPr marL="0" lvl="0" indent="0" algn="l" defTabSz="711200">
            <a:lnSpc>
              <a:spcPct val="100000"/>
            </a:lnSpc>
            <a:spcBef>
              <a:spcPct val="0"/>
            </a:spcBef>
            <a:spcAft>
              <a:spcPct val="35000"/>
            </a:spcAft>
            <a:buNone/>
          </a:pPr>
          <a:r>
            <a:rPr lang="en-US" sz="1600" kern="1200"/>
            <a:t>The proposed use is necessary or desirable to provide a service or facility which will contribute to the general well-being of the community; and (“necessary and desirable” was common language prior to the State Law change 15 years ago)</a:t>
          </a:r>
        </a:p>
      </dsp:txBody>
      <dsp:txXfrm>
        <a:off x="1491289" y="551"/>
        <a:ext cx="8495016" cy="1291160"/>
      </dsp:txXfrm>
    </dsp:sp>
    <dsp:sp modelId="{4EDEBCFB-6494-4BD2-93AC-33154368EF27}">
      <dsp:nvSpPr>
        <dsp:cNvPr id="0" name=""/>
        <dsp:cNvSpPr/>
      </dsp:nvSpPr>
      <dsp:spPr>
        <a:xfrm>
          <a:off x="0" y="1614501"/>
          <a:ext cx="9986306" cy="1291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80DEE-79E7-48BF-9A67-D1F051F9DC27}">
      <dsp:nvSpPr>
        <dsp:cNvPr id="0" name=""/>
        <dsp:cNvSpPr/>
      </dsp:nvSpPr>
      <dsp:spPr>
        <a:xfrm>
          <a:off x="390575" y="1905012"/>
          <a:ext cx="710138" cy="7101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74D20-F9EE-43DD-9B82-341D4D3110C4}">
      <dsp:nvSpPr>
        <dsp:cNvPr id="0" name=""/>
        <dsp:cNvSpPr/>
      </dsp:nvSpPr>
      <dsp:spPr>
        <a:xfrm>
          <a:off x="1491289" y="1614501"/>
          <a:ext cx="8495016" cy="1291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648" tIns="136648" rIns="136648" bIns="136648" numCol="1" spcCol="1270" anchor="ctr" anchorCtr="0">
          <a:noAutofit/>
        </a:bodyPr>
        <a:lstStyle/>
        <a:p>
          <a:pPr marL="0" lvl="0" indent="0" algn="l" defTabSz="711200">
            <a:lnSpc>
              <a:spcPct val="100000"/>
            </a:lnSpc>
            <a:spcBef>
              <a:spcPct val="0"/>
            </a:spcBef>
            <a:spcAft>
              <a:spcPct val="35000"/>
            </a:spcAft>
            <a:buNone/>
          </a:pPr>
          <a:r>
            <a:rPr lang="en-US" sz="1600" kern="1200"/>
            <a:t>Such use will not be detrimental to the health, safety and general welfare of persons nor injurious to property or improvements in the community, (has been proven to be extremely vague language)</a:t>
          </a:r>
        </a:p>
      </dsp:txBody>
      <dsp:txXfrm>
        <a:off x="1491289" y="1614501"/>
        <a:ext cx="8495016" cy="1291160"/>
      </dsp:txXfrm>
    </dsp:sp>
    <dsp:sp modelId="{79EF8BF9-6EB4-40D1-929A-C55988461461}">
      <dsp:nvSpPr>
        <dsp:cNvPr id="0" name=""/>
        <dsp:cNvSpPr/>
      </dsp:nvSpPr>
      <dsp:spPr>
        <a:xfrm>
          <a:off x="0" y="3228452"/>
          <a:ext cx="9986306" cy="1291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CA0A8D-FFB7-48C0-BCF3-D087BFEE7166}">
      <dsp:nvSpPr>
        <dsp:cNvPr id="0" name=""/>
        <dsp:cNvSpPr/>
      </dsp:nvSpPr>
      <dsp:spPr>
        <a:xfrm>
          <a:off x="390575" y="3518963"/>
          <a:ext cx="710138" cy="7101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A207A-3AFD-4F48-AC58-4AC9A7F29182}">
      <dsp:nvSpPr>
        <dsp:cNvPr id="0" name=""/>
        <dsp:cNvSpPr/>
      </dsp:nvSpPr>
      <dsp:spPr>
        <a:xfrm>
          <a:off x="1491289" y="3228452"/>
          <a:ext cx="8495016" cy="1291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648" tIns="136648" rIns="136648" bIns="136648" numCol="1" spcCol="1270" anchor="ctr" anchorCtr="0">
          <a:noAutofit/>
        </a:bodyPr>
        <a:lstStyle/>
        <a:p>
          <a:pPr marL="0" lvl="0" indent="0" algn="l" defTabSz="711200">
            <a:lnSpc>
              <a:spcPct val="100000"/>
            </a:lnSpc>
            <a:spcBef>
              <a:spcPct val="0"/>
            </a:spcBef>
            <a:spcAft>
              <a:spcPct val="35000"/>
            </a:spcAft>
            <a:buNone/>
          </a:pPr>
          <a:r>
            <a:rPr lang="en-US" sz="1600" kern="1200"/>
            <a:t>but will be compatible with and complementary to the existing surrounding and/or planned future uses, buildings and structures when considering traffic generation, parking, building design and location, landscaping and signs; and (the uses should already be compatible.  Some implied standards here!)</a:t>
          </a:r>
        </a:p>
      </dsp:txBody>
      <dsp:txXfrm>
        <a:off x="1491289" y="3228452"/>
        <a:ext cx="8495016" cy="1291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EEDC39-4C45-4BF4-B863-1B399249EE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8C02-789D-4491-B29B-99ACA24D1A13}" type="slidenum">
              <a:rPr lang="en-US" smtClean="0"/>
              <a:t>‹#›</a:t>
            </a:fld>
            <a:endParaRPr lang="en-US"/>
          </a:p>
        </p:txBody>
      </p:sp>
    </p:spTree>
    <p:extLst>
      <p:ext uri="{BB962C8B-B14F-4D97-AF65-F5344CB8AC3E}">
        <p14:creationId xmlns:p14="http://schemas.microsoft.com/office/powerpoint/2010/main" val="3393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EEDC39-4C45-4BF4-B863-1B399249EE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8C02-789D-4491-B29B-99ACA24D1A13}" type="slidenum">
              <a:rPr lang="en-US" smtClean="0"/>
              <a:t>‹#›</a:t>
            </a:fld>
            <a:endParaRPr lang="en-US"/>
          </a:p>
        </p:txBody>
      </p:sp>
    </p:spTree>
    <p:extLst>
      <p:ext uri="{BB962C8B-B14F-4D97-AF65-F5344CB8AC3E}">
        <p14:creationId xmlns:p14="http://schemas.microsoft.com/office/powerpoint/2010/main" val="78653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EEDC39-4C45-4BF4-B863-1B399249EE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8C02-789D-4491-B29B-99ACA24D1A13}" type="slidenum">
              <a:rPr lang="en-US" smtClean="0"/>
              <a:t>‹#›</a:t>
            </a:fld>
            <a:endParaRPr lang="en-US"/>
          </a:p>
        </p:txBody>
      </p:sp>
    </p:spTree>
    <p:extLst>
      <p:ext uri="{BB962C8B-B14F-4D97-AF65-F5344CB8AC3E}">
        <p14:creationId xmlns:p14="http://schemas.microsoft.com/office/powerpoint/2010/main" val="355842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EEDC39-4C45-4BF4-B863-1B399249EE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8C02-789D-4491-B29B-99ACA24D1A13}" type="slidenum">
              <a:rPr lang="en-US" smtClean="0"/>
              <a:t>‹#›</a:t>
            </a:fld>
            <a:endParaRPr lang="en-US"/>
          </a:p>
        </p:txBody>
      </p:sp>
    </p:spTree>
    <p:extLst>
      <p:ext uri="{BB962C8B-B14F-4D97-AF65-F5344CB8AC3E}">
        <p14:creationId xmlns:p14="http://schemas.microsoft.com/office/powerpoint/2010/main" val="116298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EDC39-4C45-4BF4-B863-1B399249EE3D}"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8C02-789D-4491-B29B-99ACA24D1A13}" type="slidenum">
              <a:rPr lang="en-US" smtClean="0"/>
              <a:t>‹#›</a:t>
            </a:fld>
            <a:endParaRPr lang="en-US"/>
          </a:p>
        </p:txBody>
      </p:sp>
    </p:spTree>
    <p:extLst>
      <p:ext uri="{BB962C8B-B14F-4D97-AF65-F5344CB8AC3E}">
        <p14:creationId xmlns:p14="http://schemas.microsoft.com/office/powerpoint/2010/main" val="93116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EEDC39-4C45-4BF4-B863-1B399249EE3D}"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8C02-789D-4491-B29B-99ACA24D1A13}" type="slidenum">
              <a:rPr lang="en-US" smtClean="0"/>
              <a:t>‹#›</a:t>
            </a:fld>
            <a:endParaRPr lang="en-US"/>
          </a:p>
        </p:txBody>
      </p:sp>
    </p:spTree>
    <p:extLst>
      <p:ext uri="{BB962C8B-B14F-4D97-AF65-F5344CB8AC3E}">
        <p14:creationId xmlns:p14="http://schemas.microsoft.com/office/powerpoint/2010/main" val="34089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EEDC39-4C45-4BF4-B863-1B399249EE3D}" type="datetimeFigureOut">
              <a:rPr lang="en-US" smtClean="0"/>
              <a:t>5/4/2025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378C02-789D-4491-B29B-99ACA24D1A13}" type="slidenum">
              <a:rPr lang="en-US" smtClean="0"/>
              <a:t>‹#›</a:t>
            </a:fld>
            <a:endParaRPr lang="en-US"/>
          </a:p>
        </p:txBody>
      </p:sp>
    </p:spTree>
    <p:extLst>
      <p:ext uri="{BB962C8B-B14F-4D97-AF65-F5344CB8AC3E}">
        <p14:creationId xmlns:p14="http://schemas.microsoft.com/office/powerpoint/2010/main" val="317528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EEDC39-4C45-4BF4-B863-1B399249EE3D}" type="datetimeFigureOut">
              <a:rPr lang="en-US" smtClean="0"/>
              <a:t>5/4/2025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78C02-789D-4491-B29B-99ACA24D1A13}" type="slidenum">
              <a:rPr lang="en-US" smtClean="0"/>
              <a:t>‹#›</a:t>
            </a:fld>
            <a:endParaRPr lang="en-US"/>
          </a:p>
        </p:txBody>
      </p:sp>
    </p:spTree>
    <p:extLst>
      <p:ext uri="{BB962C8B-B14F-4D97-AF65-F5344CB8AC3E}">
        <p14:creationId xmlns:p14="http://schemas.microsoft.com/office/powerpoint/2010/main" val="30634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EDC39-4C45-4BF4-B863-1B399249EE3D}" type="datetimeFigureOut">
              <a:rPr lang="en-US" smtClean="0"/>
              <a:t>5/4/2025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78C02-789D-4491-B29B-99ACA24D1A13}" type="slidenum">
              <a:rPr lang="en-US" smtClean="0"/>
              <a:t>‹#›</a:t>
            </a:fld>
            <a:endParaRPr lang="en-US"/>
          </a:p>
        </p:txBody>
      </p:sp>
    </p:spTree>
    <p:extLst>
      <p:ext uri="{BB962C8B-B14F-4D97-AF65-F5344CB8AC3E}">
        <p14:creationId xmlns:p14="http://schemas.microsoft.com/office/powerpoint/2010/main" val="315687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EEDC39-4C45-4BF4-B863-1B399249EE3D}"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8C02-789D-4491-B29B-99ACA24D1A13}" type="slidenum">
              <a:rPr lang="en-US" smtClean="0"/>
              <a:t>‹#›</a:t>
            </a:fld>
            <a:endParaRPr lang="en-US"/>
          </a:p>
        </p:txBody>
      </p:sp>
    </p:spTree>
    <p:extLst>
      <p:ext uri="{BB962C8B-B14F-4D97-AF65-F5344CB8AC3E}">
        <p14:creationId xmlns:p14="http://schemas.microsoft.com/office/powerpoint/2010/main" val="278480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EEDC39-4C45-4BF4-B863-1B399249EE3D}"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8C02-789D-4491-B29B-99ACA24D1A13}" type="slidenum">
              <a:rPr lang="en-US" smtClean="0"/>
              <a:t>‹#›</a:t>
            </a:fld>
            <a:endParaRPr lang="en-US"/>
          </a:p>
        </p:txBody>
      </p:sp>
    </p:spTree>
    <p:extLst>
      <p:ext uri="{BB962C8B-B14F-4D97-AF65-F5344CB8AC3E}">
        <p14:creationId xmlns:p14="http://schemas.microsoft.com/office/powerpoint/2010/main" val="3983723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accent6">
                <a:lumMod val="40000"/>
                <a:lumOff val="60000"/>
              </a:schemeClr>
            </a:gs>
            <a:gs pos="0">
              <a:schemeClr val="accent1">
                <a:lumMod val="5000"/>
                <a:lumOff val="95000"/>
              </a:schemeClr>
            </a:gs>
            <a:gs pos="82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EDC39-4C45-4BF4-B863-1B399249EE3D}" type="datetimeFigureOut">
              <a:rPr lang="en-US" smtClean="0"/>
              <a:t>5/4/2025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78C02-789D-4491-B29B-99ACA24D1A13}" type="slidenum">
              <a:rPr lang="en-US" smtClean="0"/>
              <a:t>‹#›</a:t>
            </a:fld>
            <a:endParaRPr lang="en-US"/>
          </a:p>
        </p:txBody>
      </p:sp>
    </p:spTree>
    <p:extLst>
      <p:ext uri="{BB962C8B-B14F-4D97-AF65-F5344CB8AC3E}">
        <p14:creationId xmlns:p14="http://schemas.microsoft.com/office/powerpoint/2010/main" val="879329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8088" y="3819222"/>
            <a:ext cx="5058728" cy="959960"/>
          </a:xfrm>
        </p:spPr>
        <p:txBody>
          <a:bodyPr vert="horz" lIns="91440" tIns="45720" rIns="91440" bIns="45720" rtlCol="0" anchor="ctr">
            <a:normAutofit fontScale="90000"/>
          </a:bodyPr>
          <a:lstStyle/>
          <a:p>
            <a:br>
              <a:rPr lang="en-US" sz="3100" b="1" dirty="0">
                <a:ea typeface="Calibri Light"/>
                <a:cs typeface="Calibri Light"/>
              </a:rPr>
            </a:br>
            <a:br>
              <a:rPr lang="en-US" sz="3100" b="1" dirty="0"/>
            </a:br>
            <a:br>
              <a:rPr lang="en-US" sz="3100" b="1" dirty="0"/>
            </a:br>
            <a:br>
              <a:rPr lang="en-US" sz="3100" b="1" dirty="0"/>
            </a:br>
            <a:br>
              <a:rPr lang="en-US" sz="3100" b="1" dirty="0"/>
            </a:br>
            <a:br>
              <a:rPr lang="en-US" sz="3100" b="1" dirty="0"/>
            </a:br>
            <a:r>
              <a:rPr lang="en-US" sz="3100" b="1" dirty="0"/>
              <a:t>For Planning Commissioners &amp; City Council members and staff</a:t>
            </a:r>
            <a:br>
              <a:rPr lang="en-US" sz="3100" b="1" dirty="0"/>
            </a:br>
            <a:br>
              <a:rPr lang="en-US" sz="3100" b="1" dirty="0"/>
            </a:br>
            <a:r>
              <a:rPr lang="en-US" sz="3100" b="1" dirty="0"/>
              <a:t>Utah APA</a:t>
            </a:r>
            <a:br>
              <a:rPr lang="en-US" sz="3100" b="1" dirty="0"/>
            </a:br>
            <a:r>
              <a:rPr lang="en-US" sz="3100" b="1" dirty="0"/>
              <a:t>Logan Conference 2025</a:t>
            </a:r>
          </a:p>
        </p:txBody>
      </p:sp>
      <p:sp>
        <p:nvSpPr>
          <p:cNvPr id="3" name="Subtitle 2"/>
          <p:cNvSpPr>
            <a:spLocks noGrp="1"/>
          </p:cNvSpPr>
          <p:nvPr>
            <p:ph sz="half" idx="1"/>
          </p:nvPr>
        </p:nvSpPr>
        <p:spPr>
          <a:xfrm>
            <a:off x="8503502" y="4939218"/>
            <a:ext cx="3794811" cy="1625589"/>
          </a:xfrm>
        </p:spPr>
        <p:txBody>
          <a:bodyPr vert="horz" lIns="91440" tIns="45720" rIns="91440" bIns="45720" rtlCol="0" anchor="t">
            <a:normAutofit/>
          </a:bodyPr>
          <a:lstStyle/>
          <a:p>
            <a:pPr marL="0"/>
            <a:endParaRPr lang="en-US" sz="2000" dirty="0"/>
          </a:p>
          <a:p>
            <a:pPr marL="0"/>
            <a:endParaRPr lang="en-US" sz="2000" dirty="0"/>
          </a:p>
          <a:p>
            <a:pPr marL="0" indent="0">
              <a:buNone/>
            </a:pPr>
            <a:endParaRPr lang="en-US" sz="2000" dirty="0">
              <a:ea typeface="Calibri" panose="020F0502020204030204"/>
              <a:cs typeface="Calibri" panose="020F0502020204030204"/>
            </a:endParaRPr>
          </a:p>
          <a:p>
            <a:pPr marL="0" indent="0">
              <a:buNone/>
            </a:pPr>
            <a:r>
              <a:rPr lang="en-US" sz="2400" dirty="0"/>
              <a:t>John Janson, Meg Ryan</a:t>
            </a:r>
            <a:endParaRPr lang="en-US" sz="2400" dirty="0">
              <a:ea typeface="Calibri" panose="020F0502020204030204"/>
              <a:cs typeface="Calibri" panose="020F0502020204030204"/>
            </a:endParaRPr>
          </a:p>
        </p:txBody>
      </p:sp>
      <p:sp>
        <p:nvSpPr>
          <p:cNvPr id="9" name="TextBox 8">
            <a:extLst>
              <a:ext uri="{FF2B5EF4-FFF2-40B4-BE49-F238E27FC236}">
                <a16:creationId xmlns:a16="http://schemas.microsoft.com/office/drawing/2014/main" id="{A3A91F71-BD1F-BD1C-0811-549E2A188B6D}"/>
              </a:ext>
            </a:extLst>
          </p:cNvPr>
          <p:cNvSpPr txBox="1"/>
          <p:nvPr/>
        </p:nvSpPr>
        <p:spPr>
          <a:xfrm>
            <a:off x="1757029" y="3428535"/>
            <a:ext cx="949168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ea typeface="Calibri"/>
                <a:cs typeface="Calibri"/>
              </a:rPr>
              <a:t>Catching Up with Conditional Use Permits </a:t>
            </a:r>
            <a:endParaRPr lang="en-US" sz="4000" b="1" dirty="0"/>
          </a:p>
        </p:txBody>
      </p:sp>
      <p:pic>
        <p:nvPicPr>
          <p:cNvPr id="10" name="Picture 9" descr="se - Community &amp; Environmental Defense ...">
            <a:extLst>
              <a:ext uri="{FF2B5EF4-FFF2-40B4-BE49-F238E27FC236}">
                <a16:creationId xmlns:a16="http://schemas.microsoft.com/office/drawing/2014/main" id="{476C6F6F-C03E-D346-80DE-EF4E9497E766}"/>
              </a:ext>
            </a:extLst>
          </p:cNvPr>
          <p:cNvPicPr>
            <a:picLocks noChangeAspect="1"/>
          </p:cNvPicPr>
          <p:nvPr/>
        </p:nvPicPr>
        <p:blipFill>
          <a:blip r:embed="rId2"/>
          <a:stretch>
            <a:fillRect/>
          </a:stretch>
        </p:blipFill>
        <p:spPr>
          <a:xfrm>
            <a:off x="-8825" y="-2024"/>
            <a:ext cx="12214211" cy="3458184"/>
          </a:xfrm>
          <a:prstGeom prst="rect">
            <a:avLst/>
          </a:prstGeom>
        </p:spPr>
      </p:pic>
    </p:spTree>
    <p:extLst>
      <p:ext uri="{BB962C8B-B14F-4D97-AF65-F5344CB8AC3E}">
        <p14:creationId xmlns:p14="http://schemas.microsoft.com/office/powerpoint/2010/main" val="3733308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Use Standards</a:t>
            </a:r>
          </a:p>
        </p:txBody>
      </p:sp>
      <p:sp>
        <p:nvSpPr>
          <p:cNvPr id="3" name="Content Placeholder 2"/>
          <p:cNvSpPr>
            <a:spLocks noGrp="1"/>
          </p:cNvSpPr>
          <p:nvPr>
            <p:ph sz="half" idx="1"/>
          </p:nvPr>
        </p:nvSpPr>
        <p:spPr>
          <a:xfrm>
            <a:off x="838200" y="1684176"/>
            <a:ext cx="6951995" cy="4488225"/>
          </a:xfrm>
        </p:spPr>
        <p:txBody>
          <a:bodyPr vert="horz" lIns="91440" tIns="45720" rIns="91440" bIns="45720" rtlCol="0" anchor="t">
            <a:noAutofit/>
          </a:bodyPr>
          <a:lstStyle/>
          <a:p>
            <a:r>
              <a:rPr lang="en-US" sz="2000" b="1" dirty="0"/>
              <a:t>Noise</a:t>
            </a:r>
            <a:r>
              <a:rPr lang="en-US" sz="2000" dirty="0"/>
              <a:t> that exceeds sound levels normally found in residential areas, </a:t>
            </a:r>
            <a:r>
              <a:rPr lang="en-US" sz="2000" b="1" dirty="0"/>
              <a:t>odors</a:t>
            </a:r>
            <a:r>
              <a:rPr lang="en-US" sz="2000" dirty="0"/>
              <a:t> beyond what is normally considered acceptable within a neighborhood, </a:t>
            </a:r>
            <a:r>
              <a:rPr lang="en-US" sz="2000" b="1" dirty="0"/>
              <a:t>hours of operation</a:t>
            </a:r>
            <a:r>
              <a:rPr lang="en-US" sz="2000" dirty="0"/>
              <a:t> not normally found in the neighborhood, mitigating </a:t>
            </a:r>
            <a:r>
              <a:rPr lang="en-US" sz="2000" b="1" dirty="0"/>
              <a:t>solid waste disposal</a:t>
            </a:r>
            <a:endParaRPr lang="en-US" sz="2000" b="1" dirty="0">
              <a:ea typeface="Calibri"/>
              <a:cs typeface="Calibri"/>
            </a:endParaRPr>
          </a:p>
          <a:p>
            <a:pPr lvl="0" fontAlgn="auto" hangingPunct="0"/>
            <a:r>
              <a:rPr lang="en-US" sz="2000" dirty="0"/>
              <a:t>Negative </a:t>
            </a:r>
            <a:r>
              <a:rPr lang="en-US" sz="2000" b="1" dirty="0"/>
              <a:t>environmental impacts</a:t>
            </a:r>
            <a:r>
              <a:rPr lang="en-US" sz="2000" dirty="0"/>
              <a:t> that increase the risk of contamination or other impacts to adjacent properties and people including: </a:t>
            </a:r>
            <a:r>
              <a:rPr lang="en-US" sz="2000" b="1" dirty="0"/>
              <a:t>impacts on the aquifer, well heads, wetlands, slope retention, storm water, and flood potential </a:t>
            </a:r>
            <a:endParaRPr lang="en-US" sz="2000" b="1" dirty="0">
              <a:ea typeface="Calibri"/>
              <a:cs typeface="Calibri"/>
            </a:endParaRPr>
          </a:p>
          <a:p>
            <a:r>
              <a:rPr lang="en-US" sz="2000" dirty="0"/>
              <a:t>Incompatible designs in terms of </a:t>
            </a:r>
            <a:r>
              <a:rPr lang="en-US" sz="2000" b="1" dirty="0"/>
              <a:t>use, scale, intensity, mass, character, construction, solar access, and in some cases architectural design and exterior detailing/finishes and colors</a:t>
            </a:r>
            <a:r>
              <a:rPr lang="en-US" sz="2000" dirty="0"/>
              <a:t> within the neighborhood in which the conditional use will be located.</a:t>
            </a:r>
            <a:endParaRPr lang="en-US" sz="2000" dirty="0">
              <a:ea typeface="Calibri"/>
              <a:cs typeface="Calibri"/>
            </a:endParaRP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218715" y="3754352"/>
            <a:ext cx="3802308" cy="2415467"/>
          </a:xfr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1081" y="465889"/>
            <a:ext cx="4089042" cy="2961885"/>
          </a:xfrm>
          <a:prstGeom prst="rect">
            <a:avLst/>
          </a:prstGeom>
        </p:spPr>
      </p:pic>
    </p:spTree>
    <p:extLst>
      <p:ext uri="{BB962C8B-B14F-4D97-AF65-F5344CB8AC3E}">
        <p14:creationId xmlns:p14="http://schemas.microsoft.com/office/powerpoint/2010/main" val="394188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Use Standards</a:t>
            </a:r>
          </a:p>
        </p:txBody>
      </p:sp>
      <p:sp>
        <p:nvSpPr>
          <p:cNvPr id="3" name="Content Placeholder 2"/>
          <p:cNvSpPr>
            <a:spLocks noGrp="1"/>
          </p:cNvSpPr>
          <p:nvPr>
            <p:ph sz="half" idx="1"/>
          </p:nvPr>
        </p:nvSpPr>
        <p:spPr>
          <a:xfrm>
            <a:off x="6172200" y="1250703"/>
            <a:ext cx="5181600" cy="4351338"/>
          </a:xfrm>
        </p:spPr>
        <p:txBody>
          <a:bodyPr vert="horz" lIns="91440" tIns="45720" rIns="91440" bIns="45720" rtlCol="0" anchor="t">
            <a:noAutofit/>
          </a:bodyPr>
          <a:lstStyle/>
          <a:p>
            <a:pPr lvl="0"/>
            <a:r>
              <a:rPr lang="en-US" sz="2400" dirty="0"/>
              <a:t>Site designs that negatively impact emergency vehicle access</a:t>
            </a:r>
            <a:endParaRPr lang="en-US" sz="2400" dirty="0">
              <a:ea typeface="Calibri"/>
              <a:cs typeface="Calibri"/>
            </a:endParaRPr>
          </a:p>
          <a:p>
            <a:r>
              <a:rPr lang="en-US" sz="2400" dirty="0"/>
              <a:t>Manmade environmental impacts such as dust, fumes, smoke, odor, noise, and vibrations from impacting the neighborhood.</a:t>
            </a:r>
            <a:endParaRPr lang="en-US" sz="2400" dirty="0">
              <a:ea typeface="Calibri"/>
              <a:cs typeface="Calibri"/>
            </a:endParaRPr>
          </a:p>
          <a:p>
            <a:r>
              <a:rPr lang="en-US" sz="2400" dirty="0"/>
              <a:t>Site plan designs that are detrimental to the neighborhood such as the location of ingress/egress, lot surfacing and design of off-street parking and circulation,  compliance with off-street parking standards</a:t>
            </a:r>
            <a:endParaRPr lang="en-US" sz="2400" dirty="0">
              <a:ea typeface="Calibri"/>
              <a:cs typeface="Calibri"/>
            </a:endParaRPr>
          </a:p>
          <a:p>
            <a:pPr lvl="0"/>
            <a:r>
              <a:rPr lang="en-US" sz="2400" dirty="0"/>
              <a:t>Conflicts between uses, including signs, lighting, landscaping/open space, and fencing</a:t>
            </a:r>
            <a:endParaRPr lang="en-US" sz="2400" dirty="0">
              <a:ea typeface="Calibri"/>
              <a:cs typeface="Calibri"/>
            </a:endParaRP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9481" y="1930434"/>
            <a:ext cx="5181600" cy="3886200"/>
          </a:xfrm>
        </p:spPr>
      </p:pic>
    </p:spTree>
    <p:extLst>
      <p:ext uri="{BB962C8B-B14F-4D97-AF65-F5344CB8AC3E}">
        <p14:creationId xmlns:p14="http://schemas.microsoft.com/office/powerpoint/2010/main" val="29490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CUP Ordinance Language</a:t>
            </a:r>
          </a:p>
        </p:txBody>
      </p:sp>
      <p:sp>
        <p:nvSpPr>
          <p:cNvPr id="3" name="Content Placeholder 2"/>
          <p:cNvSpPr>
            <a:spLocks noGrp="1"/>
          </p:cNvSpPr>
          <p:nvPr>
            <p:ph sz="half" idx="1"/>
          </p:nvPr>
        </p:nvSpPr>
        <p:spPr>
          <a:xfrm>
            <a:off x="830668" y="1716552"/>
            <a:ext cx="4974677" cy="3792203"/>
          </a:xfrm>
        </p:spPr>
        <p:txBody>
          <a:bodyPr vert="horz" lIns="91440" tIns="45720" rIns="91440" bIns="45720" rtlCol="0" anchor="t">
            <a:noAutofit/>
          </a:bodyPr>
          <a:lstStyle/>
          <a:p>
            <a:pPr marL="0" indent="0">
              <a:buNone/>
            </a:pPr>
            <a:r>
              <a:rPr lang="en-US" sz="2400" dirty="0"/>
              <a:t>The Planning Commission may impose additional requirements to mitigate the </a:t>
            </a:r>
            <a:r>
              <a:rPr lang="en-US" sz="2400" dirty="0">
                <a:solidFill>
                  <a:srgbClr val="FF0000"/>
                </a:solidFill>
              </a:rPr>
              <a:t>reasonably anticipated detrimental effects </a:t>
            </a:r>
            <a:r>
              <a:rPr lang="en-US" sz="2400" dirty="0"/>
              <a:t>of the proposed use as defined. </a:t>
            </a:r>
            <a:endParaRPr lang="en-US" sz="2400">
              <a:ea typeface="Calibri"/>
              <a:cs typeface="Calibri"/>
            </a:endParaRPr>
          </a:p>
          <a:p>
            <a:pPr marL="0" indent="0">
              <a:buNone/>
            </a:pPr>
            <a:r>
              <a:rPr lang="en-US" sz="2400" dirty="0"/>
              <a:t>In approving any conditional use, the Planning Commission shall impose such requirements and conditions </a:t>
            </a:r>
            <a:r>
              <a:rPr lang="en-US" sz="2400" dirty="0">
                <a:solidFill>
                  <a:srgbClr val="FF0000"/>
                </a:solidFill>
              </a:rPr>
              <a:t>as it deems necessary for the protection of adjacent properties and the public welfare. </a:t>
            </a:r>
            <a:endParaRPr lang="en-US" sz="2400" dirty="0">
              <a:solidFill>
                <a:srgbClr val="FF0000"/>
              </a:solidFill>
              <a:ea typeface="Calibri"/>
              <a:cs typeface="Calibri"/>
            </a:endParaRPr>
          </a:p>
        </p:txBody>
      </p:sp>
      <p:sp>
        <p:nvSpPr>
          <p:cNvPr id="4" name="Content Placeholder 3"/>
          <p:cNvSpPr>
            <a:spLocks noGrp="1"/>
          </p:cNvSpPr>
          <p:nvPr>
            <p:ph sz="half" idx="2"/>
          </p:nvPr>
        </p:nvSpPr>
        <p:spPr>
          <a:xfrm>
            <a:off x="6172200" y="1716116"/>
            <a:ext cx="5181600" cy="4351338"/>
          </a:xfrm>
        </p:spPr>
        <p:txBody>
          <a:bodyPr vert="horz" lIns="91440" tIns="45720" rIns="91440" bIns="45720" rtlCol="0" anchor="t">
            <a:noAutofit/>
          </a:bodyPr>
          <a:lstStyle/>
          <a:p>
            <a:pPr marL="0" indent="0">
              <a:buNone/>
            </a:pPr>
            <a:r>
              <a:rPr lang="en-US" sz="2000" dirty="0"/>
              <a:t>(1) A conditional use permit shall not be granted unless the evidence presented by the applicant is such as to show all of the following: (2) That such use will not under the circumstances of the particular case, be detrimental to the </a:t>
            </a:r>
            <a:r>
              <a:rPr lang="en-US" sz="2000" dirty="0">
                <a:solidFill>
                  <a:srgbClr val="FF0000"/>
                </a:solidFill>
              </a:rPr>
              <a:t>health, safety, or general welfare </a:t>
            </a:r>
            <a:r>
              <a:rPr lang="en-US" sz="2000" dirty="0"/>
              <a:t>of persons residing or working in the vicinity, or injurious to property or improvements in the vicinity.</a:t>
            </a:r>
            <a:endParaRPr lang="en-US" sz="2000">
              <a:ea typeface="Calibri"/>
              <a:cs typeface="Calibri"/>
            </a:endParaRPr>
          </a:p>
          <a:p>
            <a:pPr marL="0" indent="0">
              <a:buNone/>
            </a:pPr>
            <a:r>
              <a:rPr lang="en-US" sz="2000" dirty="0"/>
              <a:t>3) That the proposed use will comply with regulations and conditions specified in this </a:t>
            </a:r>
            <a:r>
              <a:rPr lang="en-US" sz="2000" dirty="0">
                <a:solidFill>
                  <a:srgbClr val="FF0000"/>
                </a:solidFill>
              </a:rPr>
              <a:t>Code </a:t>
            </a:r>
            <a:r>
              <a:rPr lang="en-US" sz="2000" dirty="0"/>
              <a:t>for such use. </a:t>
            </a:r>
            <a:endParaRPr lang="en-US" sz="2000">
              <a:ea typeface="Calibri" panose="020F0502020204030204"/>
              <a:cs typeface="Calibri" panose="020F0502020204030204"/>
            </a:endParaRPr>
          </a:p>
          <a:p>
            <a:pPr marL="0" indent="0">
              <a:buNone/>
            </a:pPr>
            <a:r>
              <a:rPr lang="en-US" sz="2000" dirty="0"/>
              <a:t>(4) Upon the approval of any conditional use permit, the Planning Commission shall itemize, describe, and </a:t>
            </a:r>
            <a:r>
              <a:rPr lang="en-US" sz="2000" dirty="0">
                <a:solidFill>
                  <a:srgbClr val="FF0000"/>
                </a:solidFill>
              </a:rPr>
              <a:t>justify the conditions </a:t>
            </a:r>
            <a:r>
              <a:rPr lang="en-US" sz="2000" dirty="0"/>
              <a:t>imposed on the use.</a:t>
            </a:r>
            <a:r>
              <a:rPr lang="en-US" sz="2400" dirty="0"/>
              <a:t> </a:t>
            </a:r>
            <a:endParaRPr lang="en-US" sz="2400" dirty="0">
              <a:ea typeface="Calibri" panose="020F0502020204030204"/>
              <a:cs typeface="Calibri" panose="020F0502020204030204"/>
            </a:endParaRPr>
          </a:p>
          <a:p>
            <a:endParaRPr lang="en-US" dirty="0"/>
          </a:p>
        </p:txBody>
      </p:sp>
    </p:spTree>
    <p:extLst>
      <p:ext uri="{BB962C8B-B14F-4D97-AF65-F5344CB8AC3E}">
        <p14:creationId xmlns:p14="http://schemas.microsoft.com/office/powerpoint/2010/main" val="3896893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Not so great CUP Ordinance examples</a:t>
            </a:r>
          </a:p>
        </p:txBody>
      </p:sp>
      <p:graphicFrame>
        <p:nvGraphicFramePr>
          <p:cNvPr id="6" name="Content Placeholder 2">
            <a:extLst>
              <a:ext uri="{FF2B5EF4-FFF2-40B4-BE49-F238E27FC236}">
                <a16:creationId xmlns:a16="http://schemas.microsoft.com/office/drawing/2014/main" id="{2DABE67C-17DB-950A-F570-B3FB6E2B4C1C}"/>
              </a:ext>
            </a:extLst>
          </p:cNvPr>
          <p:cNvGraphicFramePr>
            <a:graphicFrameLocks noGrp="1"/>
          </p:cNvGraphicFramePr>
          <p:nvPr>
            <p:ph sz="half" idx="1"/>
            <p:extLst>
              <p:ext uri="{D42A27DB-BD31-4B8C-83A1-F6EECF244321}">
                <p14:modId xmlns:p14="http://schemas.microsoft.com/office/powerpoint/2010/main" val="15752694"/>
              </p:ext>
            </p:extLst>
          </p:nvPr>
        </p:nvGraphicFramePr>
        <p:xfrm>
          <a:off x="838200" y="1656799"/>
          <a:ext cx="9986306" cy="4520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978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44185" cy="2488150"/>
            <a:chOff x="6855873" y="-1"/>
            <a:chExt cx="5336127" cy="3251912"/>
          </a:xfrm>
          <a:solidFill>
            <a:schemeClr val="bg1">
              <a:alpha val="30000"/>
            </a:schemeClr>
          </a:solidFill>
        </p:grpSpPr>
        <p:sp>
          <p:nvSpPr>
            <p:cNvPr id="15" name="Freeform: Shape 14">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5873" y="5961"/>
              <a:ext cx="5331102" cy="2921813"/>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3">
            <a:extLst>
              <a:ext uri="{FF2B5EF4-FFF2-40B4-BE49-F238E27FC236}">
                <a16:creationId xmlns:a16="http://schemas.microsoft.com/office/drawing/2014/main" id="{6029B78C-B1CD-1A92-3C6F-E442BBCFE4F9}"/>
              </a:ext>
            </a:extLst>
          </p:cNvPr>
          <p:cNvSpPr>
            <a:spLocks noGrp="1"/>
          </p:cNvSpPr>
          <p:nvPr/>
        </p:nvSpPr>
        <p:spPr>
          <a:xfrm>
            <a:off x="867526" y="1712405"/>
            <a:ext cx="9907524" cy="33357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solidFill>
              </a:rPr>
              <a:t>The proposed use will comply with the regulations and conditions specified in this title including the design standards of the city and the standards of this chapter; and (good use of the term standards – might reference the appropriate chapters)</a:t>
            </a:r>
            <a:endParaRPr lang="en-US" sz="2400" dirty="0">
              <a:solidFill>
                <a:schemeClr val="tx2"/>
              </a:solidFill>
              <a:ea typeface="Calibri"/>
              <a:cs typeface="Calibri"/>
            </a:endParaRPr>
          </a:p>
          <a:p>
            <a:r>
              <a:rPr lang="en-US" sz="2400" dirty="0">
                <a:solidFill>
                  <a:schemeClr val="tx2"/>
                </a:solidFill>
              </a:rPr>
              <a:t>The proposed use conforms to the goals, policies, governing principles, and the land uses found in the General Plan of the city; and (in theory your ordinances implement the General Plan, so this goes without saying)</a:t>
            </a:r>
            <a:endParaRPr lang="en-US" sz="2400" dirty="0">
              <a:solidFill>
                <a:schemeClr val="tx2"/>
              </a:solidFill>
              <a:ea typeface="Calibri"/>
              <a:cs typeface="Calibri"/>
            </a:endParaRPr>
          </a:p>
          <a:p>
            <a:r>
              <a:rPr lang="en-US" sz="2400" dirty="0">
                <a:solidFill>
                  <a:schemeClr val="tx2"/>
                </a:solidFill>
              </a:rPr>
              <a:t>The proposed use will not lead to the deterioration of the environment or ecology of the general area, nor will produce conditions or emit pollutants of such a type or of such a quantity so as to detrimentally effect, to any appreciable degree, public and private properties (ok environmental standard)</a:t>
            </a:r>
            <a:endParaRPr lang="en-US" sz="2400" dirty="0">
              <a:solidFill>
                <a:schemeClr val="tx2"/>
              </a:solidFill>
              <a:ea typeface="Calibri"/>
              <a:cs typeface="Calibri"/>
            </a:endParaRPr>
          </a:p>
          <a:p>
            <a:endParaRPr lang="en-US" sz="1300">
              <a:solidFill>
                <a:schemeClr val="tx2"/>
              </a:solidFill>
            </a:endParaRPr>
          </a:p>
          <a:p>
            <a:endParaRPr lang="en-US" sz="1300">
              <a:solidFill>
                <a:schemeClr val="tx2"/>
              </a:solidFill>
            </a:endParaRPr>
          </a:p>
        </p:txBody>
      </p:sp>
      <p:grpSp>
        <p:nvGrpSpPr>
          <p:cNvPr id="20" name="Group 19">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8C9340F5-D9E5-8D09-5926-8D0567436C1A}"/>
              </a:ext>
            </a:extLst>
          </p:cNvPr>
          <p:cNvSpPr txBox="1"/>
          <p:nvPr/>
        </p:nvSpPr>
        <p:spPr>
          <a:xfrm>
            <a:off x="4931006" y="67514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ea typeface="Calibri"/>
                <a:cs typeface="Calibri"/>
              </a:rPr>
              <a:t>Better?</a:t>
            </a:r>
          </a:p>
        </p:txBody>
      </p:sp>
    </p:spTree>
    <p:extLst>
      <p:ext uri="{BB962C8B-B14F-4D97-AF65-F5344CB8AC3E}">
        <p14:creationId xmlns:p14="http://schemas.microsoft.com/office/powerpoint/2010/main" val="10543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Better </a:t>
            </a:r>
            <a:r>
              <a:rPr lang="en-US" i="1" dirty="0"/>
              <a:t>Standards</a:t>
            </a:r>
            <a:r>
              <a:rPr lang="en-US" dirty="0"/>
              <a:t> lists are needed</a:t>
            </a:r>
          </a:p>
        </p:txBody>
      </p:sp>
      <p:sp>
        <p:nvSpPr>
          <p:cNvPr id="3" name="Content Placeholder 2"/>
          <p:cNvSpPr>
            <a:spLocks noGrp="1"/>
          </p:cNvSpPr>
          <p:nvPr>
            <p:ph sz="half" idx="1"/>
          </p:nvPr>
        </p:nvSpPr>
        <p:spPr/>
        <p:txBody>
          <a:bodyPr>
            <a:normAutofit fontScale="92500" lnSpcReduction="10000"/>
          </a:bodyPr>
          <a:lstStyle/>
          <a:p>
            <a:r>
              <a:rPr lang="en-US" dirty="0"/>
              <a:t>Types of transportation conditions that can be imposed</a:t>
            </a:r>
          </a:p>
          <a:p>
            <a:r>
              <a:rPr lang="en-US" dirty="0"/>
              <a:t>Utility capacity issues</a:t>
            </a:r>
          </a:p>
          <a:p>
            <a:r>
              <a:rPr lang="en-US" dirty="0"/>
              <a:t>Connectivity</a:t>
            </a:r>
          </a:p>
          <a:p>
            <a:r>
              <a:rPr lang="en-US" dirty="0"/>
              <a:t>Hours of operation</a:t>
            </a:r>
          </a:p>
          <a:p>
            <a:r>
              <a:rPr lang="en-US" dirty="0"/>
              <a:t>Trash/odors</a:t>
            </a:r>
          </a:p>
          <a:p>
            <a:r>
              <a:rPr lang="en-US" dirty="0"/>
              <a:t>Emergency vehicle access</a:t>
            </a:r>
          </a:p>
          <a:p>
            <a:r>
              <a:rPr lang="en-US" dirty="0"/>
              <a:t>Parking lot designs</a:t>
            </a:r>
          </a:p>
          <a:p>
            <a:r>
              <a:rPr lang="en-US" dirty="0"/>
              <a:t>Compatibility (define that!) between adjacent uses</a:t>
            </a:r>
          </a:p>
          <a:p>
            <a:endParaRPr lang="en-US" dirty="0"/>
          </a:p>
        </p:txBody>
      </p:sp>
      <p:pic>
        <p:nvPicPr>
          <p:cNvPr id="7" name="Content Placeholder 6" descr="Checklist with solid fill">
            <a:extLst>
              <a:ext uri="{FF2B5EF4-FFF2-40B4-BE49-F238E27FC236}">
                <a16:creationId xmlns:a16="http://schemas.microsoft.com/office/drawing/2014/main" id="{786A70DD-1798-9C3A-32B1-89167A9E4D4C}"/>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6862564" y="1587443"/>
            <a:ext cx="4185980" cy="4172291"/>
          </a:xfrm>
        </p:spPr>
      </p:pic>
    </p:spTree>
    <p:extLst>
      <p:ext uri="{BB962C8B-B14F-4D97-AF65-F5344CB8AC3E}">
        <p14:creationId xmlns:p14="http://schemas.microsoft.com/office/powerpoint/2010/main" val="2316014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6" name="Freeform: Shape 15">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22" name="Freeform: Shape 21">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BCE13F82-83A7-3700-B263-333E46055D1A}"/>
              </a:ext>
            </a:extLst>
          </p:cNvPr>
          <p:cNvSpPr>
            <a:spLocks noGrp="1"/>
          </p:cNvSpPr>
          <p:nvPr>
            <p:ph type="ctrTitle"/>
          </p:nvPr>
        </p:nvSpPr>
        <p:spPr>
          <a:xfrm>
            <a:off x="804672" y="1055098"/>
            <a:ext cx="5760719" cy="4747805"/>
          </a:xfrm>
        </p:spPr>
        <p:txBody>
          <a:bodyPr anchor="ctr">
            <a:normAutofit/>
          </a:bodyPr>
          <a:lstStyle/>
          <a:p>
            <a:pPr algn="l"/>
            <a:r>
              <a:rPr lang="en-US" sz="4000" b="1" dirty="0">
                <a:solidFill>
                  <a:schemeClr val="tx2"/>
                </a:solidFill>
              </a:rPr>
              <a:t>Let’s take a look at one of yours!</a:t>
            </a:r>
          </a:p>
        </p:txBody>
      </p:sp>
      <p:sp>
        <p:nvSpPr>
          <p:cNvPr id="6" name="Subtitle 5">
            <a:extLst>
              <a:ext uri="{FF2B5EF4-FFF2-40B4-BE49-F238E27FC236}">
                <a16:creationId xmlns:a16="http://schemas.microsoft.com/office/drawing/2014/main" id="{670D13ED-8E9D-F0B8-1098-AFD458309563}"/>
              </a:ext>
            </a:extLst>
          </p:cNvPr>
          <p:cNvSpPr>
            <a:spLocks noGrp="1"/>
          </p:cNvSpPr>
          <p:nvPr>
            <p:ph type="subTitle" idx="1"/>
          </p:nvPr>
        </p:nvSpPr>
        <p:spPr>
          <a:xfrm>
            <a:off x="8342357" y="1638300"/>
            <a:ext cx="3330531" cy="3581400"/>
          </a:xfrm>
        </p:spPr>
        <p:txBody>
          <a:bodyPr vert="horz" lIns="91440" tIns="45720" rIns="91440" bIns="45720" rtlCol="0" anchor="ctr">
            <a:normAutofit/>
          </a:bodyPr>
          <a:lstStyle/>
          <a:p>
            <a:pPr algn="l"/>
            <a:r>
              <a:rPr lang="en-US">
                <a:solidFill>
                  <a:schemeClr val="tx2"/>
                </a:solidFill>
              </a:rPr>
              <a:t>Do we have a volunteer??</a:t>
            </a:r>
          </a:p>
        </p:txBody>
      </p:sp>
    </p:spTree>
    <p:extLst>
      <p:ext uri="{BB962C8B-B14F-4D97-AF65-F5344CB8AC3E}">
        <p14:creationId xmlns:p14="http://schemas.microsoft.com/office/powerpoint/2010/main" val="2506074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Slight diversion to Site Plans</a:t>
            </a:r>
          </a:p>
        </p:txBody>
      </p:sp>
      <p:sp>
        <p:nvSpPr>
          <p:cNvPr id="3" name="Content Placeholder 2"/>
          <p:cNvSpPr>
            <a:spLocks noGrp="1"/>
          </p:cNvSpPr>
          <p:nvPr>
            <p:ph sz="half" idx="1"/>
          </p:nvPr>
        </p:nvSpPr>
        <p:spPr/>
        <p:txBody>
          <a:bodyPr vert="horz" lIns="91440" tIns="45720" rIns="91440" bIns="45720" rtlCol="0" anchor="t">
            <a:normAutofit fontScale="77500" lnSpcReduction="20000"/>
          </a:bodyPr>
          <a:lstStyle/>
          <a:p>
            <a:pPr marL="514350" indent="-514350">
              <a:buAutoNum type="arabicPeriod"/>
            </a:pPr>
            <a:r>
              <a:rPr lang="en-US" dirty="0"/>
              <a:t>A conditional use should include the site plan for that use</a:t>
            </a:r>
          </a:p>
          <a:p>
            <a:pPr marL="514350" indent="-514350">
              <a:buAutoNum type="arabicPeriod"/>
            </a:pPr>
            <a:r>
              <a:rPr lang="en-US" dirty="0"/>
              <a:t>The Planning Commission </a:t>
            </a:r>
            <a:r>
              <a:rPr lang="en-US" dirty="0">
                <a:solidFill>
                  <a:srgbClr val="FF0000"/>
                </a:solidFill>
              </a:rPr>
              <a:t>may</a:t>
            </a:r>
            <a:r>
              <a:rPr lang="en-US" dirty="0"/>
              <a:t> review any application for a conditional use </a:t>
            </a:r>
            <a:r>
              <a:rPr lang="en-US" dirty="0">
                <a:solidFill>
                  <a:srgbClr val="FF0000"/>
                </a:solidFill>
              </a:rPr>
              <a:t>or a permitted use site plan </a:t>
            </a:r>
            <a:r>
              <a:rPr lang="en-US" dirty="0"/>
              <a:t>by the use regulations of that zone. </a:t>
            </a:r>
          </a:p>
          <a:p>
            <a:pPr marL="0" indent="0">
              <a:buNone/>
            </a:pPr>
            <a:r>
              <a:rPr lang="en-US" dirty="0"/>
              <a:t>	In reviewing </a:t>
            </a:r>
            <a:r>
              <a:rPr lang="en-US" dirty="0">
                <a:solidFill>
                  <a:srgbClr val="FF0000"/>
                </a:solidFill>
              </a:rPr>
              <a:t>any conditional use or 	permitted use site plan application</a:t>
            </a:r>
            <a:r>
              <a:rPr lang="en-US" dirty="0"/>
              <a:t>, 	the Planning Commission shall 	include the </a:t>
            </a:r>
            <a:r>
              <a:rPr lang="en-US" dirty="0">
                <a:solidFill>
                  <a:srgbClr val="FF0000"/>
                </a:solidFill>
              </a:rPr>
              <a:t>written</a:t>
            </a:r>
            <a:r>
              <a:rPr lang="en-US" dirty="0"/>
              <a:t> requirements 	and conditions </a:t>
            </a:r>
            <a:r>
              <a:rPr lang="en-US" dirty="0">
                <a:solidFill>
                  <a:srgbClr val="FF0000"/>
                </a:solidFill>
              </a:rPr>
              <a:t>necessary for the 	protection of adjacent properties 	and the public welfare which are 	already included in the written 	standards in the appropriate 	chapter(s).</a:t>
            </a:r>
            <a:endParaRPr lang="en-US" dirty="0">
              <a:solidFill>
                <a:srgbClr val="FF0000"/>
              </a:solidFill>
              <a:ea typeface="Calibri"/>
              <a:cs typeface="Calibri"/>
            </a:endParaRPr>
          </a:p>
          <a:p>
            <a:pPr>
              <a:buAutoNum type="arabicPeriod"/>
            </a:pPr>
            <a:endParaRPr lang="en-US" dirty="0">
              <a:ea typeface="Calibri" panose="020F0502020204030204"/>
              <a:cs typeface="Calibri" panose="020F0502020204030204"/>
            </a:endParaRPr>
          </a:p>
        </p:txBody>
      </p:sp>
      <p:sp>
        <p:nvSpPr>
          <p:cNvPr id="4" name="Content Placeholder 3"/>
          <p:cNvSpPr>
            <a:spLocks noGrp="1"/>
          </p:cNvSpPr>
          <p:nvPr>
            <p:ph sz="half" idx="2"/>
          </p:nvPr>
        </p:nvSpPr>
        <p:spPr>
          <a:xfrm>
            <a:off x="6397251" y="1863243"/>
            <a:ext cx="5181600" cy="4351338"/>
          </a:xfrm>
        </p:spPr>
        <p:txBody>
          <a:bodyPr vert="horz" lIns="91440" tIns="45720" rIns="91440" bIns="45720" rtlCol="0" anchor="t">
            <a:normAutofit fontScale="77500" lnSpcReduction="20000"/>
          </a:bodyPr>
          <a:lstStyle/>
          <a:p>
            <a:r>
              <a:rPr lang="en-US" dirty="0"/>
              <a:t>Do you approve site plans at the PC level? Do you need to?</a:t>
            </a:r>
          </a:p>
          <a:p>
            <a:r>
              <a:rPr lang="en-US" dirty="0"/>
              <a:t>Are the site plans the same as Conditional uses?</a:t>
            </a:r>
          </a:p>
          <a:p>
            <a:r>
              <a:rPr lang="en-US" dirty="0"/>
              <a:t>Site plans are permitted uses!</a:t>
            </a:r>
            <a:endParaRPr lang="en-US" dirty="0">
              <a:ea typeface="Calibri" panose="020F0502020204030204"/>
              <a:cs typeface="Calibri" panose="020F0502020204030204"/>
            </a:endParaRPr>
          </a:p>
          <a:p>
            <a:r>
              <a:rPr lang="en-US" dirty="0"/>
              <a:t>Site plan review should be an administrative review.</a:t>
            </a:r>
            <a:endParaRPr lang="en-US" dirty="0">
              <a:ea typeface="Calibri" panose="020F0502020204030204"/>
              <a:cs typeface="Calibri" panose="020F0502020204030204"/>
            </a:endParaRPr>
          </a:p>
          <a:p>
            <a:r>
              <a:rPr lang="en-US" dirty="0"/>
              <a:t>Both CUPs and Site Plans are administrative uses that are subject to standards and not discretionary (except for the imposition of standards to address detrimental effects for CUPs)</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3884475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507"/>
            <a:ext cx="3494362" cy="4930986"/>
          </a:xfrm>
        </p:spPr>
        <p:txBody>
          <a:bodyPr>
            <a:normAutofit/>
          </a:bodyPr>
          <a:lstStyle/>
          <a:p>
            <a:pPr algn="r"/>
            <a:r>
              <a:rPr lang="en-US" dirty="0">
                <a:solidFill>
                  <a:schemeClr val="accent1"/>
                </a:solidFill>
              </a:rPr>
              <a:t>Is there a distinction between CUPs and Permitted Uses? Not Really....</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976030" y="963507"/>
            <a:ext cx="6250940" cy="2304627"/>
          </a:xfrm>
        </p:spPr>
        <p:txBody>
          <a:bodyPr vert="horz" lIns="91440" tIns="45720" rIns="91440" bIns="45720" rtlCol="0" anchor="b">
            <a:noAutofit/>
          </a:bodyPr>
          <a:lstStyle/>
          <a:p>
            <a:pPr marL="0" indent="0">
              <a:buNone/>
            </a:pPr>
            <a:endParaRPr lang="en-US" sz="1900"/>
          </a:p>
          <a:p>
            <a:endParaRPr lang="en-US" sz="1900"/>
          </a:p>
          <a:p>
            <a:pPr marL="0" indent="0">
              <a:buNone/>
            </a:pPr>
            <a:r>
              <a:rPr lang="en-US" sz="2400" b="1" dirty="0"/>
              <a:t>Permitted use:</a:t>
            </a:r>
            <a:r>
              <a:rPr lang="en-US" sz="2400" dirty="0"/>
              <a:t> If you meet the given standards, you get to go ahead</a:t>
            </a:r>
            <a:endParaRPr lang="en-US" sz="2400" dirty="0">
              <a:ea typeface="Calibri" panose="020F0502020204030204"/>
              <a:cs typeface="Calibri" panose="020F0502020204030204"/>
            </a:endParaRPr>
          </a:p>
          <a:p>
            <a:pPr marL="0" indent="0">
              <a:buNone/>
            </a:pPr>
            <a:r>
              <a:rPr lang="en-US" sz="2400" b="1" dirty="0"/>
              <a:t>Conditional Use standards:</a:t>
            </a:r>
            <a:r>
              <a:rPr lang="en-US" sz="2400" dirty="0"/>
              <a:t> You have standards but may not be sure which ones to apply as you address the detrimental effects</a:t>
            </a:r>
            <a:endParaRPr lang="en-US" sz="2400" dirty="0">
              <a:ea typeface="Calibri" panose="020F0502020204030204"/>
              <a:cs typeface="Calibri" panose="020F0502020204030204"/>
            </a:endParaRPr>
          </a:p>
        </p:txBody>
      </p:sp>
      <p:sp>
        <p:nvSpPr>
          <p:cNvPr id="4" name="Content Placeholder 3"/>
          <p:cNvSpPr>
            <a:spLocks noGrp="1"/>
          </p:cNvSpPr>
          <p:nvPr>
            <p:ph sz="half" idx="2"/>
          </p:nvPr>
        </p:nvSpPr>
        <p:spPr>
          <a:xfrm>
            <a:off x="4976030" y="3589866"/>
            <a:ext cx="6250940" cy="2304628"/>
          </a:xfrm>
        </p:spPr>
        <p:txBody>
          <a:bodyPr vert="horz" lIns="91440" tIns="45720" rIns="91440" bIns="45720" rtlCol="0" anchor="t">
            <a:noAutofit/>
          </a:bodyPr>
          <a:lstStyle/>
          <a:p>
            <a:pPr marL="0" indent="0">
              <a:buNone/>
            </a:pPr>
            <a:r>
              <a:rPr lang="en-US" sz="2400" dirty="0"/>
              <a:t>Approach ideas</a:t>
            </a:r>
            <a:endParaRPr lang="en-US" sz="2400" dirty="0">
              <a:ea typeface="Calibri"/>
              <a:cs typeface="Calibri"/>
            </a:endParaRPr>
          </a:p>
          <a:p>
            <a:pPr lvl="1"/>
            <a:r>
              <a:rPr lang="en-US" dirty="0"/>
              <a:t>Get your standards, sort of topics you will address, in the CU chapter</a:t>
            </a:r>
            <a:endParaRPr lang="en-US" dirty="0">
              <a:ea typeface="Calibri"/>
              <a:cs typeface="Calibri"/>
            </a:endParaRPr>
          </a:p>
          <a:p>
            <a:pPr lvl="1"/>
            <a:r>
              <a:rPr lang="en-US" dirty="0"/>
              <a:t>Standards within a particular zone</a:t>
            </a:r>
            <a:endParaRPr lang="en-US" dirty="0">
              <a:ea typeface="Calibri"/>
              <a:cs typeface="Calibri"/>
            </a:endParaRPr>
          </a:p>
          <a:p>
            <a:pPr lvl="1"/>
            <a:r>
              <a:rPr lang="en-US" dirty="0"/>
              <a:t>Standards for certain uses</a:t>
            </a:r>
            <a:endParaRPr lang="en-US" dirty="0">
              <a:ea typeface="Calibri"/>
              <a:cs typeface="Calibri"/>
            </a:endParaRPr>
          </a:p>
          <a:p>
            <a:pPr lvl="1"/>
            <a:r>
              <a:rPr lang="en-US" dirty="0"/>
              <a:t>Combination</a:t>
            </a:r>
            <a:endParaRPr lang="en-US" dirty="0">
              <a:ea typeface="Calibri"/>
              <a:cs typeface="Calibri"/>
            </a:endParaRPr>
          </a:p>
        </p:txBody>
      </p:sp>
    </p:spTree>
    <p:extLst>
      <p:ext uri="{BB962C8B-B14F-4D97-AF65-F5344CB8AC3E}">
        <p14:creationId xmlns:p14="http://schemas.microsoft.com/office/powerpoint/2010/main" val="485406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updating your Ordinances</a:t>
            </a:r>
          </a:p>
        </p:txBody>
      </p:sp>
      <p:sp>
        <p:nvSpPr>
          <p:cNvPr id="3" name="Content Placeholder 2"/>
          <p:cNvSpPr>
            <a:spLocks noGrp="1"/>
          </p:cNvSpPr>
          <p:nvPr>
            <p:ph sz="half" idx="1"/>
          </p:nvPr>
        </p:nvSpPr>
        <p:spPr>
          <a:xfrm>
            <a:off x="6019800" y="1592791"/>
            <a:ext cx="5715000" cy="4863042"/>
          </a:xfrm>
        </p:spPr>
        <p:txBody>
          <a:bodyPr>
            <a:normAutofit fontScale="77500" lnSpcReduction="20000"/>
          </a:bodyPr>
          <a:lstStyle/>
          <a:p>
            <a:pPr marL="0" indent="0">
              <a:buNone/>
            </a:pPr>
            <a:r>
              <a:rPr lang="en-US" dirty="0"/>
              <a:t>Some Ideas:</a:t>
            </a:r>
          </a:p>
          <a:p>
            <a:r>
              <a:rPr lang="en-US" dirty="0"/>
              <a:t>Update CUP chapter with more standards (listing topics you might need to address), as a minimum</a:t>
            </a:r>
          </a:p>
          <a:p>
            <a:r>
              <a:rPr lang="en-US" dirty="0"/>
              <a:t>Incorporate CUP standards philosophy in updates of other ordinances </a:t>
            </a:r>
          </a:p>
          <a:p>
            <a:r>
              <a:rPr lang="en-US" dirty="0"/>
              <a:t>Some chapters could have more specific standards (Design or special use standards)</a:t>
            </a:r>
          </a:p>
          <a:p>
            <a:r>
              <a:rPr lang="en-US" dirty="0"/>
              <a:t>Look closely at the intent of each zone – do we have the right mix of uses?  PUs versus CUPs</a:t>
            </a:r>
          </a:p>
          <a:p>
            <a:r>
              <a:rPr lang="en-US" dirty="0"/>
              <a:t>Drop PC review of Site Plans (if you have staff)</a:t>
            </a:r>
          </a:p>
          <a:p>
            <a:r>
              <a:rPr lang="en-US" dirty="0"/>
              <a:t>Drop CC review of Conditional Uses (?) Why?</a:t>
            </a:r>
          </a:p>
        </p:txBody>
      </p:sp>
      <p:sp>
        <p:nvSpPr>
          <p:cNvPr id="4" name="Content Placeholder 3"/>
          <p:cNvSpPr>
            <a:spLocks noGrp="1"/>
          </p:cNvSpPr>
          <p:nvPr>
            <p:ph sz="half" idx="2"/>
          </p:nvPr>
        </p:nvSpPr>
        <p:spPr>
          <a:xfrm>
            <a:off x="419100" y="1592791"/>
            <a:ext cx="5181600" cy="4351338"/>
          </a:xfrm>
        </p:spPr>
        <p:txBody>
          <a:bodyPr>
            <a:normAutofit fontScale="77500" lnSpcReduction="20000"/>
          </a:bodyPr>
          <a:lstStyle/>
          <a:p>
            <a:pPr marL="0" indent="0">
              <a:buNone/>
            </a:pPr>
            <a:r>
              <a:rPr lang="en-US" dirty="0"/>
              <a:t>Revising ordinances is a legislative action</a:t>
            </a:r>
          </a:p>
          <a:p>
            <a:r>
              <a:rPr lang="en-US" dirty="0"/>
              <a:t>Some Questions to Ask:</a:t>
            </a:r>
          </a:p>
          <a:p>
            <a:pPr lvl="1"/>
            <a:r>
              <a:rPr lang="en-US" sz="3100" dirty="0"/>
              <a:t>Are we satisfied with the types of development (the uses) occurring in the zones?</a:t>
            </a:r>
          </a:p>
          <a:p>
            <a:pPr lvl="1"/>
            <a:r>
              <a:rPr lang="en-US" sz="3100" dirty="0"/>
              <a:t>Are we satisfied with the appearance that our ordinances achieve? Design ordinance creates a good set of standards!</a:t>
            </a:r>
          </a:p>
          <a:p>
            <a:pPr lvl="1"/>
            <a:r>
              <a:rPr lang="en-US" sz="3100" dirty="0"/>
              <a:t>Are we achieving compatibility between uses through the application of standards?</a:t>
            </a:r>
          </a:p>
          <a:p>
            <a:pPr lvl="1"/>
            <a:r>
              <a:rPr lang="en-US" sz="3100" dirty="0"/>
              <a:t>Are we creating enduring places?</a:t>
            </a:r>
          </a:p>
          <a:p>
            <a:pPr lvl="1"/>
            <a:endParaRPr lang="en-US" dirty="0"/>
          </a:p>
        </p:txBody>
      </p:sp>
    </p:spTree>
    <p:extLst>
      <p:ext uri="{BB962C8B-B14F-4D97-AF65-F5344CB8AC3E}">
        <p14:creationId xmlns:p14="http://schemas.microsoft.com/office/powerpoint/2010/main" val="261628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graphicFrame>
        <p:nvGraphicFramePr>
          <p:cNvPr id="7" name="Content Placeholder 2">
            <a:extLst>
              <a:ext uri="{FF2B5EF4-FFF2-40B4-BE49-F238E27FC236}">
                <a16:creationId xmlns:a16="http://schemas.microsoft.com/office/drawing/2014/main" id="{1C674579-6B2F-2634-E5EF-C9A85D62271C}"/>
              </a:ext>
            </a:extLst>
          </p:cNvPr>
          <p:cNvGraphicFramePr>
            <a:graphicFrameLocks noGrp="1"/>
          </p:cNvGraphicFramePr>
          <p:nvPr>
            <p:ph sz="half" idx="1"/>
            <p:extLst>
              <p:ext uri="{D42A27DB-BD31-4B8C-83A1-F6EECF244321}">
                <p14:modId xmlns:p14="http://schemas.microsoft.com/office/powerpoint/2010/main" val="1296142480"/>
              </p:ext>
            </p:extLst>
          </p:nvPr>
        </p:nvGraphicFramePr>
        <p:xfrm>
          <a:off x="632871" y="1146940"/>
          <a:ext cx="10508795" cy="5126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412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issues</a:t>
            </a:r>
          </a:p>
        </p:txBody>
      </p:sp>
      <p:sp>
        <p:nvSpPr>
          <p:cNvPr id="3" name="Content Placeholder 2"/>
          <p:cNvSpPr>
            <a:spLocks noGrp="1"/>
          </p:cNvSpPr>
          <p:nvPr>
            <p:ph sz="half" idx="1"/>
          </p:nvPr>
        </p:nvSpPr>
        <p:spPr/>
        <p:txBody>
          <a:bodyPr vert="horz" lIns="91440" tIns="45720" rIns="91440" bIns="45720" rtlCol="0" anchor="t">
            <a:normAutofit fontScale="92500" lnSpcReduction="10000"/>
          </a:bodyPr>
          <a:lstStyle/>
          <a:p>
            <a:r>
              <a:rPr lang="en-US" dirty="0"/>
              <a:t>Mail out to residents  (not required by law )</a:t>
            </a:r>
            <a:endParaRPr lang="en-US" dirty="0">
              <a:ea typeface="Calibri"/>
              <a:cs typeface="Calibri"/>
            </a:endParaRPr>
          </a:p>
          <a:p>
            <a:r>
              <a:rPr lang="en-US" dirty="0"/>
              <a:t>Revise your notice. Use plain language. Don’t imply the CUP can be denied. Don't suggest the public can say whatever they want!</a:t>
            </a:r>
          </a:p>
          <a:p>
            <a:r>
              <a:rPr lang="en-US" dirty="0"/>
              <a:t>Public meeting or Public hearing?</a:t>
            </a:r>
          </a:p>
          <a:p>
            <a:r>
              <a:rPr lang="en-US" dirty="0"/>
              <a:t>Revise your agenda and explain the difference between Administrative and Legislative</a:t>
            </a:r>
          </a:p>
          <a:p>
            <a:r>
              <a:rPr lang="en-US" dirty="0"/>
              <a:t>What kind of input do you want?</a:t>
            </a:r>
          </a:p>
          <a:p>
            <a:endParaRPr lang="en-US" dirty="0"/>
          </a:p>
        </p:txBody>
      </p:sp>
      <p:pic>
        <p:nvPicPr>
          <p:cNvPr id="37" name="Content Placeholder 3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81344" y="2090198"/>
            <a:ext cx="5163312" cy="3822192"/>
          </a:xfrm>
        </p:spPr>
      </p:pic>
    </p:spTree>
    <p:extLst>
      <p:ext uri="{BB962C8B-B14F-4D97-AF65-F5344CB8AC3E}">
        <p14:creationId xmlns:p14="http://schemas.microsoft.com/office/powerpoint/2010/main" val="2607690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2630AEF-22DD-28D9-56DB-D37DF9DC183E}"/>
              </a:ext>
            </a:extLst>
          </p:cNvPr>
          <p:cNvPicPr>
            <a:picLocks noGrp="1" noChangeAspect="1"/>
          </p:cNvPicPr>
          <p:nvPr>
            <p:ph idx="1"/>
          </p:nvPr>
        </p:nvPicPr>
        <p:blipFill>
          <a:blip r:embed="rId2"/>
          <a:srcRect l="-293" t="-647" r="293" b="646"/>
          <a:stretch/>
        </p:blipFill>
        <p:spPr>
          <a:xfrm>
            <a:off x="31704" y="1715419"/>
            <a:ext cx="12158702" cy="4649613"/>
          </a:xfrm>
        </p:spPr>
      </p:pic>
      <p:sp>
        <p:nvSpPr>
          <p:cNvPr id="9" name="TextBox 8">
            <a:extLst>
              <a:ext uri="{FF2B5EF4-FFF2-40B4-BE49-F238E27FC236}">
                <a16:creationId xmlns:a16="http://schemas.microsoft.com/office/drawing/2014/main" id="{73F0C86D-B6B3-187E-7B23-5617E7224543}"/>
              </a:ext>
            </a:extLst>
          </p:cNvPr>
          <p:cNvSpPr txBox="1"/>
          <p:nvPr/>
        </p:nvSpPr>
        <p:spPr>
          <a:xfrm>
            <a:off x="4352209" y="637429"/>
            <a:ext cx="35775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Calibri"/>
                <a:cs typeface="Calibri"/>
              </a:rPr>
              <a:t>CUP SUMMARY</a:t>
            </a:r>
            <a:r>
              <a:rPr lang="en-US" dirty="0">
                <a:ea typeface="Calibri"/>
                <a:cs typeface="Calibri"/>
              </a:rPr>
              <a:t> </a:t>
            </a:r>
            <a:endParaRPr lang="en-US" dirty="0"/>
          </a:p>
        </p:txBody>
      </p:sp>
    </p:spTree>
    <p:extLst>
      <p:ext uri="{BB962C8B-B14F-4D97-AF65-F5344CB8AC3E}">
        <p14:creationId xmlns:p14="http://schemas.microsoft.com/office/powerpoint/2010/main" val="3133315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br>
              <a:rPr lang="en-US" sz="2600" dirty="0"/>
            </a:br>
            <a:r>
              <a:rPr lang="en-US" sz="2600" b="1" dirty="0"/>
              <a:t>Questions?</a:t>
            </a:r>
            <a:br>
              <a:rPr lang="en-US" sz="2600" b="1" dirty="0"/>
            </a:br>
            <a:r>
              <a:rPr lang="en-US" sz="2600" b="1" dirty="0"/>
              <a:t>And Thanks for your time</a:t>
            </a:r>
            <a:br>
              <a:rPr lang="en-US" sz="2600" dirty="0"/>
            </a:br>
            <a:endParaRPr lang="en-US" sz="2600" dirty="0">
              <a:ea typeface="Calibri Light"/>
              <a:cs typeface="Calibri Light"/>
            </a:endParaRP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5CFABA20-F779-44F7-1E32-0AF920EDE21A}"/>
              </a:ext>
            </a:extLst>
          </p:cNvPr>
          <p:cNvSpPr>
            <a:spLocks noGrp="1"/>
          </p:cNvSpPr>
          <p:nvPr>
            <p:ph sz="half" idx="2"/>
          </p:nvPr>
        </p:nvSpPr>
        <p:spPr>
          <a:xfrm>
            <a:off x="640080" y="2872899"/>
            <a:ext cx="4243589" cy="3320668"/>
          </a:xfrm>
        </p:spPr>
        <p:txBody>
          <a:bodyPr vert="horz" lIns="91440" tIns="45720" rIns="91440" bIns="45720" rtlCol="0" anchor="t">
            <a:normAutofit/>
          </a:bodyPr>
          <a:lstStyle/>
          <a:p>
            <a:r>
              <a:rPr lang="en-US" sz="2600" dirty="0">
                <a:latin typeface="Calibri Light"/>
                <a:ea typeface="Calibri Light"/>
                <a:cs typeface="Calibri Light"/>
              </a:rPr>
              <a:t>John Janson hard at work  mitigating adverse conditions</a:t>
            </a:r>
          </a:p>
          <a:p>
            <a:r>
              <a:rPr lang="en-US" sz="2600" dirty="0">
                <a:latin typeface="Calibri Light"/>
                <a:ea typeface="Calibri Light"/>
                <a:cs typeface="Calibri Light"/>
              </a:rPr>
              <a:t>Meg Ryan starring in another movie on the beach in San Diego!!!</a:t>
            </a:r>
            <a:endParaRPr lang="en-US" sz="2200" dirty="0">
              <a:ea typeface="Calibri"/>
              <a:cs typeface="Calibri"/>
            </a:endParaRPr>
          </a:p>
        </p:txBody>
      </p:sp>
      <p:pic>
        <p:nvPicPr>
          <p:cNvPr id="6" name="Content Placeholder 5"/>
          <p:cNvPicPr>
            <a:picLocks noChangeAspect="1"/>
          </p:cNvPicPr>
          <p:nvPr/>
        </p:nvPicPr>
        <p:blipFill>
          <a:blip r:embed="rId2" cstate="print">
            <a:extLst>
              <a:ext uri="{28A0092B-C50C-407E-A947-70E740481C1C}">
                <a14:useLocalDpi xmlns:a14="http://schemas.microsoft.com/office/drawing/2010/main" val="0"/>
              </a:ext>
            </a:extLst>
          </a:blip>
          <a:srcRect l="16474" r="12059" b="-1"/>
          <a:stretch/>
        </p:blipFill>
        <p:spPr>
          <a:xfrm>
            <a:off x="5311702" y="10"/>
            <a:ext cx="4243589" cy="401511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B8A7564F-DF28-C66C-FFC5-13A062E48331}"/>
              </a:ext>
            </a:extLst>
          </p:cNvPr>
          <p:cNvPicPr>
            <a:picLocks noChangeAspect="1"/>
          </p:cNvPicPr>
          <p:nvPr/>
        </p:nvPicPr>
        <p:blipFill>
          <a:blip r:embed="rId3"/>
          <a:stretch>
            <a:fillRect/>
          </a:stretch>
        </p:blipFill>
        <p:spPr>
          <a:xfrm>
            <a:off x="5651292" y="4137285"/>
            <a:ext cx="5006813" cy="2461993"/>
          </a:xfrm>
          <a:prstGeom prst="rect">
            <a:avLst/>
          </a:prstGeom>
        </p:spPr>
      </p:pic>
    </p:spTree>
    <p:extLst>
      <p:ext uri="{BB962C8B-B14F-4D97-AF65-F5344CB8AC3E}">
        <p14:creationId xmlns:p14="http://schemas.microsoft.com/office/powerpoint/2010/main" val="46066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8110DC-797B-42D9-71BC-324E4F03D2F6}"/>
              </a:ext>
            </a:extLst>
          </p:cNvPr>
          <p:cNvPicPr>
            <a:picLocks noChangeAspect="1"/>
          </p:cNvPicPr>
          <p:nvPr/>
        </p:nvPicPr>
        <p:blipFill>
          <a:blip r:embed="rId2"/>
          <a:srcRect r="9085" b="23272"/>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Legislative </a:t>
            </a:r>
          </a:p>
        </p:txBody>
      </p:sp>
      <p:graphicFrame>
        <p:nvGraphicFramePr>
          <p:cNvPr id="8" name="Content Placeholder 2">
            <a:extLst>
              <a:ext uri="{FF2B5EF4-FFF2-40B4-BE49-F238E27FC236}">
                <a16:creationId xmlns:a16="http://schemas.microsoft.com/office/drawing/2014/main" id="{9A963E2B-6DD5-AD64-59E3-5610CF9490DE}"/>
              </a:ext>
            </a:extLst>
          </p:cNvPr>
          <p:cNvGraphicFramePr>
            <a:graphicFrameLocks noGrp="1"/>
          </p:cNvGraphicFramePr>
          <p:nvPr>
            <p:ph sz="half" idx="1"/>
            <p:extLst>
              <p:ext uri="{D42A27DB-BD31-4B8C-83A1-F6EECF244321}">
                <p14:modId xmlns:p14="http://schemas.microsoft.com/office/powerpoint/2010/main" val="787732301"/>
              </p:ext>
            </p:extLst>
          </p:nvPr>
        </p:nvGraphicFramePr>
        <p:xfrm>
          <a:off x="678500" y="1346524"/>
          <a:ext cx="10675300" cy="483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790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A0594-C130-EDD2-8F2C-62C42667FB72}"/>
              </a:ext>
            </a:extLst>
          </p:cNvPr>
          <p:cNvSpPr>
            <a:spLocks noGrp="1"/>
          </p:cNvSpPr>
          <p:nvPr>
            <p:ph type="title"/>
          </p:nvPr>
        </p:nvSpPr>
        <p:spPr>
          <a:xfrm>
            <a:off x="640080" y="1243013"/>
            <a:ext cx="3855720" cy="4371974"/>
          </a:xfrm>
        </p:spPr>
        <p:txBody>
          <a:bodyPr vert="horz" lIns="91440" tIns="45720" rIns="91440" bIns="45720" rtlCol="0" anchor="ctr">
            <a:normAutofit/>
          </a:bodyPr>
          <a:lstStyle/>
          <a:p>
            <a:r>
              <a:rPr lang="en-US" sz="3600" b="1" kern="1200" dirty="0">
                <a:solidFill>
                  <a:schemeClr val="tx2"/>
                </a:solidFill>
                <a:latin typeface="+mj-lt"/>
                <a:ea typeface="+mj-ea"/>
                <a:cs typeface="+mj-cs"/>
              </a:rPr>
              <a:t>Administrative</a:t>
            </a:r>
          </a:p>
        </p:txBody>
      </p:sp>
      <p:sp>
        <p:nvSpPr>
          <p:cNvPr id="6" name="Content Placeholder 3">
            <a:extLst>
              <a:ext uri="{FF2B5EF4-FFF2-40B4-BE49-F238E27FC236}">
                <a16:creationId xmlns:a16="http://schemas.microsoft.com/office/drawing/2014/main" id="{FCCC80AE-5B71-80F3-8104-E195B9D09408}"/>
              </a:ext>
            </a:extLst>
          </p:cNvPr>
          <p:cNvSpPr>
            <a:spLocks noGrp="1"/>
          </p:cNvSpPr>
          <p:nvPr/>
        </p:nvSpPr>
        <p:spPr>
          <a:xfrm>
            <a:off x="5706787" y="804672"/>
            <a:ext cx="5686637" cy="523036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buFont typeface="Wingdings" panose="020B0604020202020204" pitchFamily="34" charset="0"/>
              <a:buChar char="q"/>
            </a:pPr>
            <a:endParaRPr lang="en-US" sz="2000" dirty="0">
              <a:solidFill>
                <a:schemeClr val="tx2"/>
              </a:solidFill>
              <a:ea typeface="Calibri"/>
              <a:cs typeface="Calibri"/>
            </a:endParaRPr>
          </a:p>
          <a:p>
            <a:pPr>
              <a:buFont typeface="Wingdings" panose="020B0604020202020204" pitchFamily="34" charset="0"/>
              <a:buChar char="q"/>
            </a:pPr>
            <a:r>
              <a:rPr lang="en-US" sz="2000" dirty="0">
                <a:solidFill>
                  <a:schemeClr val="tx2"/>
                </a:solidFill>
              </a:rPr>
              <a:t>Items being considered under the rules established by ordinances (you have an ordinance and you must follow it)</a:t>
            </a:r>
            <a:endParaRPr lang="en-US" sz="2000" dirty="0">
              <a:solidFill>
                <a:schemeClr val="tx2"/>
              </a:solidFill>
              <a:ea typeface="Calibri"/>
              <a:cs typeface="Calibri"/>
            </a:endParaRPr>
          </a:p>
          <a:p>
            <a:pPr>
              <a:buFont typeface="Wingdings" panose="020B0604020202020204" pitchFamily="34" charset="0"/>
              <a:buChar char="q"/>
            </a:pPr>
            <a:r>
              <a:rPr lang="en-US" sz="2000" dirty="0">
                <a:solidFill>
                  <a:schemeClr val="tx2"/>
                </a:solidFill>
              </a:rPr>
              <a:t>Decisions are more legal &amp; technical, implementing the established laws</a:t>
            </a:r>
            <a:endParaRPr lang="en-US" sz="2000" dirty="0">
              <a:solidFill>
                <a:schemeClr val="tx2"/>
              </a:solidFill>
              <a:ea typeface="Calibri"/>
              <a:cs typeface="Calibri"/>
            </a:endParaRPr>
          </a:p>
          <a:p>
            <a:pPr>
              <a:buFont typeface="Wingdings" panose="020B0604020202020204" pitchFamily="34" charset="0"/>
              <a:buChar char="q"/>
            </a:pPr>
            <a:r>
              <a:rPr lang="en-US" sz="2000" dirty="0">
                <a:solidFill>
                  <a:schemeClr val="tx2"/>
                </a:solidFill>
              </a:rPr>
              <a:t>Standards for review (ordinance and evidence)</a:t>
            </a:r>
            <a:endParaRPr lang="en-US" sz="2000" dirty="0">
              <a:solidFill>
                <a:schemeClr val="tx2"/>
              </a:solidFill>
              <a:ea typeface="Calibri"/>
              <a:cs typeface="Calibri"/>
            </a:endParaRPr>
          </a:p>
          <a:p>
            <a:pPr>
              <a:buFont typeface="Wingdings" panose="020B0604020202020204" pitchFamily="34" charset="0"/>
              <a:buChar char="q"/>
            </a:pPr>
            <a:r>
              <a:rPr lang="en-US" sz="2000" dirty="0">
                <a:solidFill>
                  <a:schemeClr val="tx2"/>
                </a:solidFill>
              </a:rPr>
              <a:t>Courts require “substantial evidence” for the action taken- findings of fact</a:t>
            </a:r>
            <a:endParaRPr lang="en-US" sz="2000" dirty="0">
              <a:solidFill>
                <a:schemeClr val="tx2"/>
              </a:solidFill>
              <a:ea typeface="Calibri"/>
              <a:cs typeface="Calibri"/>
            </a:endParaRPr>
          </a:p>
          <a:p>
            <a:pPr>
              <a:buFont typeface="Wingdings" panose="020B0604020202020204" pitchFamily="34" charset="0"/>
              <a:buChar char="q"/>
            </a:pPr>
            <a:r>
              <a:rPr lang="en-US" sz="2000" dirty="0">
                <a:solidFill>
                  <a:schemeClr val="tx2"/>
                </a:solidFill>
              </a:rPr>
              <a:t>Typical applications (Permitted Uses/Site Plans, CUPs, Subs, PRUDs)</a:t>
            </a:r>
            <a:endParaRPr lang="en-US" sz="2000" dirty="0">
              <a:solidFill>
                <a:schemeClr val="tx2"/>
              </a:solidFill>
              <a:ea typeface="Calibri"/>
              <a:cs typeface="Calibri"/>
            </a:endParaRPr>
          </a:p>
          <a:p>
            <a:pPr>
              <a:buFont typeface="Wingdings" panose="020B0604020202020204" pitchFamily="34" charset="0"/>
              <a:buChar char="q"/>
            </a:pPr>
            <a:r>
              <a:rPr lang="en-US" sz="2000" dirty="0">
                <a:solidFill>
                  <a:schemeClr val="tx2"/>
                </a:solidFill>
              </a:rPr>
              <a:t>PC or another Land Use Authority can have final approval (if the CC delegates it by ordinance in the Powers &amp; Duties section of your code)</a:t>
            </a:r>
            <a:endParaRPr lang="en-US" sz="2000" dirty="0">
              <a:solidFill>
                <a:schemeClr val="tx2"/>
              </a:solidFill>
              <a:ea typeface="Calibri"/>
              <a:cs typeface="Calibri"/>
            </a:endParaRPr>
          </a:p>
          <a:p>
            <a:pPr>
              <a:buFont typeface="Wingdings" panose="020B0604020202020204" pitchFamily="34" charset="0"/>
              <a:buChar char="q"/>
            </a:pPr>
            <a:endParaRPr lang="en-US" sz="1800">
              <a:solidFill>
                <a:schemeClr val="tx2"/>
              </a:solidFill>
              <a:ea typeface="Calibri" panose="020F0502020204030204"/>
              <a:cs typeface="Calibri" panose="020F0502020204030204"/>
            </a:endParaRPr>
          </a:p>
        </p:txBody>
      </p:sp>
    </p:spTree>
    <p:extLst>
      <p:ext uri="{BB962C8B-B14F-4D97-AF65-F5344CB8AC3E}">
        <p14:creationId xmlns:p14="http://schemas.microsoft.com/office/powerpoint/2010/main" val="390777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5A139F09-5439-7A7F-9BAF-0B65EAB72C66}"/>
              </a:ext>
            </a:extLst>
          </p:cNvPr>
          <p:cNvSpPr>
            <a:spLocks noGrp="1"/>
          </p:cNvSpPr>
          <p:nvPr>
            <p:ph type="title"/>
          </p:nvPr>
        </p:nvSpPr>
        <p:spPr>
          <a:xfrm>
            <a:off x="3452796" y="2996307"/>
            <a:ext cx="5760846" cy="2310312"/>
          </a:xfrm>
        </p:spPr>
        <p:txBody>
          <a:bodyPr vert="horz" lIns="91440" tIns="45720" rIns="91440" bIns="45720" rtlCol="0" anchor="b">
            <a:normAutofit fontScale="90000"/>
          </a:bodyPr>
          <a:lstStyle/>
          <a:p>
            <a:pPr algn="ctr"/>
            <a:br>
              <a:rPr lang="en-US" sz="5200" dirty="0">
                <a:solidFill>
                  <a:schemeClr val="tx2"/>
                </a:solidFill>
              </a:rPr>
            </a:br>
            <a:r>
              <a:rPr lang="en-US" sz="5200" dirty="0">
                <a:solidFill>
                  <a:schemeClr val="tx2"/>
                </a:solidFill>
              </a:rPr>
              <a:t>Types of Uses in Your Code:</a:t>
            </a:r>
            <a:br>
              <a:rPr lang="en-US" sz="5200" dirty="0">
                <a:solidFill>
                  <a:schemeClr val="tx2"/>
                </a:solidFill>
              </a:rPr>
            </a:br>
            <a:r>
              <a:rPr lang="en-US" sz="5200" b="1" dirty="0">
                <a:solidFill>
                  <a:schemeClr val="tx2"/>
                </a:solidFill>
              </a:rPr>
              <a:t>Permitted,</a:t>
            </a:r>
            <a:r>
              <a:rPr lang="en-US" sz="5200" b="1" kern="1200" dirty="0">
                <a:solidFill>
                  <a:schemeClr val="tx2"/>
                </a:solidFill>
                <a:latin typeface="+mj-lt"/>
                <a:ea typeface="+mj-ea"/>
                <a:cs typeface="+mj-cs"/>
              </a:rPr>
              <a:t> </a:t>
            </a:r>
            <a:br>
              <a:rPr lang="en-US" sz="5200" b="1" kern="1200" dirty="0"/>
            </a:br>
            <a:r>
              <a:rPr lang="en-US" sz="5200" b="1" kern="1200" dirty="0">
                <a:solidFill>
                  <a:schemeClr val="tx2"/>
                </a:solidFill>
                <a:latin typeface="+mj-lt"/>
                <a:ea typeface="+mj-ea"/>
                <a:cs typeface="+mj-cs"/>
              </a:rPr>
              <a:t>Prohibited &amp;</a:t>
            </a:r>
            <a:br>
              <a:rPr lang="en-US" sz="5200" b="1" kern="1200" dirty="0"/>
            </a:br>
            <a:r>
              <a:rPr lang="en-US" sz="5200" b="1" kern="1200" dirty="0">
                <a:solidFill>
                  <a:schemeClr val="tx2"/>
                </a:solidFill>
                <a:latin typeface="+mj-lt"/>
                <a:ea typeface="+mj-ea"/>
                <a:cs typeface="+mj-cs"/>
              </a:rPr>
              <a:t>Conditional </a:t>
            </a:r>
            <a:endParaRPr lang="en-US" b="1" dirty="0">
              <a:ea typeface="Calibri Light" panose="020F0302020204030204"/>
              <a:cs typeface="Calibri Light" panose="020F0302020204030204"/>
            </a:endParaRPr>
          </a:p>
        </p:txBody>
      </p:sp>
    </p:spTree>
    <p:extLst>
      <p:ext uri="{BB962C8B-B14F-4D97-AF65-F5344CB8AC3E}">
        <p14:creationId xmlns:p14="http://schemas.microsoft.com/office/powerpoint/2010/main" val="15046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2402" y="-130003"/>
            <a:ext cx="5251316" cy="1807305"/>
          </a:xfrm>
        </p:spPr>
        <p:txBody>
          <a:bodyPr vert="horz" lIns="91440" tIns="45720" rIns="91440" bIns="45720" rtlCol="0" anchor="ctr">
            <a:normAutofit/>
          </a:bodyPr>
          <a:lstStyle/>
          <a:p>
            <a:r>
              <a:rPr lang="en-US" b="1" dirty="0"/>
              <a:t>Conditional Uses</a:t>
            </a:r>
          </a:p>
        </p:txBody>
      </p:sp>
      <p:sp>
        <p:nvSpPr>
          <p:cNvPr id="3" name="Content Placeholder 2"/>
          <p:cNvSpPr>
            <a:spLocks noGrp="1"/>
          </p:cNvSpPr>
          <p:nvPr>
            <p:ph sz="half" idx="1"/>
          </p:nvPr>
        </p:nvSpPr>
        <p:spPr>
          <a:xfrm>
            <a:off x="432402" y="1249860"/>
            <a:ext cx="5530384" cy="5535096"/>
          </a:xfrm>
        </p:spPr>
        <p:txBody>
          <a:bodyPr vert="horz" lIns="91440" tIns="45720" rIns="91440" bIns="45720" rtlCol="0">
            <a:normAutofit fontScale="85000" lnSpcReduction="10000"/>
          </a:bodyPr>
          <a:lstStyle/>
          <a:p>
            <a:pPr marL="0" indent="0">
              <a:buNone/>
            </a:pPr>
            <a:r>
              <a:rPr lang="en-US" sz="2400" b="1" u="sng" dirty="0"/>
              <a:t>Utah State Law </a:t>
            </a:r>
            <a:r>
              <a:rPr lang="en-US" sz="2400" u="sng" dirty="0"/>
              <a:t>(10-9a-507) LUDMA</a:t>
            </a:r>
          </a:p>
          <a:p>
            <a:pPr marL="0" indent="0">
              <a:buNone/>
            </a:pPr>
            <a:r>
              <a:rPr lang="en-US" sz="2600" u="sng" dirty="0"/>
              <a:t>(1) A land use ordinance may include conditional uses and provisions for conditional uses that require </a:t>
            </a:r>
            <a:r>
              <a:rPr lang="en-US" sz="2600" b="1" u="sng" dirty="0"/>
              <a:t>compliance with standards set forth in an applicable ordinance.</a:t>
            </a:r>
          </a:p>
          <a:p>
            <a:pPr marL="0" indent="0">
              <a:buNone/>
            </a:pPr>
            <a:br>
              <a:rPr lang="en-US" sz="2600" u="sng" dirty="0"/>
            </a:br>
            <a:r>
              <a:rPr lang="en-US" sz="2600" u="sng" dirty="0"/>
              <a:t>(2) (a) A conditional use </a:t>
            </a:r>
            <a:r>
              <a:rPr lang="en-US" sz="2600" b="1" u="sng" dirty="0"/>
              <a:t>SHALL be approved if reasonable conditions are proposed, or can be imposed, to mitigate the reasonably anticipated detrimental effects </a:t>
            </a:r>
            <a:r>
              <a:rPr lang="en-US" sz="2600" u="sng" dirty="0"/>
              <a:t>of the proposed use in accordance with </a:t>
            </a:r>
            <a:r>
              <a:rPr lang="en-US" sz="2600" b="1" u="sng" dirty="0"/>
              <a:t>applicable standards</a:t>
            </a:r>
            <a:r>
              <a:rPr lang="en-US" sz="2600" u="sng" dirty="0"/>
              <a:t>.</a:t>
            </a:r>
          </a:p>
          <a:p>
            <a:pPr marL="0" indent="0">
              <a:buNone/>
            </a:pPr>
            <a:r>
              <a:rPr lang="en-US" sz="2600" u="sng" dirty="0"/>
              <a:t> (b) If the reasonably anticipated detrimental effects of a proposed conditional use cannot be substantially mitigated by the proposal or the imposition of reasonable conditions to achieve </a:t>
            </a:r>
            <a:r>
              <a:rPr lang="en-US" sz="2600" b="1" u="sng" dirty="0"/>
              <a:t>compliance with applicable standards</a:t>
            </a:r>
            <a:r>
              <a:rPr lang="en-US" sz="2600" u="sng" dirty="0"/>
              <a:t>, the conditional use </a:t>
            </a:r>
            <a:r>
              <a:rPr lang="en-US" sz="2600" b="1" u="sng" dirty="0"/>
              <a:t>may</a:t>
            </a:r>
            <a:r>
              <a:rPr lang="en-US" sz="2600" u="sng" dirty="0"/>
              <a:t> be denied. </a:t>
            </a:r>
            <a:br>
              <a:rPr lang="en-US" sz="1400" dirty="0"/>
            </a:br>
            <a:endParaRPr lang="en-US" sz="1400" dirty="0"/>
          </a:p>
        </p:txBody>
      </p:sp>
      <p:pic>
        <p:nvPicPr>
          <p:cNvPr id="7" name="Picture 6">
            <a:extLst>
              <a:ext uri="{FF2B5EF4-FFF2-40B4-BE49-F238E27FC236}">
                <a16:creationId xmlns:a16="http://schemas.microsoft.com/office/drawing/2014/main" id="{3073A93E-82B6-BE1E-0BFA-D1272D6AF4D4}"/>
              </a:ext>
            </a:extLst>
          </p:cNvPr>
          <p:cNvPicPr>
            <a:picLocks noChangeAspect="1"/>
          </p:cNvPicPr>
          <p:nvPr/>
        </p:nvPicPr>
        <p:blipFill>
          <a:blip r:embed="rId2"/>
          <a:srcRect l="7448" r="951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55891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725"/>
            <a:ext cx="10515600" cy="1325563"/>
          </a:xfrm>
        </p:spPr>
        <p:txBody>
          <a:bodyPr/>
          <a:lstStyle/>
          <a:p>
            <a:r>
              <a:rPr lang="en-US" b="1" dirty="0"/>
              <a:t>Administrative Actions</a:t>
            </a:r>
          </a:p>
        </p:txBody>
      </p:sp>
      <p:sp>
        <p:nvSpPr>
          <p:cNvPr id="3" name="Content Placeholder 2"/>
          <p:cNvSpPr>
            <a:spLocks noGrp="1"/>
          </p:cNvSpPr>
          <p:nvPr>
            <p:ph sz="half" idx="1"/>
          </p:nvPr>
        </p:nvSpPr>
        <p:spPr/>
        <p:txBody>
          <a:bodyPr vert="horz" lIns="91440" tIns="45720" rIns="91440" bIns="45720" rtlCol="0" anchor="t">
            <a:normAutofit fontScale="92500"/>
          </a:bodyPr>
          <a:lstStyle/>
          <a:p>
            <a:r>
              <a:rPr lang="en-US" sz="4000" dirty="0"/>
              <a:t>There is very little  Discretion!(some say none!)</a:t>
            </a:r>
            <a:endParaRPr lang="en-US" sz="4000" dirty="0">
              <a:ea typeface="Calibri"/>
              <a:cs typeface="Calibri"/>
            </a:endParaRPr>
          </a:p>
          <a:p>
            <a:r>
              <a:rPr lang="en-US" sz="3600" dirty="0"/>
              <a:t>State Law clearly prevents PCs from being discretionary for Administrative Actions</a:t>
            </a:r>
          </a:p>
          <a:p>
            <a:r>
              <a:rPr lang="en-US" sz="3600" dirty="0"/>
              <a:t>Must have those standards</a:t>
            </a:r>
            <a:endParaRPr lang="en-US" sz="3600" dirty="0">
              <a:ea typeface="Calibri"/>
              <a:cs typeface="Calibri"/>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82267" y="2087033"/>
            <a:ext cx="5181600" cy="4483893"/>
          </a:xfrm>
        </p:spPr>
      </p:pic>
    </p:spTree>
    <p:extLst>
      <p:ext uri="{BB962C8B-B14F-4D97-AF65-F5344CB8AC3E}">
        <p14:creationId xmlns:p14="http://schemas.microsoft.com/office/powerpoint/2010/main" val="12534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Check your Uses Chart for each zone</a:t>
            </a:r>
          </a:p>
        </p:txBody>
      </p:sp>
      <p:graphicFrame>
        <p:nvGraphicFramePr>
          <p:cNvPr id="15" name="Content Placeholder 2">
            <a:extLst>
              <a:ext uri="{FF2B5EF4-FFF2-40B4-BE49-F238E27FC236}">
                <a16:creationId xmlns:a16="http://schemas.microsoft.com/office/drawing/2014/main" id="{49722297-E101-94CF-C19D-4C22B27E89C2}"/>
              </a:ext>
            </a:extLst>
          </p:cNvPr>
          <p:cNvGraphicFramePr>
            <a:graphicFrameLocks noGrp="1"/>
          </p:cNvGraphicFramePr>
          <p:nvPr>
            <p:ph sz="half" idx="1"/>
            <p:extLst>
              <p:ext uri="{D42A27DB-BD31-4B8C-83A1-F6EECF244321}">
                <p14:modId xmlns:p14="http://schemas.microsoft.com/office/powerpoint/2010/main" val="1207975403"/>
              </p:ext>
            </p:extLst>
          </p:nvPr>
        </p:nvGraphicFramePr>
        <p:xfrm>
          <a:off x="483495" y="1336503"/>
          <a:ext cx="5585952" cy="512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6">
            <a:extLst>
              <a:ext uri="{FF2B5EF4-FFF2-40B4-BE49-F238E27FC236}">
                <a16:creationId xmlns:a16="http://schemas.microsoft.com/office/drawing/2014/main" id="{79EACA81-2677-A5EF-8792-CEC4057066C3}"/>
              </a:ext>
            </a:extLst>
          </p:cNvPr>
          <p:cNvPicPr>
            <a:picLocks noChangeAspect="1"/>
          </p:cNvPicPr>
          <p:nvPr/>
        </p:nvPicPr>
        <p:blipFill>
          <a:blip r:embed="rId7" cstate="print">
            <a:extLst>
              <a:ext uri="{28A0092B-C50C-407E-A947-70E740481C1C}">
                <a14:useLocalDpi xmlns:a14="http://schemas.microsoft.com/office/drawing/2010/main" val="0"/>
              </a:ext>
            </a:extLst>
          </a:blip>
          <a:srcRect t="27344" b="32076"/>
          <a:stretch/>
        </p:blipFill>
        <p:spPr>
          <a:xfrm>
            <a:off x="6433538" y="1522041"/>
            <a:ext cx="5594196" cy="478985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87341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potential standards to review  Conditional Uses?</a:t>
            </a:r>
          </a:p>
        </p:txBody>
      </p:sp>
      <p:sp>
        <p:nvSpPr>
          <p:cNvPr id="4" name="Content Placeholder 3"/>
          <p:cNvSpPr>
            <a:spLocks noGrp="1"/>
          </p:cNvSpPr>
          <p:nvPr>
            <p:ph sz="half" idx="1"/>
          </p:nvPr>
        </p:nvSpPr>
        <p:spPr>
          <a:xfrm>
            <a:off x="5238737" y="1556111"/>
            <a:ext cx="6021168" cy="5496619"/>
          </a:xfrm>
        </p:spPr>
        <p:txBody>
          <a:bodyPr vert="horz" lIns="91440" tIns="45720" rIns="91440" bIns="45720" rtlCol="0" anchor="t">
            <a:normAutofit fontScale="92500" lnSpcReduction="10000"/>
          </a:bodyPr>
          <a:lstStyle/>
          <a:p>
            <a:pPr lvl="0"/>
            <a:r>
              <a:rPr lang="en-US" dirty="0"/>
              <a:t>Complying with the Zoning Ordinance, Federal and State Law</a:t>
            </a:r>
            <a:endParaRPr lang="en-US" dirty="0">
              <a:ea typeface="Calibri"/>
              <a:cs typeface="Calibri"/>
            </a:endParaRPr>
          </a:p>
          <a:p>
            <a:pPr lvl="0"/>
            <a:r>
              <a:rPr lang="en-US" dirty="0"/>
              <a:t>Address reasonably anticipated detrimental effects by the use on existing systems and neighborhoods, including the prevention of:</a:t>
            </a:r>
            <a:endParaRPr lang="en-US" dirty="0">
              <a:ea typeface="Calibri"/>
              <a:cs typeface="Calibri"/>
            </a:endParaRPr>
          </a:p>
          <a:p>
            <a:pPr lvl="1"/>
            <a:r>
              <a:rPr lang="en-US" dirty="0">
                <a:solidFill>
                  <a:srgbClr val="FF0000"/>
                </a:solidFill>
              </a:rPr>
              <a:t>Decreased street service levels and/or traffic patterns that may require the need for street modifications such as dedicated turn lanes, traffic control devices, street widening, curb, gutter and sidewalks, trip generation reductions, and/or vehicle mixes</a:t>
            </a:r>
            <a:endParaRPr lang="en-US" dirty="0">
              <a:solidFill>
                <a:srgbClr val="FF0000"/>
              </a:solidFill>
              <a:ea typeface="Calibri"/>
              <a:cs typeface="Calibri"/>
            </a:endParaRPr>
          </a:p>
          <a:p>
            <a:pPr lvl="1"/>
            <a:r>
              <a:rPr lang="en-US" dirty="0">
                <a:solidFill>
                  <a:srgbClr val="FF0000"/>
                </a:solidFill>
              </a:rPr>
              <a:t>Increased service demands for utility service delivery and system capacities</a:t>
            </a:r>
            <a:endParaRPr lang="en-US" dirty="0">
              <a:solidFill>
                <a:srgbClr val="FF0000"/>
              </a:solidFill>
              <a:ea typeface="Calibri"/>
              <a:cs typeface="Calibri"/>
            </a:endParaRPr>
          </a:p>
          <a:p>
            <a:pPr lvl="1"/>
            <a:r>
              <a:rPr lang="en-US" dirty="0">
                <a:solidFill>
                  <a:srgbClr val="FF0000"/>
                </a:solidFill>
              </a:rPr>
              <a:t>Mitigate impacts on connectivity and safety for pedestrians and bicyclists</a:t>
            </a:r>
            <a:endParaRPr lang="en-US" dirty="0">
              <a:solidFill>
                <a:srgbClr val="FF0000"/>
              </a:solidFill>
              <a:ea typeface="Calibri"/>
              <a:cs typeface="Calibri"/>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2600" y="1631825"/>
            <a:ext cx="4292600" cy="5183354"/>
          </a:xfrm>
        </p:spPr>
      </p:pic>
    </p:spTree>
    <p:extLst>
      <p:ext uri="{BB962C8B-B14F-4D97-AF65-F5344CB8AC3E}">
        <p14:creationId xmlns:p14="http://schemas.microsoft.com/office/powerpoint/2010/main" val="1351310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1816</Words>
  <Application>Microsoft Office PowerPoint</Application>
  <PresentationFormat>Widescreen</PresentationFormat>
  <Paragraphs>127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      For Planning Commissioners &amp; City Council members and staff  Utah APA Logan Conference 2025</vt:lpstr>
      <vt:lpstr>Session Objectives:</vt:lpstr>
      <vt:lpstr>Legislative </vt:lpstr>
      <vt:lpstr>Administrative</vt:lpstr>
      <vt:lpstr> Types of Uses in Your Code: Permitted,  Prohibited &amp; Conditional </vt:lpstr>
      <vt:lpstr>Conditional Uses</vt:lpstr>
      <vt:lpstr>Administrative Actions</vt:lpstr>
      <vt:lpstr>Check your Uses Chart for each zone</vt:lpstr>
      <vt:lpstr>What are some potential standards to review  Conditional Uses?</vt:lpstr>
      <vt:lpstr>Conditional Use Standards</vt:lpstr>
      <vt:lpstr>Conditional Use Standards</vt:lpstr>
      <vt:lpstr>Typical CUP Ordinance Language</vt:lpstr>
      <vt:lpstr> Not so great CUP Ordinance examples</vt:lpstr>
      <vt:lpstr>PowerPoint Presentation</vt:lpstr>
      <vt:lpstr> Better Standards lists are needed</vt:lpstr>
      <vt:lpstr>Let’s take a look at one of yours!</vt:lpstr>
      <vt:lpstr>Slight diversion to Site Plans</vt:lpstr>
      <vt:lpstr>Is there a distinction between CUPs and Permitted Uses? Not Really....</vt:lpstr>
      <vt:lpstr>Strategies for updating your Ordinances</vt:lpstr>
      <vt:lpstr>Process issues</vt:lpstr>
      <vt:lpstr>PowerPoint Presentation</vt:lpstr>
      <vt:lpstr> Questions? And Thanks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Salt Lake County Township Planning Commissions</dc:title>
  <dc:creator>John Janson</dc:creator>
  <cp:lastModifiedBy>John Janson</cp:lastModifiedBy>
  <cp:revision>413</cp:revision>
  <dcterms:created xsi:type="dcterms:W3CDTF">2015-12-30T16:34:04Z</dcterms:created>
  <dcterms:modified xsi:type="dcterms:W3CDTF">2025-05-04T17:17:03Z</dcterms:modified>
</cp:coreProperties>
</file>