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6858000" cy="9144000"/>
  <p:embeddedFontLst>
    <p:embeddedFont>
      <p:font typeface="Poppins"/>
      <p:regular r:id="rId33"/>
      <p:bold r:id="rId34"/>
      <p:italic r:id="rId35"/>
      <p:boldItalic r:id="rId36"/>
    </p:embeddedFont>
    <p:embeddedFont>
      <p:font typeface="Inter"/>
      <p:regular r:id="rId37"/>
      <p:bold r:id="rId38"/>
      <p:italic r:id="rId39"/>
      <p:boldItalic r:id="rId40"/>
    </p:embeddedFont>
    <p:embeddedFont>
      <p:font typeface="Century Gothic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E6123D9-7757-4E56-9A70-8019A55F6C93}">
  <a:tblStyle styleId="{AE6123D9-7757-4E56-9A70-8019A55F6C93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BF5"/>
          </a:solidFill>
        </a:fill>
      </a:tcStyle>
    </a:wholeTbl>
    <a:band1H>
      <a:tcTxStyle/>
      <a:tcStyle>
        <a:fill>
          <a:solidFill>
            <a:srgbClr val="CAD4EA"/>
          </a:solidFill>
        </a:fill>
      </a:tcStyle>
    </a:band1H>
    <a:band2H>
      <a:tcTxStyle/>
    </a:band2H>
    <a:band1V>
      <a:tcTxStyle/>
      <a:tcStyle>
        <a:fill>
          <a:solidFill>
            <a:srgbClr val="CAD4EA"/>
          </a:solidFill>
        </a:fill>
      </a:tcStyle>
    </a:band1V>
    <a:band2V>
      <a:tcTxStyle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nter-boldItalic.fntdata"/><Relationship Id="rId20" Type="http://schemas.openxmlformats.org/officeDocument/2006/relationships/slide" Target="slides/slide15.xml"/><Relationship Id="rId42" Type="http://schemas.openxmlformats.org/officeDocument/2006/relationships/font" Target="fonts/CenturyGothic-bold.fntdata"/><Relationship Id="rId41" Type="http://schemas.openxmlformats.org/officeDocument/2006/relationships/font" Target="fonts/CenturyGothic-regular.fntdata"/><Relationship Id="rId22" Type="http://schemas.openxmlformats.org/officeDocument/2006/relationships/slide" Target="slides/slide17.xml"/><Relationship Id="rId44" Type="http://schemas.openxmlformats.org/officeDocument/2006/relationships/font" Target="fonts/CenturyGothic-boldItalic.fntdata"/><Relationship Id="rId21" Type="http://schemas.openxmlformats.org/officeDocument/2006/relationships/slide" Target="slides/slide16.xml"/><Relationship Id="rId43" Type="http://schemas.openxmlformats.org/officeDocument/2006/relationships/font" Target="fonts/CenturyGothic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Poppins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Poppins-italic.fntdata"/><Relationship Id="rId12" Type="http://schemas.openxmlformats.org/officeDocument/2006/relationships/slide" Target="slides/slide7.xml"/><Relationship Id="rId34" Type="http://schemas.openxmlformats.org/officeDocument/2006/relationships/font" Target="fonts/Poppins-bold.fntdata"/><Relationship Id="rId15" Type="http://schemas.openxmlformats.org/officeDocument/2006/relationships/slide" Target="slides/slide10.xml"/><Relationship Id="rId37" Type="http://schemas.openxmlformats.org/officeDocument/2006/relationships/font" Target="fonts/Inter-regular.fntdata"/><Relationship Id="rId14" Type="http://schemas.openxmlformats.org/officeDocument/2006/relationships/slide" Target="slides/slide9.xml"/><Relationship Id="rId36" Type="http://schemas.openxmlformats.org/officeDocument/2006/relationships/font" Target="fonts/Poppins-boldItalic.fntdata"/><Relationship Id="rId17" Type="http://schemas.openxmlformats.org/officeDocument/2006/relationships/slide" Target="slides/slide12.xml"/><Relationship Id="rId39" Type="http://schemas.openxmlformats.org/officeDocument/2006/relationships/font" Target="fonts/Inter-italic.fntdata"/><Relationship Id="rId16" Type="http://schemas.openxmlformats.org/officeDocument/2006/relationships/slide" Target="slides/slide11.xml"/><Relationship Id="rId38" Type="http://schemas.openxmlformats.org/officeDocument/2006/relationships/font" Target="fonts/Inter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SLIDES_API2060821188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SLIDES_API206082118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📣 This is Slido interaction slide, please don't delete it.</a:t>
            </a:r>
            <a:br>
              <a:rPr lang="en-US"/>
            </a:br>
            <a:r>
              <a:rPr lang="en-US"/>
              <a:t>✅ Click on 'Present with Slido' and the joining instructions will appear when you get to this slide.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SLIDES_API197973223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SLIDES_API197973223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📣 This is Slido interaction slide, please don't delete it.</a:t>
            </a:r>
            <a:br>
              <a:rPr lang="en-US"/>
            </a:br>
            <a:r>
              <a:rPr lang="en-US"/>
              <a:t>✅ Click on 'Present with Slido' and the poll will launch automatically when you get to this slide.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SLIDES_API9878073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SLIDES_API9878073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📣 This is Slido interaction slide, please don't delete it.</a:t>
            </a:r>
            <a:br>
              <a:rPr lang="en-US"/>
            </a:br>
            <a:r>
              <a:rPr lang="en-US"/>
              <a:t>✅ Click on 'Present with Slido' and the poll will launch automatically when you get to this slide.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SLIDES_API2011742758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SLIDES_API201174275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📣 This is Slido interaction slide, please don't delete it.</a:t>
            </a:r>
            <a:br>
              <a:rPr lang="en-US"/>
            </a:br>
            <a:r>
              <a:rPr lang="en-US"/>
              <a:t>✅ Click on 'Present with Slido' and the poll will launch automatically when you get to this slide.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SLIDES_API88998679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SLIDES_API88998679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📣 This is Slido interaction slide, please don't delete it.</a:t>
            </a:r>
            <a:br>
              <a:rPr lang="en-US"/>
            </a:br>
            <a:r>
              <a:rPr lang="en-US"/>
              <a:t>✅ Click on 'Present with Slido' and the questions from your audience will appear when you get to this slide.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SLIDES_API1253157805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SLIDES_API125315780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📣 This is Slido interaction slide, please don't delete it.</a:t>
            </a:r>
            <a:br>
              <a:rPr lang="en-US"/>
            </a:br>
            <a:r>
              <a:rPr lang="en-US"/>
              <a:t>✅ Click on 'Present with Slido' and the questions from your audience will appear when you get to this slide.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1128403" y="945913"/>
            <a:ext cx="8637073" cy="261855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entury Gothic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128404" y="3564467"/>
            <a:ext cx="8637072" cy="10710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1127124" y="329307"/>
            <a:ext cx="5943668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9924392" y="134930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RedHashing.emf" id="20" name="Google Shape;20;p2"/>
          <p:cNvPicPr preferRelativeResize="0"/>
          <p:nvPr/>
        </p:nvPicPr>
        <p:blipFill rotWithShape="1">
          <a:blip r:embed="rId2">
            <a:alphaModFix/>
          </a:blip>
          <a:srcRect b="36435" l="-115" r="15827" t="0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 rot="5400000">
            <a:off x="4284620" y="-982580"/>
            <a:ext cx="3294576" cy="96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0" type="dt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1" type="ftr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2" type="sldNum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RedHashing.emf" id="88" name="Google Shape;88;p11"/>
          <p:cNvPicPr preferRelativeResize="0"/>
          <p:nvPr/>
        </p:nvPicPr>
        <p:blipFill rotWithShape="1">
          <a:blip r:embed="rId2">
            <a:alphaModFix/>
          </a:blip>
          <a:srcRect b="36435" l="-115" r="15827" t="0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title"/>
          </p:nvPr>
        </p:nvSpPr>
        <p:spPr>
          <a:xfrm rot="5400000">
            <a:off x="7602635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" type="body"/>
          </p:nvPr>
        </p:nvSpPr>
        <p:spPr>
          <a:xfrm rot="5400000">
            <a:off x="2714741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0" type="dt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1" type="ftr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RedHashing.emf" id="95" name="Google Shape;95;p12"/>
          <p:cNvPicPr preferRelativeResize="0"/>
          <p:nvPr/>
        </p:nvPicPr>
        <p:blipFill rotWithShape="1">
          <a:blip r:embed="rId2">
            <a:alphaModFix/>
          </a:blip>
          <a:srcRect b="36435" l="-115" r="59214" t="0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RedHashing.emf" id="27" name="Google Shape;27;p3"/>
          <p:cNvPicPr preferRelativeResize="0"/>
          <p:nvPr/>
        </p:nvPicPr>
        <p:blipFill rotWithShape="1">
          <a:blip r:embed="rId2">
            <a:alphaModFix/>
          </a:blip>
          <a:srcRect b="36435" l="-115" r="15827" t="0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1129167" y="1756129"/>
            <a:ext cx="8619060" cy="20500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129166" y="3806195"/>
            <a:ext cx="8619060" cy="1012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RedHashing.emf" id="34" name="Google Shape;34;p4"/>
          <p:cNvPicPr preferRelativeResize="0"/>
          <p:nvPr/>
        </p:nvPicPr>
        <p:blipFill rotWithShape="1">
          <a:blip r:embed="rId2">
            <a:alphaModFix/>
          </a:blip>
          <a:srcRect b="36435" l="-115" r="15827" t="0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1131052" y="958037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1129166" y="2165621"/>
            <a:ext cx="4645152" cy="3293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6095606" y="2171769"/>
            <a:ext cx="4645152" cy="3287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RedHashing.emf" id="42" name="Google Shape;42;p5"/>
          <p:cNvPicPr preferRelativeResize="0"/>
          <p:nvPr/>
        </p:nvPicPr>
        <p:blipFill rotWithShape="1">
          <a:blip r:embed="rId2">
            <a:alphaModFix/>
          </a:blip>
          <a:srcRect b="36435" l="-115" r="15827" t="0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1129166" y="953336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1129166" y="2169727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sz="28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6"/>
          <p:cNvSpPr txBox="1"/>
          <p:nvPr>
            <p:ph idx="2" type="body"/>
          </p:nvPr>
        </p:nvSpPr>
        <p:spPr>
          <a:xfrm>
            <a:off x="1129166" y="2974448"/>
            <a:ext cx="4645152" cy="2493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3" type="body"/>
          </p:nvPr>
        </p:nvSpPr>
        <p:spPr>
          <a:xfrm>
            <a:off x="6094337" y="2173181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sz="28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6"/>
          <p:cNvSpPr txBox="1"/>
          <p:nvPr>
            <p:ph idx="4" type="body"/>
          </p:nvPr>
        </p:nvSpPr>
        <p:spPr>
          <a:xfrm>
            <a:off x="6094337" y="2971669"/>
            <a:ext cx="4645152" cy="2487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0" type="dt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1" type="ftr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RedHashing.emf" id="52" name="Google Shape;52;p6"/>
          <p:cNvPicPr preferRelativeResize="0"/>
          <p:nvPr/>
        </p:nvPicPr>
        <p:blipFill rotWithShape="1">
          <a:blip r:embed="rId2">
            <a:alphaModFix/>
          </a:blip>
          <a:srcRect b="36435" l="-115" r="15827" t="0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0" type="dt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1" type="ftr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RedHashing.emf" id="58" name="Google Shape;58;p7"/>
          <p:cNvPicPr preferRelativeResize="0"/>
          <p:nvPr/>
        </p:nvPicPr>
        <p:blipFill rotWithShape="1">
          <a:blip r:embed="rId2">
            <a:alphaModFix/>
          </a:blip>
          <a:srcRect b="36435" l="-115" r="15827" t="0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>
            <p:ph idx="10" type="dt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1" type="ftr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1124291" y="952578"/>
            <a:ext cx="3275013" cy="23221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4723334" y="952578"/>
            <a:ext cx="6012470" cy="4505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2" type="body"/>
          </p:nvPr>
        </p:nvSpPr>
        <p:spPr>
          <a:xfrm>
            <a:off x="1124291" y="3274754"/>
            <a:ext cx="3275013" cy="21789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9"/>
          <p:cNvSpPr txBox="1"/>
          <p:nvPr>
            <p:ph idx="10" type="dt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1" type="ftr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RedHashing.emf" id="70" name="Google Shape;70;p9"/>
          <p:cNvPicPr preferRelativeResize="0"/>
          <p:nvPr/>
        </p:nvPicPr>
        <p:blipFill rotWithShape="1">
          <a:blip r:embed="rId2">
            <a:alphaModFix/>
          </a:blip>
          <a:srcRect b="36435" l="-115" r="15827" t="0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3" name="Google Shape;73;p10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262626"/>
                </a:gs>
                <a:gs pos="100000">
                  <a:srgbClr val="0C0C0C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372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10"/>
          <p:cNvSpPr txBox="1"/>
          <p:nvPr>
            <p:ph type="title"/>
          </p:nvPr>
        </p:nvSpPr>
        <p:spPr>
          <a:xfrm>
            <a:off x="1129124" y="1129513"/>
            <a:ext cx="5854872" cy="1924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/>
          <p:nvPr>
            <p:ph idx="2" type="pic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1128247" y="3053721"/>
            <a:ext cx="5846486" cy="2096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10"/>
          <p:cNvSpPr txBox="1"/>
          <p:nvPr>
            <p:ph idx="10" type="dt"/>
          </p:nvPr>
        </p:nvSpPr>
        <p:spPr>
          <a:xfrm>
            <a:off x="1125300" y="5469856"/>
            <a:ext cx="5849605" cy="320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1" type="ftr"/>
          </p:nvPr>
        </p:nvSpPr>
        <p:spPr>
          <a:xfrm>
            <a:off x="1125300" y="318640"/>
            <a:ext cx="4877818" cy="3209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6176794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RedHashing.emf" id="81" name="Google Shape;81;p10"/>
          <p:cNvPicPr preferRelativeResize="0"/>
          <p:nvPr/>
        </p:nvPicPr>
        <p:blipFill rotWithShape="1">
          <a:blip r:embed="rId2">
            <a:alphaModFix/>
          </a:blip>
          <a:srcRect b="36564" l="-115" r="48548" t="47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F8F8F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-1538" l="0" r="0" t="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>
            <a:gsLst>
              <a:gs pos="0">
                <a:srgbClr val="DBEFF8">
                  <a:alpha val="0"/>
                </a:srgbClr>
              </a:gs>
              <a:gs pos="100000">
                <a:srgbClr val="DBEFF8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" name="Google Shape;8;p1"/>
          <p:cNvCxnSpPr/>
          <p:nvPr/>
        </p:nvCxnSpPr>
        <p:spPr>
          <a:xfrm>
            <a:off x="0" y="6121269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" name="Google Shape;9;p1"/>
          <p:cNvSpPr txBox="1"/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0" type="dt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4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slido.com/support/gsi/how-to-change-the-design" TargetMode="External"/><Relationship Id="rId4" Type="http://schemas.openxmlformats.org/officeDocument/2006/relationships/hyperlink" Target="https://www.sli.do/features-google-slides?interaction-type=Sm9pbg%3D%3D" TargetMode="External"/><Relationship Id="rId9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hyperlink" Target="https://chrome.google.com/webstore/detail/slido/dhhclfjehmpacimcdknijodpjpmppkii" TargetMode="External"/><Relationship Id="rId7" Type="http://schemas.openxmlformats.org/officeDocument/2006/relationships/image" Target="../media/image14.png"/><Relationship Id="rId8" Type="http://schemas.openxmlformats.org/officeDocument/2006/relationships/hyperlink" Target="https://www.sli.do/features-google-slides?payload=eyJwcmVzZW50YXRpb25JZCI6IjF6ZTdRWTV6UFZneTFXOXZJM1BnbHpnMFg1ckd5T012Y25QNmhZVng5bkRFIiwic2xpZGVJZCI6IlNMSURFU19BUEkyMDYwODIxMTg4XzAiLCJ0eXBlIjoiU2xpZG9Kb2luaW5nIn0%3D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image" Target="../media/image4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slido.com/support/gsi/how-to-change-the-design" TargetMode="External"/><Relationship Id="rId4" Type="http://schemas.openxmlformats.org/officeDocument/2006/relationships/hyperlink" Target="https://www.sli.do/features-google-slides?interaction-type=TXVsdGlwbGVDaG9pY2U%3D" TargetMode="External"/><Relationship Id="rId9" Type="http://schemas.openxmlformats.org/officeDocument/2006/relationships/image" Target="../media/image16.png"/><Relationship Id="rId5" Type="http://schemas.openxmlformats.org/officeDocument/2006/relationships/image" Target="../media/image38.png"/><Relationship Id="rId6" Type="http://schemas.openxmlformats.org/officeDocument/2006/relationships/hyperlink" Target="https://chrome.google.com/webstore/detail/slido/dhhclfjehmpacimcdknijodpjpmppkii" TargetMode="External"/><Relationship Id="rId7" Type="http://schemas.openxmlformats.org/officeDocument/2006/relationships/image" Target="../media/image14.png"/><Relationship Id="rId8" Type="http://schemas.openxmlformats.org/officeDocument/2006/relationships/hyperlink" Target="https://www.sli.do/features-google-slides?payload=eyJwb2xsVXVpZCI6IjY4OTVhMTU2LTYxNGQtNGE1Yi1iODIzLTIxOTRiNGUxYjc1ZiIsInByZXNlbnRhdGlvbklkIjoiMXplN1FZNXpQVmd5MVc5dkkzUGdsemcwWDVyR3lPTXZjblA2aFlWeDluREUiLCJzbGlkZUlkIjoiU0xJREVTX0FQSTE5Nzk3MzIyMzBfMCIsInRpbWVsaW5lIjpbeyJzaG93UmVzdWx0cyI6dHJ1ZSwicG9sbFF1ZXN0aW9uVXVpZCI6ImQ2MmIwOGE5LTZiNjItNGZhZC04MGFlLTc0NTFlYzUxZTgyOSJ9XSwidHlwZSI6IlNsaWRvUG9sbCJ9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slido.com/support/gsi/how-to-change-the-design" TargetMode="External"/><Relationship Id="rId4" Type="http://schemas.openxmlformats.org/officeDocument/2006/relationships/hyperlink" Target="https://www.sli.do/features-google-slides?interaction-type=T3BlblRleHQ%3D" TargetMode="External"/><Relationship Id="rId9" Type="http://schemas.openxmlformats.org/officeDocument/2006/relationships/image" Target="../media/image16.png"/><Relationship Id="rId5" Type="http://schemas.openxmlformats.org/officeDocument/2006/relationships/image" Target="../media/image24.png"/><Relationship Id="rId6" Type="http://schemas.openxmlformats.org/officeDocument/2006/relationships/hyperlink" Target="https://chrome.google.com/webstore/detail/slido/dhhclfjehmpacimcdknijodpjpmppkii" TargetMode="External"/><Relationship Id="rId7" Type="http://schemas.openxmlformats.org/officeDocument/2006/relationships/image" Target="../media/image14.png"/><Relationship Id="rId8" Type="http://schemas.openxmlformats.org/officeDocument/2006/relationships/hyperlink" Target="https://www.sli.do/features-google-slides?payload=eyJwb2xsVXVpZCI6ImFiNjIzNzE3LTgyMTUtNDcwYS04ZjU4LWUzOWNmYzllNTdlOSIsInByZXNlbnRhdGlvbklkIjoiMXplN1FZNXpQVmd5MVc5dkkzUGdsemcwWDVyR3lPTXZjblA2aFlWeDluREUiLCJzbGlkZUlkIjoiU0xJREVTX0FQSTk4NzgwNzMyXzAiLCJ0aW1lbGluZSI6W3sicG9sbFF1ZXN0aW9uVXVpZCI6ImI4N2ZjMzI3LWM4ZDktNDIwOC1iOTA0LWEwYjExMGZiMmMxMCIsInNob3dSZXN1bHRzIjp0cnVlfV0sInR5cGUiOiJTbGlkb1BvbGwifQ%3D%3D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slido.com/support/gsi/how-to-change-the-design" TargetMode="External"/><Relationship Id="rId4" Type="http://schemas.openxmlformats.org/officeDocument/2006/relationships/hyperlink" Target="https://www.sli.do/features-google-slides?interaction-type=T3BlblRleHQ%3D" TargetMode="External"/><Relationship Id="rId9" Type="http://schemas.openxmlformats.org/officeDocument/2006/relationships/image" Target="../media/image16.png"/><Relationship Id="rId5" Type="http://schemas.openxmlformats.org/officeDocument/2006/relationships/image" Target="../media/image24.png"/><Relationship Id="rId6" Type="http://schemas.openxmlformats.org/officeDocument/2006/relationships/hyperlink" Target="https://chrome.google.com/webstore/detail/slido/dhhclfjehmpacimcdknijodpjpmppkii" TargetMode="External"/><Relationship Id="rId7" Type="http://schemas.openxmlformats.org/officeDocument/2006/relationships/image" Target="../media/image14.png"/><Relationship Id="rId8" Type="http://schemas.openxmlformats.org/officeDocument/2006/relationships/hyperlink" Target="https://www.sli.do/features-google-slides?payload=eyJwb2xsVXVpZCI6IjVkZGRlYjE1LWE4YzktNGE1OC1hOTdmLThkNzlkNDM4ZDAxMSIsInByZXNlbnRhdGlvbklkIjoiMXplN1FZNXpQVmd5MVc5dkkzUGdsemcwWDVyR3lPTXZjblA2aFlWeDluREUiLCJzbGlkZUlkIjoiU0xJREVTX0FQSTIwMTE3NDI3NThfMCIsInRpbWVsaW5lIjpbeyJwb2xsUXVlc3Rpb25VdWlkIjoiNTkxYTg1NTYtNDY5MS00YTliLWE2NTEtMTQ4MzYzMDI2MDE4Iiwic2hvd1Jlc3VsdHMiOnRydWV9XSwidHlwZSI6IlNsaWRvUG9sbCJ9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slido.com/support/gsi/how-to-change-the-design" TargetMode="External"/><Relationship Id="rId4" Type="http://schemas.openxmlformats.org/officeDocument/2006/relationships/hyperlink" Target="https://www.sli.do/features-google-slides?interaction-type=UUE%3D" TargetMode="External"/><Relationship Id="rId9" Type="http://schemas.openxmlformats.org/officeDocument/2006/relationships/image" Target="../media/image16.png"/><Relationship Id="rId5" Type="http://schemas.openxmlformats.org/officeDocument/2006/relationships/image" Target="../media/image32.png"/><Relationship Id="rId6" Type="http://schemas.openxmlformats.org/officeDocument/2006/relationships/hyperlink" Target="https://chrome.google.com/webstore/detail/slido/dhhclfjehmpacimcdknijodpjpmppkii" TargetMode="External"/><Relationship Id="rId7" Type="http://schemas.openxmlformats.org/officeDocument/2006/relationships/image" Target="../media/image14.png"/><Relationship Id="rId8" Type="http://schemas.openxmlformats.org/officeDocument/2006/relationships/hyperlink" Target="https://www.sli.do/features-google-slides?payload=eyJwcmVzZW50YXRpb25JZCI6IjF6ZTdRWTV6UFZneTFXOXZJM1BnbHpnMFg1ckd5T012Y25QNmhZVng5bkRFIiwic2xpZGVJZCI6IlNMSURFU19BUEk4ODk5ODY3OTFfMCIsInR5cGUiOiJTbGlkb1FBIn0%3D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slido.com/support/gsi/how-to-change-the-design" TargetMode="External"/><Relationship Id="rId4" Type="http://schemas.openxmlformats.org/officeDocument/2006/relationships/hyperlink" Target="https://www.sli.do/features-google-slides?interaction-type=UUE%3D" TargetMode="External"/><Relationship Id="rId9" Type="http://schemas.openxmlformats.org/officeDocument/2006/relationships/image" Target="../media/image16.png"/><Relationship Id="rId5" Type="http://schemas.openxmlformats.org/officeDocument/2006/relationships/image" Target="../media/image32.png"/><Relationship Id="rId6" Type="http://schemas.openxmlformats.org/officeDocument/2006/relationships/hyperlink" Target="https://chrome.google.com/webstore/detail/slido/dhhclfjehmpacimcdknijodpjpmppkii" TargetMode="External"/><Relationship Id="rId7" Type="http://schemas.openxmlformats.org/officeDocument/2006/relationships/image" Target="../media/image14.png"/><Relationship Id="rId8" Type="http://schemas.openxmlformats.org/officeDocument/2006/relationships/hyperlink" Target="https://www.sli.do/features-google-slides?payload=eyJwcmVzZW50YXRpb25JZCI6IjF6ZTdRWTV6UFZneTFXOXZJM1BnbHpnMFg1ckd5T012Y25QNmhZVng5bkRFIiwic2xpZGVJZCI6IlNMSURFU19BUEkxMjUzMTU3ODA1XzAiLCJ0eXBlIjoiU2xpZG9RQSJ9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9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12.png"/><Relationship Id="rId5" Type="http://schemas.openxmlformats.org/officeDocument/2006/relationships/image" Target="../media/image51.png"/><Relationship Id="rId6" Type="http://schemas.openxmlformats.org/officeDocument/2006/relationships/image" Target="../media/image4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F8F8F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>
            <p:ph type="ctrTitle"/>
          </p:nvPr>
        </p:nvSpPr>
        <p:spPr>
          <a:xfrm>
            <a:off x="5187048" y="988098"/>
            <a:ext cx="5879592" cy="24077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oppins"/>
              <a:buNone/>
            </a:pPr>
            <a:r>
              <a:rPr b="0" i="0" lang="en-US" sz="5400" u="none" strike="noStrike">
                <a:latin typeface="Poppins"/>
                <a:ea typeface="Poppins"/>
                <a:cs typeface="Poppins"/>
                <a:sym typeface="Poppins"/>
              </a:rPr>
              <a:t>APA UTAH:</a:t>
            </a:r>
            <a:br>
              <a:rPr b="0" i="0" lang="en-US" sz="5400" u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-US" sz="5400" u="none" strike="noStrike">
                <a:latin typeface="Poppins"/>
                <a:ea typeface="Poppins"/>
                <a:cs typeface="Poppins"/>
                <a:sym typeface="Poppins"/>
              </a:rPr>
              <a:t>Intentional Governance</a:t>
            </a:r>
            <a:endParaRPr sz="5400"/>
          </a:p>
        </p:txBody>
      </p:sp>
      <p:sp>
        <p:nvSpPr>
          <p:cNvPr id="101" name="Google Shape;101;p13"/>
          <p:cNvSpPr txBox="1"/>
          <p:nvPr>
            <p:ph idx="1" type="subTitle"/>
          </p:nvPr>
        </p:nvSpPr>
        <p:spPr>
          <a:xfrm>
            <a:off x="5187048" y="3395822"/>
            <a:ext cx="5879592" cy="17185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i="0" lang="en-US" u="none" strike="noStrike">
                <a:latin typeface="Arial"/>
                <a:ea typeface="Arial"/>
                <a:cs typeface="Arial"/>
                <a:sym typeface="Arial"/>
              </a:rPr>
              <a:t>Meagan Booth and Jason Boal, AICP</a:t>
            </a:r>
            <a:endParaRPr/>
          </a:p>
        </p:txBody>
      </p:sp>
      <p:pic>
        <p:nvPicPr>
          <p:cNvPr id="102" name="Google Shape;102;p13"/>
          <p:cNvPicPr preferRelativeResize="0"/>
          <p:nvPr/>
        </p:nvPicPr>
        <p:blipFill rotWithShape="1">
          <a:blip r:embed="rId3">
            <a:alphaModFix/>
          </a:blip>
          <a:srcRect b="3634" l="1252" r="2517" t="2849"/>
          <a:stretch/>
        </p:blipFill>
        <p:spPr>
          <a:xfrm>
            <a:off x="1271223" y="1676147"/>
            <a:ext cx="2799103" cy="2746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/>
          <p:nvPr>
            <p:ph type="title"/>
          </p:nvPr>
        </p:nvSpPr>
        <p:spPr>
          <a:xfrm>
            <a:off x="74815" y="2659939"/>
            <a:ext cx="40981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/>
              <a:t>APA Utah Handbook:</a:t>
            </a:r>
            <a:endParaRPr/>
          </a:p>
        </p:txBody>
      </p:sp>
      <p:pic>
        <p:nvPicPr>
          <p:cNvPr id="191" name="Google Shape;19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4864" y="191193"/>
            <a:ext cx="5644612" cy="6624398"/>
          </a:xfrm>
          <a:prstGeom prst="rect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2" name="Google Shape;192;p22"/>
          <p:cNvPicPr preferRelativeResize="0"/>
          <p:nvPr/>
        </p:nvPicPr>
        <p:blipFill rotWithShape="1">
          <a:blip r:embed="rId4">
            <a:alphaModFix/>
          </a:blip>
          <a:srcRect b="4746" l="0" r="0" t="0"/>
          <a:stretch/>
        </p:blipFill>
        <p:spPr>
          <a:xfrm>
            <a:off x="8456814" y="218504"/>
            <a:ext cx="2984625" cy="5932104"/>
          </a:xfrm>
          <a:prstGeom prst="rect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/>
          <p:nvPr>
            <p:ph type="title"/>
          </p:nvPr>
        </p:nvSpPr>
        <p:spPr>
          <a:xfrm>
            <a:off x="1147157" y="854512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/>
              <a:t>APA Utah Membership Growth Path:</a:t>
            </a:r>
            <a:endParaRPr/>
          </a:p>
        </p:txBody>
      </p:sp>
      <p:pic>
        <p:nvPicPr>
          <p:cNvPr id="198" name="Google Shape;19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863" y="1422900"/>
            <a:ext cx="11263048" cy="526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F8F8F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>
            <p:ph type="title"/>
          </p:nvPr>
        </p:nvSpPr>
        <p:spPr>
          <a:xfrm>
            <a:off x="1130270" y="953324"/>
            <a:ext cx="10441046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 sz="4400"/>
              <a:t>APA Utah Issues We Are Considering:</a:t>
            </a:r>
            <a:br>
              <a:rPr lang="en-US" sz="6000"/>
            </a:br>
            <a:br>
              <a:rPr lang="en-US" sz="6000"/>
            </a:br>
            <a:br>
              <a:rPr lang="en-US" sz="6000"/>
            </a:br>
            <a:br>
              <a:rPr lang="en-US" sz="6000"/>
            </a:br>
            <a:endParaRPr sz="6000"/>
          </a:p>
        </p:txBody>
      </p:sp>
      <p:grpSp>
        <p:nvGrpSpPr>
          <p:cNvPr id="204" name="Google Shape;204;p24"/>
          <p:cNvGrpSpPr/>
          <p:nvPr/>
        </p:nvGrpSpPr>
        <p:grpSpPr>
          <a:xfrm>
            <a:off x="237491" y="2215766"/>
            <a:ext cx="11717016" cy="2811637"/>
            <a:chOff x="4408" y="213207"/>
            <a:chExt cx="11717016" cy="2811637"/>
          </a:xfrm>
        </p:grpSpPr>
        <p:sp>
          <p:nvSpPr>
            <p:cNvPr id="205" name="Google Shape;205;p24"/>
            <p:cNvSpPr/>
            <p:nvPr/>
          </p:nvSpPr>
          <p:spPr>
            <a:xfrm>
              <a:off x="4408" y="213207"/>
              <a:ext cx="2650908" cy="667963"/>
            </a:xfrm>
            <a:prstGeom prst="rect">
              <a:avLst/>
            </a:prstGeom>
            <a:solidFill>
              <a:schemeClr val="accent2"/>
            </a:solidFill>
            <a:ln cap="flat" cmpd="sng" w="15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4"/>
            <p:cNvSpPr txBox="1"/>
            <p:nvPr/>
          </p:nvSpPr>
          <p:spPr>
            <a:xfrm>
              <a:off x="4408" y="213207"/>
              <a:ext cx="2650908" cy="667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075" lIns="120900" spcFirstLastPara="1" rIns="120900" wrap="square" tIns="690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None/>
              </a:pPr>
              <a:r>
                <a:rPr b="1" lang="en-US" sz="17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Organizational Structure</a:t>
              </a:r>
              <a:endParaRPr/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4408" y="881171"/>
              <a:ext cx="2650908" cy="2143673"/>
            </a:xfrm>
            <a:prstGeom prst="rect">
              <a:avLst/>
            </a:prstGeom>
            <a:solidFill>
              <a:srgbClr val="C9DDF0">
                <a:alpha val="89803"/>
              </a:srgbClr>
            </a:solidFill>
            <a:ln cap="flat" cmpd="sng" w="15875">
              <a:solidFill>
                <a:srgbClr val="C9DDF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4"/>
            <p:cNvSpPr txBox="1"/>
            <p:nvPr/>
          </p:nvSpPr>
          <p:spPr>
            <a:xfrm>
              <a:off x="4408" y="881171"/>
              <a:ext cx="2650908" cy="2143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6000" lIns="90675" spcFirstLastPara="1" rIns="120900" wrap="square" tIns="90675">
              <a:noAutofit/>
            </a:bodyPr>
            <a:lstStyle/>
            <a:p>
              <a:pPr indent="-171450" lvl="1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entury Gothic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How is work divided?</a:t>
              </a:r>
              <a:endParaRPr/>
            </a:p>
            <a:p>
              <a:pPr indent="-171450" lvl="1" marL="171450" marR="0" rtl="0" algn="l">
                <a:lnSpc>
                  <a:spcPct val="10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entury Gothic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How to make involvement from the membership easy and effective?</a:t>
              </a:r>
              <a:endParaRPr/>
            </a:p>
          </p:txBody>
        </p:sp>
        <p:sp>
          <p:nvSpPr>
            <p:cNvPr id="209" name="Google Shape;209;p24"/>
            <p:cNvSpPr/>
            <p:nvPr/>
          </p:nvSpPr>
          <p:spPr>
            <a:xfrm>
              <a:off x="3026444" y="213207"/>
              <a:ext cx="2650908" cy="667963"/>
            </a:xfrm>
            <a:prstGeom prst="rect">
              <a:avLst/>
            </a:prstGeom>
            <a:solidFill>
              <a:srgbClr val="08D0D9"/>
            </a:solidFill>
            <a:ln cap="flat" cmpd="sng" w="15875">
              <a:solidFill>
                <a:srgbClr val="08D0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4"/>
            <p:cNvSpPr txBox="1"/>
            <p:nvPr/>
          </p:nvSpPr>
          <p:spPr>
            <a:xfrm>
              <a:off x="3026444" y="213207"/>
              <a:ext cx="2650908" cy="667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075" lIns="120900" spcFirstLastPara="1" rIns="120900" wrap="square" tIns="690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None/>
              </a:pPr>
              <a:r>
                <a:rPr b="1" lang="en-US" sz="17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Committee Structure</a:t>
              </a:r>
              <a:endParaRPr/>
            </a:p>
          </p:txBody>
        </p:sp>
        <p:sp>
          <p:nvSpPr>
            <p:cNvPr id="211" name="Google Shape;211;p24"/>
            <p:cNvSpPr/>
            <p:nvPr/>
          </p:nvSpPr>
          <p:spPr>
            <a:xfrm>
              <a:off x="3026444" y="881171"/>
              <a:ext cx="2650908" cy="2143673"/>
            </a:xfrm>
            <a:prstGeom prst="rect">
              <a:avLst/>
            </a:prstGeom>
            <a:solidFill>
              <a:srgbClr val="C9EEF0">
                <a:alpha val="89803"/>
              </a:srgbClr>
            </a:solidFill>
            <a:ln cap="flat" cmpd="sng" w="15875">
              <a:solidFill>
                <a:srgbClr val="C9EEF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4"/>
            <p:cNvSpPr txBox="1"/>
            <p:nvPr/>
          </p:nvSpPr>
          <p:spPr>
            <a:xfrm>
              <a:off x="3026444" y="881171"/>
              <a:ext cx="2650908" cy="2143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6000" lIns="90675" spcFirstLastPara="1" rIns="120900" wrap="square" tIns="90675">
              <a:noAutofit/>
            </a:bodyPr>
            <a:lstStyle/>
            <a:p>
              <a:pPr indent="-171450" lvl="1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entury Gothic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Regrouping for effectiveness (add/subtract/sub-areas)?</a:t>
              </a:r>
              <a:endParaRPr/>
            </a:p>
            <a:p>
              <a:pPr indent="-171450" lvl="1" marL="171450" marR="0" rtl="0" algn="l">
                <a:lnSpc>
                  <a:spcPct val="10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entury Gothic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Committee vs Groups/Divisions vs Workgroup?</a:t>
              </a:r>
              <a:endParaRPr/>
            </a:p>
          </p:txBody>
        </p:sp>
        <p:sp>
          <p:nvSpPr>
            <p:cNvPr id="213" name="Google Shape;213;p24"/>
            <p:cNvSpPr/>
            <p:nvPr/>
          </p:nvSpPr>
          <p:spPr>
            <a:xfrm>
              <a:off x="6048480" y="213207"/>
              <a:ext cx="2650908" cy="667963"/>
            </a:xfrm>
            <a:prstGeom prst="rect">
              <a:avLst/>
            </a:prstGeom>
            <a:solidFill>
              <a:srgbClr val="0DCF99"/>
            </a:solidFill>
            <a:ln cap="flat" cmpd="sng" w="15875">
              <a:solidFill>
                <a:srgbClr val="0DCF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4"/>
            <p:cNvSpPr txBox="1"/>
            <p:nvPr/>
          </p:nvSpPr>
          <p:spPr>
            <a:xfrm>
              <a:off x="6048480" y="213207"/>
              <a:ext cx="2650908" cy="667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075" lIns="120900" spcFirstLastPara="1" rIns="120900" wrap="square" tIns="690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None/>
              </a:pPr>
              <a:r>
                <a:rPr b="1" lang="en-US" sz="17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Board Structure </a:t>
              </a:r>
              <a:endParaRPr/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6048480" y="881171"/>
              <a:ext cx="2650908" cy="2143673"/>
            </a:xfrm>
            <a:prstGeom prst="rect">
              <a:avLst/>
            </a:prstGeom>
            <a:solidFill>
              <a:srgbClr val="CAEBDD">
                <a:alpha val="89803"/>
              </a:srgbClr>
            </a:solidFill>
            <a:ln cap="flat" cmpd="sng" w="15875">
              <a:solidFill>
                <a:srgbClr val="CAEBDD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4"/>
            <p:cNvSpPr txBox="1"/>
            <p:nvPr/>
          </p:nvSpPr>
          <p:spPr>
            <a:xfrm>
              <a:off x="6048480" y="881171"/>
              <a:ext cx="2650908" cy="2143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6000" lIns="90675" spcFirstLastPara="1" rIns="120900" wrap="square" tIns="90675">
              <a:noAutofit/>
            </a:bodyPr>
            <a:lstStyle/>
            <a:p>
              <a:pPr indent="-171450" lvl="1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entury Gothic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How to define board Member roles/responsibilities?</a:t>
              </a:r>
              <a:endParaRPr/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9070516" y="213207"/>
              <a:ext cx="2650908" cy="667963"/>
            </a:xfrm>
            <a:prstGeom prst="rect">
              <a:avLst/>
            </a:prstGeom>
            <a:solidFill>
              <a:schemeClr val="accent5"/>
            </a:solidFill>
            <a:ln cap="flat" cmpd="sng" w="158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4"/>
            <p:cNvSpPr txBox="1"/>
            <p:nvPr/>
          </p:nvSpPr>
          <p:spPr>
            <a:xfrm>
              <a:off x="9070516" y="213207"/>
              <a:ext cx="2650908" cy="667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075" lIns="120900" spcFirstLastPara="1" rIns="120900" wrap="square" tIns="690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None/>
              </a:pPr>
              <a:r>
                <a:rPr b="1" lang="en-US" sz="17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How Leadership is Selected</a:t>
              </a:r>
              <a:endParaRPr/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9070516" y="881171"/>
              <a:ext cx="2650908" cy="2143673"/>
            </a:xfrm>
            <a:prstGeom prst="rect">
              <a:avLst/>
            </a:prstGeom>
            <a:solidFill>
              <a:srgbClr val="D6ECD1">
                <a:alpha val="89803"/>
              </a:srgbClr>
            </a:solidFill>
            <a:ln cap="flat" cmpd="sng" w="15875">
              <a:solidFill>
                <a:srgbClr val="D6ECD1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4"/>
            <p:cNvSpPr txBox="1"/>
            <p:nvPr/>
          </p:nvSpPr>
          <p:spPr>
            <a:xfrm>
              <a:off x="9070516" y="881171"/>
              <a:ext cx="2650908" cy="2143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6000" lIns="90675" spcFirstLastPara="1" rIns="120900" wrap="square" tIns="90675">
              <a:noAutofit/>
            </a:bodyPr>
            <a:lstStyle/>
            <a:p>
              <a:pPr indent="-171450" lvl="1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entury Gothic"/>
                <a:buChar char="•"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Parliamentary vs. Presidential System?</a:t>
              </a:r>
              <a:br>
                <a:rPr b="0" i="0" lang="en-US" sz="17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endParaRPr b="0" i="0" sz="17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/>
          <p:nvPr>
            <p:ph type="title"/>
          </p:nvPr>
        </p:nvSpPr>
        <p:spPr>
          <a:xfrm>
            <a:off x="0" y="77969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US"/>
              <a:t>Governance Framework: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/>
          </a:p>
        </p:txBody>
      </p:sp>
      <p:pic>
        <p:nvPicPr>
          <p:cNvPr id="226" name="Google Shape;22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5300" y="1420124"/>
            <a:ext cx="8781399" cy="529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/>
          <p:nvPr>
            <p:ph type="title"/>
          </p:nvPr>
        </p:nvSpPr>
        <p:spPr>
          <a:xfrm>
            <a:off x="0" y="77969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US"/>
              <a:t>Organizational Structure: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/>
          </a:p>
        </p:txBody>
      </p:sp>
      <p:pic>
        <p:nvPicPr>
          <p:cNvPr id="232" name="Google Shape;2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438" y="1435574"/>
            <a:ext cx="9811123" cy="536067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6"/>
          <p:cNvSpPr/>
          <p:nvPr/>
        </p:nvSpPr>
        <p:spPr>
          <a:xfrm>
            <a:off x="2994900" y="4897125"/>
            <a:ext cx="3565500" cy="167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/>
          <p:nvPr>
            <p:ph type="title"/>
          </p:nvPr>
        </p:nvSpPr>
        <p:spPr>
          <a:xfrm>
            <a:off x="0" y="77969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US"/>
              <a:t>Committee Structure: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/>
          </a:p>
        </p:txBody>
      </p:sp>
      <p:pic>
        <p:nvPicPr>
          <p:cNvPr id="239" name="Google Shape;2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6663" y="1250199"/>
            <a:ext cx="9378673" cy="532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/>
          <p:nvPr>
            <p:ph type="title"/>
          </p:nvPr>
        </p:nvSpPr>
        <p:spPr>
          <a:xfrm>
            <a:off x="1151068" y="86575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US"/>
              <a:t>How Leadership is Selected: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/>
          </a:p>
        </p:txBody>
      </p:sp>
      <p:grpSp>
        <p:nvGrpSpPr>
          <p:cNvPr id="245" name="Google Shape;245;p28"/>
          <p:cNvGrpSpPr/>
          <p:nvPr/>
        </p:nvGrpSpPr>
        <p:grpSpPr>
          <a:xfrm>
            <a:off x="70919" y="2405267"/>
            <a:ext cx="12050162" cy="2960355"/>
            <a:chOff x="0" y="712678"/>
            <a:chExt cx="12050162" cy="2960355"/>
          </a:xfrm>
        </p:grpSpPr>
        <p:sp>
          <p:nvSpPr>
            <p:cNvPr id="246" name="Google Shape;246;p28"/>
            <p:cNvSpPr/>
            <p:nvPr/>
          </p:nvSpPr>
          <p:spPr>
            <a:xfrm>
              <a:off x="0" y="712678"/>
              <a:ext cx="12050162" cy="1315713"/>
            </a:xfrm>
            <a:prstGeom prst="roundRect">
              <a:avLst>
                <a:gd fmla="val 10000" name="adj"/>
              </a:avLst>
            </a:prstGeom>
            <a:solidFill>
              <a:srgbClr val="CAD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398003" y="1008713"/>
              <a:ext cx="723642" cy="72364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1519649" y="712678"/>
              <a:ext cx="5422572" cy="1315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8"/>
            <p:cNvSpPr txBox="1"/>
            <p:nvPr/>
          </p:nvSpPr>
          <p:spPr>
            <a:xfrm>
              <a:off x="1519649" y="712678"/>
              <a:ext cx="5422572" cy="1315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225" lIns="139225" spcFirstLastPara="1" rIns="139225" wrap="square" tIns="139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entury Gothic"/>
                <a:buNone/>
              </a:pPr>
              <a:r>
                <a:rPr lang="en-US" sz="25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Presidential System (current)</a:t>
              </a: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6942222" y="712678"/>
              <a:ext cx="5107939" cy="1315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8"/>
            <p:cNvSpPr txBox="1"/>
            <p:nvPr/>
          </p:nvSpPr>
          <p:spPr>
            <a:xfrm>
              <a:off x="6942222" y="712678"/>
              <a:ext cx="5107939" cy="1315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225" lIns="139225" spcFirstLastPara="1" rIns="139225" wrap="square" tIns="139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None/>
              </a:pP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Membership elects President, Vice President, Secretary, Treasurer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None/>
              </a:pP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Chair and other leadership positions are appointed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None/>
              </a:pP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Two (2) year term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None/>
              </a:pP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President, with support from the Board leads organization</a:t>
              </a: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0" y="2357320"/>
              <a:ext cx="12050162" cy="1315713"/>
            </a:xfrm>
            <a:prstGeom prst="roundRect">
              <a:avLst>
                <a:gd fmla="val 10000" name="adj"/>
              </a:avLst>
            </a:prstGeom>
            <a:solidFill>
              <a:srgbClr val="CAD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398003" y="2653356"/>
              <a:ext cx="723642" cy="72364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1519649" y="2357320"/>
              <a:ext cx="5422572" cy="1315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8"/>
            <p:cNvSpPr txBox="1"/>
            <p:nvPr/>
          </p:nvSpPr>
          <p:spPr>
            <a:xfrm>
              <a:off x="1519649" y="2357320"/>
              <a:ext cx="5422572" cy="1315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225" lIns="139225" spcFirstLastPara="1" rIns="139225" wrap="square" tIns="139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entury Gothic"/>
                <a:buNone/>
              </a:pPr>
              <a:r>
                <a:rPr lang="en-US" sz="25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Parliamentary System</a:t>
              </a: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6942222" y="2357320"/>
              <a:ext cx="5107939" cy="1315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8"/>
            <p:cNvSpPr txBox="1"/>
            <p:nvPr/>
          </p:nvSpPr>
          <p:spPr>
            <a:xfrm>
              <a:off x="6942222" y="2357320"/>
              <a:ext cx="5107939" cy="1315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225" lIns="139225" spcFirstLastPara="1" rIns="139225" wrap="square" tIns="139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None/>
              </a:pP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Membership elects five (5) to nine (9) Board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None/>
              </a:pP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Board appoints roles among </a:t>
              </a: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themselves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None/>
              </a:pP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Two (2) to three (3) year term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None/>
              </a:pP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Board leads organization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/>
          <p:cNvSpPr/>
          <p:nvPr/>
        </p:nvSpPr>
        <p:spPr>
          <a:xfrm rot="5400000">
            <a:off x="9820304" y="0"/>
            <a:ext cx="2371800" cy="2371800"/>
          </a:xfrm>
          <a:prstGeom prst="diagStripe">
            <a:avLst>
              <a:gd fmla="val 50000" name="adj"/>
            </a:avLst>
          </a:prstGeom>
          <a:solidFill>
            <a:srgbClr val="EDFA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29"/>
          <p:cNvSpPr txBox="1"/>
          <p:nvPr/>
        </p:nvSpPr>
        <p:spPr>
          <a:xfrm rot="2700000">
            <a:off x="9620400" y="514953"/>
            <a:ext cx="3335140" cy="7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98038"/>
                </a:solidFill>
                <a:latin typeface="Inter"/>
                <a:ea typeface="Inter"/>
                <a:cs typeface="Inter"/>
                <a:sym typeface="Inter"/>
              </a:rPr>
              <a:t>Do not edit</a:t>
            </a:r>
            <a:endParaRPr b="1" sz="1200">
              <a:solidFill>
                <a:srgbClr val="198038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rgbClr val="198038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change the design</a:t>
            </a:r>
            <a:endParaRPr sz="1200">
              <a:solidFill>
                <a:srgbClr val="1980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poll-type-id" id="264" name="Google Shape;264;p2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693" y="1742703"/>
            <a:ext cx="2371697" cy="2371697"/>
          </a:xfrm>
          <a:prstGeom prst="rect">
            <a:avLst/>
          </a:prstGeom>
          <a:noFill/>
          <a:ln>
            <a:noFill/>
          </a:ln>
        </p:spPr>
      </p:pic>
      <p:sp>
        <p:nvSpPr>
          <p:cNvPr descr="title-id" id="265" name="Google Shape;265;p29"/>
          <p:cNvSpPr txBox="1"/>
          <p:nvPr/>
        </p:nvSpPr>
        <p:spPr>
          <a:xfrm>
            <a:off x="3112851" y="1760838"/>
            <a:ext cx="8486100" cy="23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5B5B5B"/>
                </a:solidFill>
                <a:latin typeface="Inter"/>
                <a:ea typeface="Inter"/>
                <a:cs typeface="Inter"/>
                <a:sym typeface="Inter"/>
              </a:rPr>
              <a:t>Join at slido.com</a:t>
            </a:r>
            <a:br>
              <a:rPr b="1" lang="en-US" sz="3600">
                <a:solidFill>
                  <a:srgbClr val="5B5B5B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lang="en-US" sz="3600">
                <a:solidFill>
                  <a:srgbClr val="5B5B5B"/>
                </a:solidFill>
                <a:latin typeface="Inter"/>
                <a:ea typeface="Inter"/>
                <a:cs typeface="Inter"/>
                <a:sym typeface="Inter"/>
              </a:rPr>
              <a:t>#1986167</a:t>
            </a:r>
            <a:endParaRPr b="1" sz="3600">
              <a:solidFill>
                <a:srgbClr val="5B5B5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6" name="Google Shape;266;p29"/>
          <p:cNvSpPr/>
          <p:nvPr/>
        </p:nvSpPr>
        <p:spPr>
          <a:xfrm>
            <a:off x="0" y="5820032"/>
            <a:ext cx="12192000" cy="1038000"/>
          </a:xfrm>
          <a:prstGeom prst="rect">
            <a:avLst/>
          </a:prstGeom>
          <a:solidFill>
            <a:srgbClr val="1980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29"/>
          <p:cNvSpPr txBox="1"/>
          <p:nvPr/>
        </p:nvSpPr>
        <p:spPr>
          <a:xfrm>
            <a:off x="741155" y="5820032"/>
            <a:ext cx="9264300" cy="10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Presenting with animations, GIFs or speaker notes? Enable our </a:t>
            </a:r>
            <a:r>
              <a:rPr lang="en-US" sz="1200" u="sng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Chrome extension</a:t>
            </a:r>
            <a:endParaRPr sz="12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68" name="Google Shape;268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id" id="269" name="Google Shape;269;p29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561459" y="5968439"/>
            <a:ext cx="1482310" cy="74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30"/>
          <p:cNvGrpSpPr/>
          <p:nvPr/>
        </p:nvGrpSpPr>
        <p:grpSpPr>
          <a:xfrm>
            <a:off x="1130270" y="2809661"/>
            <a:ext cx="9604375" cy="2494489"/>
            <a:chOff x="0" y="600525"/>
            <a:chExt cx="9604375" cy="2494489"/>
          </a:xfrm>
        </p:grpSpPr>
        <p:sp>
          <p:nvSpPr>
            <p:cNvPr id="275" name="Google Shape;275;p30"/>
            <p:cNvSpPr/>
            <p:nvPr/>
          </p:nvSpPr>
          <p:spPr>
            <a:xfrm>
              <a:off x="0" y="600525"/>
              <a:ext cx="9604375" cy="1108662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335370" y="849974"/>
              <a:ext cx="609764" cy="60976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1280504" y="600525"/>
              <a:ext cx="8323870" cy="1108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0"/>
            <p:cNvSpPr txBox="1"/>
            <p:nvPr/>
          </p:nvSpPr>
          <p:spPr>
            <a:xfrm>
              <a:off x="1280504" y="600525"/>
              <a:ext cx="8323870" cy="1108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7325" lIns="117325" spcFirstLastPara="1" rIns="117325" wrap="square" tIns="117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None/>
              </a:pPr>
              <a:r>
                <a:rPr b="1" lang="en-US" sz="2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A:</a:t>
              </a:r>
              <a:r>
                <a:rPr lang="en-US" sz="2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Elect four specific officers — President, Vice President, Secretary, and Treasurer. Committee chairs and other positions are appointed.</a:t>
              </a:r>
              <a:endParaRPr/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0" y="1986352"/>
              <a:ext cx="9604375" cy="1108662"/>
            </a:xfrm>
            <a:prstGeom prst="roundRect">
              <a:avLst>
                <a:gd fmla="val 10000" name="adj"/>
              </a:avLst>
            </a:prstGeom>
            <a:solidFill>
              <a:srgbClr val="08D0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0"/>
            <p:cNvSpPr/>
            <p:nvPr/>
          </p:nvSpPr>
          <p:spPr>
            <a:xfrm>
              <a:off x="335370" y="2235801"/>
              <a:ext cx="609764" cy="60976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1280504" y="1986352"/>
              <a:ext cx="8323870" cy="1108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0"/>
            <p:cNvSpPr txBox="1"/>
            <p:nvPr/>
          </p:nvSpPr>
          <p:spPr>
            <a:xfrm>
              <a:off x="1280504" y="1986352"/>
              <a:ext cx="8323870" cy="1108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7325" lIns="117325" spcFirstLastPara="1" rIns="117325" wrap="square" tIns="117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None/>
              </a:pPr>
              <a:r>
                <a:rPr b="1" lang="en-US" sz="2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Option B:</a:t>
              </a:r>
              <a:r>
                <a:rPr lang="en-US" sz="2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Elect five (5) to nine (9) Board Members. The Board then assigns officer roles and appoints committee chairs.</a:t>
              </a:r>
              <a:endParaRPr/>
            </a:p>
          </p:txBody>
        </p:sp>
      </p:grpSp>
      <p:sp>
        <p:nvSpPr>
          <p:cNvPr id="283" name="Google Shape;283;p30"/>
          <p:cNvSpPr txBox="1"/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US" sz="5300"/>
              <a:t>Question 1:</a:t>
            </a:r>
            <a:br>
              <a:rPr lang="en-US"/>
            </a:br>
            <a:br>
              <a:rPr lang="en-US"/>
            </a:br>
            <a:r>
              <a:rPr lang="en-US"/>
              <a:t>Preference </a:t>
            </a:r>
            <a:r>
              <a:rPr lang="en-US"/>
              <a:t>on electing APA Utah’s Leadership?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/>
          <p:nvPr/>
        </p:nvSpPr>
        <p:spPr>
          <a:xfrm rot="5400000">
            <a:off x="9820304" y="0"/>
            <a:ext cx="2371800" cy="2371800"/>
          </a:xfrm>
          <a:prstGeom prst="diagStripe">
            <a:avLst>
              <a:gd fmla="val 50000" name="adj"/>
            </a:avLst>
          </a:prstGeom>
          <a:solidFill>
            <a:srgbClr val="EDFA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1"/>
          <p:cNvSpPr txBox="1"/>
          <p:nvPr/>
        </p:nvSpPr>
        <p:spPr>
          <a:xfrm rot="2700000">
            <a:off x="9620400" y="514953"/>
            <a:ext cx="3335140" cy="7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98038"/>
                </a:solidFill>
                <a:latin typeface="Inter"/>
                <a:ea typeface="Inter"/>
                <a:cs typeface="Inter"/>
                <a:sym typeface="Inter"/>
              </a:rPr>
              <a:t>Do not edit</a:t>
            </a:r>
            <a:endParaRPr b="1" sz="1200">
              <a:solidFill>
                <a:srgbClr val="198038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rgbClr val="198038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change the design</a:t>
            </a:r>
            <a:endParaRPr sz="1200">
              <a:solidFill>
                <a:srgbClr val="1980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poll-type-id" id="290" name="Google Shape;290;p3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693" y="1742703"/>
            <a:ext cx="2371697" cy="2371697"/>
          </a:xfrm>
          <a:prstGeom prst="rect">
            <a:avLst/>
          </a:prstGeom>
          <a:noFill/>
          <a:ln>
            <a:noFill/>
          </a:ln>
        </p:spPr>
      </p:pic>
      <p:sp>
        <p:nvSpPr>
          <p:cNvPr descr="title-id" id="291" name="Google Shape;291;p31"/>
          <p:cNvSpPr txBox="1"/>
          <p:nvPr/>
        </p:nvSpPr>
        <p:spPr>
          <a:xfrm>
            <a:off x="3112851" y="1760838"/>
            <a:ext cx="8486100" cy="23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5B5B5B"/>
                </a:solidFill>
                <a:latin typeface="Inter"/>
                <a:ea typeface="Inter"/>
                <a:cs typeface="Inter"/>
                <a:sym typeface="Inter"/>
              </a:rPr>
              <a:t>Preference on electing APA Utah’s Leadership?</a:t>
            </a:r>
            <a:endParaRPr b="1" sz="3600">
              <a:solidFill>
                <a:srgbClr val="5B5B5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2" name="Google Shape;292;p31"/>
          <p:cNvSpPr/>
          <p:nvPr/>
        </p:nvSpPr>
        <p:spPr>
          <a:xfrm>
            <a:off x="0" y="5820032"/>
            <a:ext cx="12192000" cy="1038000"/>
          </a:xfrm>
          <a:prstGeom prst="rect">
            <a:avLst/>
          </a:prstGeom>
          <a:solidFill>
            <a:srgbClr val="1980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1"/>
          <p:cNvSpPr txBox="1"/>
          <p:nvPr/>
        </p:nvSpPr>
        <p:spPr>
          <a:xfrm>
            <a:off x="741155" y="5820032"/>
            <a:ext cx="9264300" cy="10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Presenting with animations, GIFs or speaker notes? Enable our </a:t>
            </a:r>
            <a:r>
              <a:rPr lang="en-US" sz="1200" u="sng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Chrome extension</a:t>
            </a:r>
            <a:endParaRPr sz="12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94" name="Google Shape;294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id" id="295" name="Google Shape;295;p31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561459" y="5968439"/>
            <a:ext cx="1482310" cy="74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>
            <p:ph type="title"/>
          </p:nvPr>
        </p:nvSpPr>
        <p:spPr>
          <a:xfrm>
            <a:off x="3152134" y="5210653"/>
            <a:ext cx="5887725" cy="10576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Poppins"/>
              <a:buNone/>
            </a:pPr>
            <a:r>
              <a:rPr lang="en-US" sz="66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OFFICERS</a:t>
            </a:r>
            <a:endParaRPr/>
          </a:p>
        </p:txBody>
      </p:sp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42" y="2171700"/>
            <a:ext cx="6684184" cy="217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9015" y="2164850"/>
            <a:ext cx="1748108" cy="217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90247" y="2164850"/>
            <a:ext cx="1828329" cy="217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F8F8F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2"/>
          <p:cNvSpPr txBox="1"/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</a:pPr>
            <a:r>
              <a:rPr lang="en-US" sz="4800"/>
              <a:t>Question 2:</a:t>
            </a:r>
            <a:endParaRPr/>
          </a:p>
        </p:txBody>
      </p:sp>
      <p:grpSp>
        <p:nvGrpSpPr>
          <p:cNvPr id="301" name="Google Shape;301;p32"/>
          <p:cNvGrpSpPr/>
          <p:nvPr/>
        </p:nvGrpSpPr>
        <p:grpSpPr>
          <a:xfrm>
            <a:off x="1141448" y="2158175"/>
            <a:ext cx="3108945" cy="3308170"/>
            <a:chOff x="7807230" y="2012810"/>
            <a:chExt cx="3251252" cy="3459865"/>
          </a:xfrm>
        </p:grpSpPr>
        <p:sp>
          <p:nvSpPr>
            <p:cNvPr id="302" name="Google Shape;302;p32"/>
            <p:cNvSpPr/>
            <p:nvPr/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190500" sy="98000">
                <a:srgbClr val="000000">
                  <a:alpha val="3372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rgbClr val="FFFFFE"/>
            </a:solidFill>
            <a:ln cap="flat" cmpd="sng" w="762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descr="Users" id="304" name="Google Shape;30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2200" y="2429494"/>
            <a:ext cx="2762372" cy="2762372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2"/>
          <p:cNvSpPr txBox="1"/>
          <p:nvPr/>
        </p:nvSpPr>
        <p:spPr>
          <a:xfrm>
            <a:off x="4652941" y="948706"/>
            <a:ext cx="7457843" cy="4955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Social, Special Interest and Professional Groups would you like to participate in? (transportation planners, regional area, sustainability, professional level, employer, etc.)</a:t>
            </a:r>
            <a:br>
              <a:rPr lang="en-US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4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32"/>
          <p:cNvSpPr txBox="1"/>
          <p:nvPr/>
        </p:nvSpPr>
        <p:spPr>
          <a:xfrm>
            <a:off x="1121028" y="948706"/>
            <a:ext cx="4507707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t/>
            </a:r>
            <a:endParaRPr b="0" i="0" sz="3200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3"/>
          <p:cNvSpPr/>
          <p:nvPr/>
        </p:nvSpPr>
        <p:spPr>
          <a:xfrm rot="5400000">
            <a:off x="9820304" y="0"/>
            <a:ext cx="2371800" cy="2371800"/>
          </a:xfrm>
          <a:prstGeom prst="diagStripe">
            <a:avLst>
              <a:gd fmla="val 50000" name="adj"/>
            </a:avLst>
          </a:prstGeom>
          <a:solidFill>
            <a:srgbClr val="EDFA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33"/>
          <p:cNvSpPr txBox="1"/>
          <p:nvPr/>
        </p:nvSpPr>
        <p:spPr>
          <a:xfrm rot="2700000">
            <a:off x="9620400" y="514953"/>
            <a:ext cx="3335140" cy="7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98038"/>
                </a:solidFill>
                <a:latin typeface="Inter"/>
                <a:ea typeface="Inter"/>
                <a:cs typeface="Inter"/>
                <a:sym typeface="Inter"/>
              </a:rPr>
              <a:t>Do not edit</a:t>
            </a:r>
            <a:endParaRPr b="1" sz="1200">
              <a:solidFill>
                <a:srgbClr val="198038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rgbClr val="198038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change the design</a:t>
            </a:r>
            <a:endParaRPr sz="1200">
              <a:solidFill>
                <a:srgbClr val="1980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poll-type-id" id="313" name="Google Shape;313;p3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693" y="1742703"/>
            <a:ext cx="2371697" cy="2371697"/>
          </a:xfrm>
          <a:prstGeom prst="rect">
            <a:avLst/>
          </a:prstGeom>
          <a:noFill/>
          <a:ln>
            <a:noFill/>
          </a:ln>
        </p:spPr>
      </p:pic>
      <p:sp>
        <p:nvSpPr>
          <p:cNvPr descr="title-id" id="314" name="Google Shape;314;p33"/>
          <p:cNvSpPr txBox="1"/>
          <p:nvPr/>
        </p:nvSpPr>
        <p:spPr>
          <a:xfrm>
            <a:off x="3112851" y="1760838"/>
            <a:ext cx="8486100" cy="23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5B5B5B"/>
                </a:solidFill>
                <a:latin typeface="Inter"/>
                <a:ea typeface="Inter"/>
                <a:cs typeface="Inter"/>
                <a:sym typeface="Inter"/>
              </a:rPr>
              <a:t>What Social, Special Interest and Professional Groups would you like to participate in? (transportation planners, regional area, sustainability, professional level, employer, etc.)</a:t>
            </a:r>
            <a:endParaRPr b="1" sz="2400">
              <a:solidFill>
                <a:srgbClr val="5B5B5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5" name="Google Shape;315;p33"/>
          <p:cNvSpPr/>
          <p:nvPr/>
        </p:nvSpPr>
        <p:spPr>
          <a:xfrm>
            <a:off x="0" y="5820032"/>
            <a:ext cx="12192000" cy="1038000"/>
          </a:xfrm>
          <a:prstGeom prst="rect">
            <a:avLst/>
          </a:prstGeom>
          <a:solidFill>
            <a:srgbClr val="1980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33"/>
          <p:cNvSpPr txBox="1"/>
          <p:nvPr/>
        </p:nvSpPr>
        <p:spPr>
          <a:xfrm>
            <a:off x="741155" y="5820032"/>
            <a:ext cx="9264300" cy="10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Presenting with animations, GIFs or speaker notes? Enable our </a:t>
            </a:r>
            <a:r>
              <a:rPr lang="en-US" sz="1200" u="sng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Chrome extension</a:t>
            </a:r>
            <a:endParaRPr sz="12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17" name="Google Shape;317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id" id="318" name="Google Shape;318;p3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561459" y="5968439"/>
            <a:ext cx="1482310" cy="74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F8F8F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4"/>
          <p:cNvSpPr txBox="1"/>
          <p:nvPr/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 3:</a:t>
            </a:r>
            <a:endParaRPr/>
          </a:p>
        </p:txBody>
      </p:sp>
      <p:grpSp>
        <p:nvGrpSpPr>
          <p:cNvPr id="324" name="Google Shape;324;p34"/>
          <p:cNvGrpSpPr/>
          <p:nvPr/>
        </p:nvGrpSpPr>
        <p:grpSpPr>
          <a:xfrm>
            <a:off x="1141448" y="2158175"/>
            <a:ext cx="3108945" cy="3308170"/>
            <a:chOff x="7807230" y="2012810"/>
            <a:chExt cx="3251252" cy="3459865"/>
          </a:xfrm>
        </p:grpSpPr>
        <p:sp>
          <p:nvSpPr>
            <p:cNvPr id="325" name="Google Shape;325;p34"/>
            <p:cNvSpPr/>
            <p:nvPr/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190500" sy="98000">
                <a:srgbClr val="000000">
                  <a:alpha val="3372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6" name="Google Shape;326;p34"/>
            <p:cNvSpPr/>
            <p:nvPr/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rgbClr val="FFFFFE"/>
            </a:solidFill>
            <a:ln cap="flat" cmpd="sng" w="762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descr="Questions" id="327" name="Google Shape;32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2200" y="2429494"/>
            <a:ext cx="2762372" cy="2762372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4"/>
          <p:cNvSpPr txBox="1"/>
          <p:nvPr/>
        </p:nvSpPr>
        <p:spPr>
          <a:xfrm>
            <a:off x="4734157" y="2167151"/>
            <a:ext cx="6003015" cy="3299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-857250" lvl="0" marL="8572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7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should APA Utah remember or consider as we explore our governance?</a:t>
            </a:r>
            <a:b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5"/>
          <p:cNvSpPr/>
          <p:nvPr/>
        </p:nvSpPr>
        <p:spPr>
          <a:xfrm rot="5400000">
            <a:off x="9820304" y="0"/>
            <a:ext cx="2371800" cy="2371800"/>
          </a:xfrm>
          <a:prstGeom prst="diagStripe">
            <a:avLst>
              <a:gd fmla="val 50000" name="adj"/>
            </a:avLst>
          </a:prstGeom>
          <a:solidFill>
            <a:srgbClr val="EDFA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35"/>
          <p:cNvSpPr txBox="1"/>
          <p:nvPr/>
        </p:nvSpPr>
        <p:spPr>
          <a:xfrm rot="2700000">
            <a:off x="9620400" y="514953"/>
            <a:ext cx="3335140" cy="7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98038"/>
                </a:solidFill>
                <a:latin typeface="Inter"/>
                <a:ea typeface="Inter"/>
                <a:cs typeface="Inter"/>
                <a:sym typeface="Inter"/>
              </a:rPr>
              <a:t>Do not edit</a:t>
            </a:r>
            <a:endParaRPr b="1" sz="1200">
              <a:solidFill>
                <a:srgbClr val="198038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rgbClr val="198038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change the design</a:t>
            </a:r>
            <a:endParaRPr sz="1200">
              <a:solidFill>
                <a:srgbClr val="1980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poll-type-id" id="335" name="Google Shape;335;p3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693" y="1742703"/>
            <a:ext cx="2371697" cy="2371697"/>
          </a:xfrm>
          <a:prstGeom prst="rect">
            <a:avLst/>
          </a:prstGeom>
          <a:noFill/>
          <a:ln>
            <a:noFill/>
          </a:ln>
        </p:spPr>
      </p:pic>
      <p:sp>
        <p:nvSpPr>
          <p:cNvPr descr="title-id" id="336" name="Google Shape;336;p35"/>
          <p:cNvSpPr txBox="1"/>
          <p:nvPr/>
        </p:nvSpPr>
        <p:spPr>
          <a:xfrm>
            <a:off x="3112851" y="1760838"/>
            <a:ext cx="8486100" cy="23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5B5B5B"/>
                </a:solidFill>
                <a:latin typeface="Inter"/>
                <a:ea typeface="Inter"/>
                <a:cs typeface="Inter"/>
                <a:sym typeface="Inter"/>
              </a:rPr>
              <a:t>What should APA Utah remember or consider as we explore our governance?</a:t>
            </a:r>
            <a:endParaRPr b="1" sz="3600">
              <a:solidFill>
                <a:srgbClr val="5B5B5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7" name="Google Shape;337;p35"/>
          <p:cNvSpPr/>
          <p:nvPr/>
        </p:nvSpPr>
        <p:spPr>
          <a:xfrm>
            <a:off x="0" y="5820032"/>
            <a:ext cx="12192000" cy="1038000"/>
          </a:xfrm>
          <a:prstGeom prst="rect">
            <a:avLst/>
          </a:prstGeom>
          <a:solidFill>
            <a:srgbClr val="1980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35"/>
          <p:cNvSpPr txBox="1"/>
          <p:nvPr/>
        </p:nvSpPr>
        <p:spPr>
          <a:xfrm>
            <a:off x="741155" y="5820032"/>
            <a:ext cx="9264300" cy="10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Presenting with animations, GIFs or speaker notes? Enable our </a:t>
            </a:r>
            <a:r>
              <a:rPr lang="en-US" sz="1200" u="sng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Chrome extension</a:t>
            </a:r>
            <a:endParaRPr sz="12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39" name="Google Shape;339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id" id="340" name="Google Shape;340;p35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561459" y="5968439"/>
            <a:ext cx="1482310" cy="74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6"/>
          <p:cNvSpPr txBox="1"/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</a:pPr>
            <a:r>
              <a:rPr lang="en-US" sz="4800"/>
              <a:t>Question 4:</a:t>
            </a:r>
            <a:endParaRPr/>
          </a:p>
        </p:txBody>
      </p:sp>
      <p:sp>
        <p:nvSpPr>
          <p:cNvPr id="346" name="Google Shape;346;p36"/>
          <p:cNvSpPr txBox="1"/>
          <p:nvPr>
            <p:ph idx="1" type="body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 sz="4000">
                <a:latin typeface="Century Gothic"/>
                <a:ea typeface="Century Gothic"/>
                <a:cs typeface="Century Gothic"/>
                <a:sym typeface="Century Gothic"/>
              </a:rPr>
              <a:t>How can APA Utah provide better value and benefit to you?</a:t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7"/>
          <p:cNvSpPr/>
          <p:nvPr/>
        </p:nvSpPr>
        <p:spPr>
          <a:xfrm rot="5400000">
            <a:off x="9820304" y="0"/>
            <a:ext cx="2371800" cy="2371800"/>
          </a:xfrm>
          <a:prstGeom prst="diagStripe">
            <a:avLst>
              <a:gd fmla="val 50000" name="adj"/>
            </a:avLst>
          </a:prstGeom>
          <a:solidFill>
            <a:srgbClr val="EDFA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2" name="Google Shape;352;p37"/>
          <p:cNvSpPr txBox="1"/>
          <p:nvPr/>
        </p:nvSpPr>
        <p:spPr>
          <a:xfrm rot="2700000">
            <a:off x="9620400" y="514953"/>
            <a:ext cx="3335140" cy="7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98038"/>
                </a:solidFill>
                <a:latin typeface="Inter"/>
                <a:ea typeface="Inter"/>
                <a:cs typeface="Inter"/>
                <a:sym typeface="Inter"/>
              </a:rPr>
              <a:t>Do not edit</a:t>
            </a:r>
            <a:endParaRPr b="1" sz="1200">
              <a:solidFill>
                <a:srgbClr val="198038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rgbClr val="198038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change the design</a:t>
            </a:r>
            <a:endParaRPr sz="1200">
              <a:solidFill>
                <a:srgbClr val="1980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poll-type-id" id="353" name="Google Shape;353;p3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693" y="1742703"/>
            <a:ext cx="2371697" cy="2371697"/>
          </a:xfrm>
          <a:prstGeom prst="rect">
            <a:avLst/>
          </a:prstGeom>
          <a:noFill/>
          <a:ln>
            <a:noFill/>
          </a:ln>
        </p:spPr>
      </p:pic>
      <p:sp>
        <p:nvSpPr>
          <p:cNvPr descr="title-id" id="354" name="Google Shape;354;p37"/>
          <p:cNvSpPr txBox="1"/>
          <p:nvPr/>
        </p:nvSpPr>
        <p:spPr>
          <a:xfrm>
            <a:off x="3112851" y="1760838"/>
            <a:ext cx="8486100" cy="23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5B5B5B"/>
                </a:solidFill>
                <a:latin typeface="Inter"/>
                <a:ea typeface="Inter"/>
                <a:cs typeface="Inter"/>
                <a:sym typeface="Inter"/>
              </a:rPr>
              <a:t>Audience Q&amp;A</a:t>
            </a:r>
            <a:endParaRPr b="1" sz="3600">
              <a:solidFill>
                <a:srgbClr val="5B5B5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55" name="Google Shape;355;p37"/>
          <p:cNvSpPr/>
          <p:nvPr/>
        </p:nvSpPr>
        <p:spPr>
          <a:xfrm>
            <a:off x="0" y="5820032"/>
            <a:ext cx="12192000" cy="1038000"/>
          </a:xfrm>
          <a:prstGeom prst="rect">
            <a:avLst/>
          </a:prstGeom>
          <a:solidFill>
            <a:srgbClr val="1980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6" name="Google Shape;356;p37"/>
          <p:cNvSpPr txBox="1"/>
          <p:nvPr/>
        </p:nvSpPr>
        <p:spPr>
          <a:xfrm>
            <a:off x="741155" y="5820032"/>
            <a:ext cx="9264300" cy="10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Presenting with animations, GIFs or speaker notes? Enable our </a:t>
            </a:r>
            <a:r>
              <a:rPr lang="en-US" sz="1200" u="sng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Chrome extension</a:t>
            </a:r>
            <a:endParaRPr sz="12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57" name="Google Shape;357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id" id="358" name="Google Shape;358;p37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561459" y="5968439"/>
            <a:ext cx="1482310" cy="74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8"/>
          <p:cNvSpPr txBox="1"/>
          <p:nvPr>
            <p:ph type="title"/>
          </p:nvPr>
        </p:nvSpPr>
        <p:spPr>
          <a:xfrm>
            <a:off x="1130269" y="76805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</a:pPr>
            <a:r>
              <a:rPr lang="en-US" sz="4800"/>
              <a:t>Question 5:</a:t>
            </a:r>
            <a:endParaRPr/>
          </a:p>
        </p:txBody>
      </p:sp>
      <p:sp>
        <p:nvSpPr>
          <p:cNvPr id="364" name="Google Shape;364;p38"/>
          <p:cNvSpPr txBox="1"/>
          <p:nvPr>
            <p:ph idx="1" type="body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 sz="4000">
                <a:solidFill>
                  <a:srgbClr val="000000"/>
                </a:solidFill>
              </a:rPr>
              <a:t>What are some ideas to consider that would create a better result as we go through this process together?</a:t>
            </a:r>
            <a:endParaRPr sz="4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9"/>
          <p:cNvSpPr/>
          <p:nvPr/>
        </p:nvSpPr>
        <p:spPr>
          <a:xfrm rot="5400000">
            <a:off x="9820304" y="0"/>
            <a:ext cx="2371800" cy="2371800"/>
          </a:xfrm>
          <a:prstGeom prst="diagStripe">
            <a:avLst>
              <a:gd fmla="val 50000" name="adj"/>
            </a:avLst>
          </a:prstGeom>
          <a:solidFill>
            <a:srgbClr val="EDFA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0" name="Google Shape;370;p39"/>
          <p:cNvSpPr txBox="1"/>
          <p:nvPr/>
        </p:nvSpPr>
        <p:spPr>
          <a:xfrm rot="2700000">
            <a:off x="9620400" y="514953"/>
            <a:ext cx="3335140" cy="7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98038"/>
                </a:solidFill>
                <a:latin typeface="Inter"/>
                <a:ea typeface="Inter"/>
                <a:cs typeface="Inter"/>
                <a:sym typeface="Inter"/>
              </a:rPr>
              <a:t>Do not edit</a:t>
            </a:r>
            <a:endParaRPr b="1" sz="1200">
              <a:solidFill>
                <a:srgbClr val="198038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rgbClr val="198038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change the design</a:t>
            </a:r>
            <a:endParaRPr sz="1200">
              <a:solidFill>
                <a:srgbClr val="19803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poll-type-id" id="371" name="Google Shape;371;p3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693" y="1742703"/>
            <a:ext cx="2371697" cy="2371697"/>
          </a:xfrm>
          <a:prstGeom prst="rect">
            <a:avLst/>
          </a:prstGeom>
          <a:noFill/>
          <a:ln>
            <a:noFill/>
          </a:ln>
        </p:spPr>
      </p:pic>
      <p:sp>
        <p:nvSpPr>
          <p:cNvPr descr="title-id" id="372" name="Google Shape;372;p39"/>
          <p:cNvSpPr txBox="1"/>
          <p:nvPr/>
        </p:nvSpPr>
        <p:spPr>
          <a:xfrm>
            <a:off x="3112851" y="1760838"/>
            <a:ext cx="8486100" cy="23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5B5B5B"/>
                </a:solidFill>
                <a:latin typeface="Inter"/>
                <a:ea typeface="Inter"/>
                <a:cs typeface="Inter"/>
                <a:sym typeface="Inter"/>
              </a:rPr>
              <a:t>Audience Q&amp;A</a:t>
            </a:r>
            <a:endParaRPr b="1" sz="3600">
              <a:solidFill>
                <a:srgbClr val="5B5B5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3" name="Google Shape;373;p39"/>
          <p:cNvSpPr/>
          <p:nvPr/>
        </p:nvSpPr>
        <p:spPr>
          <a:xfrm>
            <a:off x="0" y="5820032"/>
            <a:ext cx="12192000" cy="1038000"/>
          </a:xfrm>
          <a:prstGeom prst="rect">
            <a:avLst/>
          </a:prstGeom>
          <a:solidFill>
            <a:srgbClr val="1980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4" name="Google Shape;374;p39"/>
          <p:cNvSpPr txBox="1"/>
          <p:nvPr/>
        </p:nvSpPr>
        <p:spPr>
          <a:xfrm>
            <a:off x="741155" y="5820032"/>
            <a:ext cx="9264300" cy="10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Presenting with animations, GIFs or speaker notes? Enable our </a:t>
            </a:r>
            <a:r>
              <a:rPr lang="en-US" sz="1200" u="sng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Chrome extension</a:t>
            </a:r>
            <a:endParaRPr sz="12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75" name="Google Shape;375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id" id="376" name="Google Shape;376;p39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561459" y="5968439"/>
            <a:ext cx="1482310" cy="74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>
            <p:ph type="title"/>
          </p:nvPr>
        </p:nvSpPr>
        <p:spPr>
          <a:xfrm>
            <a:off x="2075308" y="5137081"/>
            <a:ext cx="8041383" cy="10576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Poppins"/>
              <a:buNone/>
            </a:pPr>
            <a:r>
              <a:rPr lang="en-US" sz="66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BOARD MEMBERS</a:t>
            </a:r>
            <a:endParaRPr/>
          </a:p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" y="-6"/>
            <a:ext cx="5851949" cy="2353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51952" y="-1"/>
            <a:ext cx="1781382" cy="235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33323" y="-1"/>
            <a:ext cx="1617238" cy="235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50549" y="-1"/>
            <a:ext cx="1781375" cy="234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6626" y="2489300"/>
            <a:ext cx="4647475" cy="25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>
            <p:ph type="title"/>
          </p:nvPr>
        </p:nvSpPr>
        <p:spPr>
          <a:xfrm>
            <a:off x="1074440" y="5063509"/>
            <a:ext cx="10043120" cy="10576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Poppins"/>
              <a:buNone/>
            </a:pPr>
            <a:r>
              <a:rPr lang="en-US" sz="66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CHAPTER COORDINATORS</a:t>
            </a:r>
            <a:endParaRPr/>
          </a:p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6943" y="1475837"/>
            <a:ext cx="2377646" cy="3238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2426" y="1462249"/>
            <a:ext cx="2618225" cy="32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46000" y="1475826"/>
            <a:ext cx="2171126" cy="32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1558" y="819052"/>
            <a:ext cx="9301338" cy="453978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/>
          <p:nvPr>
            <p:ph type="title"/>
          </p:nvPr>
        </p:nvSpPr>
        <p:spPr>
          <a:xfrm>
            <a:off x="887322" y="5095040"/>
            <a:ext cx="10043120" cy="10576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Poppins"/>
              <a:buNone/>
            </a:pPr>
            <a:r>
              <a:rPr lang="en-US" sz="66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AREA REPRESENTATIVES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>
            <p:ph idx="1" type="subTitle"/>
          </p:nvPr>
        </p:nvSpPr>
        <p:spPr>
          <a:xfrm>
            <a:off x="1326994" y="1557327"/>
            <a:ext cx="4002585" cy="31326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"Lead an intentional life, and you'll find clarity in your choices and actions.”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-Unknown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“Intentional living is about living on purpose, with purpose.“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John C. Maxwell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40" name="Google Shape;14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802571"/>
            <a:ext cx="4627756" cy="5252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F8F8F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b="1" i="0" lang="en-US">
                <a:latin typeface="Poppins"/>
                <a:ea typeface="Poppins"/>
                <a:cs typeface="Poppins"/>
                <a:sym typeface="Poppins"/>
              </a:rPr>
              <a:t>APA Utah’s mission is to:</a:t>
            </a:r>
            <a:br>
              <a:rPr b="1" i="0" lang="en-US">
                <a:latin typeface="Poppins"/>
                <a:ea typeface="Poppins"/>
                <a:cs typeface="Poppins"/>
                <a:sym typeface="Poppins"/>
              </a:rPr>
            </a:br>
            <a:endParaRPr/>
          </a:p>
        </p:txBody>
      </p:sp>
      <p:grpSp>
        <p:nvGrpSpPr>
          <p:cNvPr id="146" name="Google Shape;146;p19"/>
          <p:cNvGrpSpPr/>
          <p:nvPr/>
        </p:nvGrpSpPr>
        <p:grpSpPr>
          <a:xfrm>
            <a:off x="1131050" y="2502076"/>
            <a:ext cx="9601287" cy="2963687"/>
            <a:chOff x="750" y="0"/>
            <a:chExt cx="9601287" cy="2963687"/>
          </a:xfrm>
        </p:grpSpPr>
        <p:sp>
          <p:nvSpPr>
            <p:cNvPr id="147" name="Google Shape;147;p19"/>
            <p:cNvSpPr/>
            <p:nvPr/>
          </p:nvSpPr>
          <p:spPr>
            <a:xfrm>
              <a:off x="750" y="0"/>
              <a:ext cx="3038382" cy="2963687"/>
            </a:xfrm>
            <a:prstGeom prst="rect">
              <a:avLst/>
            </a:prstGeom>
            <a:gradFill>
              <a:gsLst>
                <a:gs pos="0">
                  <a:srgbClr val="2BA5E3"/>
                </a:gs>
                <a:gs pos="69000">
                  <a:srgbClr val="0094D7"/>
                </a:gs>
                <a:gs pos="100000">
                  <a:srgbClr val="008CCB"/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9"/>
            <p:cNvSpPr txBox="1"/>
            <p:nvPr/>
          </p:nvSpPr>
          <p:spPr>
            <a:xfrm>
              <a:off x="750" y="1185474"/>
              <a:ext cx="3038382" cy="1778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300125" spcFirstLastPara="1" rIns="3001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Encourage and foster the principles of visioning and planning for a better future</a:t>
              </a:r>
              <a:endParaRPr b="0" i="0" sz="1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750" y="0"/>
              <a:ext cx="3038382" cy="1185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9"/>
            <p:cNvSpPr txBox="1"/>
            <p:nvPr/>
          </p:nvSpPr>
          <p:spPr>
            <a:xfrm>
              <a:off x="750" y="0"/>
              <a:ext cx="3038382" cy="1185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100" lIns="300125" spcFirstLastPara="1" rIns="300125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100"/>
                <a:buFont typeface="Century Gothic"/>
                <a:buNone/>
              </a:pPr>
              <a:r>
                <a:rPr b="0" i="0" lang="en-US" sz="6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01</a:t>
              </a: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3282202" y="0"/>
              <a:ext cx="3038382" cy="2963687"/>
            </a:xfrm>
            <a:prstGeom prst="rect">
              <a:avLst/>
            </a:prstGeom>
            <a:gradFill>
              <a:gsLst>
                <a:gs pos="0">
                  <a:srgbClr val="2BBFE2"/>
                </a:gs>
                <a:gs pos="69000">
                  <a:srgbClr val="00AFD5"/>
                </a:gs>
                <a:gs pos="100000">
                  <a:srgbClr val="00A6CA"/>
                </a:gs>
              </a:gsLst>
              <a:lin ang="5400000" scaled="0"/>
            </a:gradFill>
            <a:ln cap="flat" cmpd="sng" w="9525">
              <a:solidFill>
                <a:srgbClr val="05B6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9"/>
            <p:cNvSpPr txBox="1"/>
            <p:nvPr/>
          </p:nvSpPr>
          <p:spPr>
            <a:xfrm>
              <a:off x="3282202" y="1185474"/>
              <a:ext cx="3038382" cy="1778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300125" spcFirstLastPara="1" rIns="3001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Provide a wide range of educational opportunities for professional planners, citizen planners, and others involved in shaping our communities</a:t>
              </a:r>
              <a:endParaRPr b="0" i="0" sz="1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3282202" y="0"/>
              <a:ext cx="3038382" cy="1185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9"/>
            <p:cNvSpPr txBox="1"/>
            <p:nvPr/>
          </p:nvSpPr>
          <p:spPr>
            <a:xfrm>
              <a:off x="3282202" y="0"/>
              <a:ext cx="3038382" cy="1185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100" lIns="300125" spcFirstLastPara="1" rIns="300125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100"/>
                <a:buFont typeface="Century Gothic"/>
                <a:buNone/>
              </a:pPr>
              <a:r>
                <a:rPr b="0" i="0" lang="en-US" sz="6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02</a:t>
              </a:r>
              <a:endParaRPr/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6563655" y="0"/>
              <a:ext cx="3038382" cy="2963687"/>
            </a:xfrm>
            <a:prstGeom prst="rect">
              <a:avLst/>
            </a:prstGeom>
            <a:gradFill>
              <a:gsLst>
                <a:gs pos="0">
                  <a:srgbClr val="2CD8E2"/>
                </a:gs>
                <a:gs pos="69000">
                  <a:srgbClr val="00CBD5"/>
                </a:gs>
                <a:gs pos="100000">
                  <a:srgbClr val="00C0C9"/>
                </a:gs>
              </a:gsLst>
              <a:lin ang="5400000" scaled="0"/>
            </a:gradFill>
            <a:ln cap="flat" cmpd="sng" w="9525">
              <a:solidFill>
                <a:srgbClr val="0ACF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9"/>
            <p:cNvSpPr txBox="1"/>
            <p:nvPr/>
          </p:nvSpPr>
          <p:spPr>
            <a:xfrm>
              <a:off x="6563655" y="1185474"/>
              <a:ext cx="3038382" cy="1778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300125" spcFirstLastPara="1" rIns="3001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Represent APA Utah Chapter members in matters related to the national organization of the American Planning Association.</a:t>
              </a:r>
              <a:endParaRPr b="0" i="0" sz="1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6563655" y="0"/>
              <a:ext cx="3038382" cy="1185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9"/>
            <p:cNvSpPr txBox="1"/>
            <p:nvPr/>
          </p:nvSpPr>
          <p:spPr>
            <a:xfrm>
              <a:off x="6563655" y="0"/>
              <a:ext cx="3038382" cy="1185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100" lIns="300125" spcFirstLastPara="1" rIns="300125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100"/>
                <a:buFont typeface="Century Gothic"/>
                <a:buNone/>
              </a:pPr>
              <a:r>
                <a:rPr b="0" i="0" lang="en-US" sz="6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03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F8F8F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0"/>
          <p:cNvPicPr preferRelativeResize="0"/>
          <p:nvPr/>
        </p:nvPicPr>
        <p:blipFill rotWithShape="1">
          <a:blip r:embed="rId3">
            <a:alphaModFix/>
          </a:blip>
          <a:srcRect b="-1538" l="0" r="0" t="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>
            <a:gsLst>
              <a:gs pos="0">
                <a:srgbClr val="DBEFF8">
                  <a:alpha val="0"/>
                </a:srgbClr>
              </a:gs>
              <a:gs pos="100000">
                <a:srgbClr val="DBEFF8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65" name="Google Shape;165;p20"/>
          <p:cNvCxnSpPr/>
          <p:nvPr/>
        </p:nvCxnSpPr>
        <p:spPr>
          <a:xfrm>
            <a:off x="0" y="6121269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6" name="Google Shape;166;p20"/>
          <p:cNvPicPr preferRelativeResize="0"/>
          <p:nvPr/>
        </p:nvPicPr>
        <p:blipFill rotWithShape="1">
          <a:blip r:embed="rId4">
            <a:alphaModFix/>
          </a:blip>
          <a:srcRect b="36435" l="-115" r="15827" t="0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/>
          <p:nvPr/>
        </p:nvSpPr>
        <p:spPr>
          <a:xfrm>
            <a:off x="2" y="0"/>
            <a:ext cx="12191695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8F8F8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>
            <a:gsLst>
              <a:gs pos="0">
                <a:srgbClr val="DBEFF8">
                  <a:alpha val="0"/>
                </a:srgbClr>
              </a:gs>
              <a:gs pos="100000">
                <a:srgbClr val="DBEFF8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 txBox="1"/>
          <p:nvPr>
            <p:ph type="title"/>
          </p:nvPr>
        </p:nvSpPr>
        <p:spPr>
          <a:xfrm>
            <a:off x="659301" y="988098"/>
            <a:ext cx="2840114" cy="240772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3600"/>
              <a:t>Current</a:t>
            </a:r>
            <a:br>
              <a:rPr lang="en-US" sz="3600"/>
            </a:br>
            <a:r>
              <a:rPr lang="en-US" sz="3600"/>
              <a:t>Bylaws:</a:t>
            </a:r>
            <a:endParaRPr/>
          </a:p>
        </p:txBody>
      </p:sp>
      <p:pic>
        <p:nvPicPr>
          <p:cNvPr id="170" name="Google Shape;170;p20"/>
          <p:cNvPicPr preferRelativeResize="0"/>
          <p:nvPr/>
        </p:nvPicPr>
        <p:blipFill rotWithShape="1">
          <a:blip r:embed="rId5">
            <a:alphaModFix/>
          </a:blip>
          <a:srcRect b="36564" l="-116" r="75256" t="474"/>
          <a:stretch/>
        </p:blipFill>
        <p:spPr>
          <a:xfrm>
            <a:off x="655218" y="643464"/>
            <a:ext cx="2834640" cy="155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20"/>
          <p:cNvGrpSpPr/>
          <p:nvPr/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172" name="Google Shape;172;p20"/>
            <p:cNvSpPr/>
            <p:nvPr/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262626"/>
                </a:gs>
                <a:gs pos="100000">
                  <a:srgbClr val="0C0C0C"/>
                </a:gs>
              </a:gsLst>
              <a:lin ang="5400000" scaled="0"/>
            </a:gra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27000" rotWithShape="0" algn="tl" dir="4740000" dist="228600">
                <a:srgbClr val="000000">
                  <a:alpha val="3373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3" name="Google Shape;173;p20"/>
            <p:cNvSpPr/>
            <p:nvPr/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1905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74" name="Google Shape;174;p20"/>
          <p:cNvSpPr/>
          <p:nvPr/>
        </p:nvSpPr>
        <p:spPr>
          <a:xfrm>
            <a:off x="4455871" y="977965"/>
            <a:ext cx="6615197" cy="4135339"/>
          </a:xfrm>
          <a:prstGeom prst="rect">
            <a:avLst/>
          </a:prstGeom>
          <a:solidFill>
            <a:srgbClr val="FFFFFE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18374" y="1282360"/>
            <a:ext cx="6282919" cy="3534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 rotWithShape="1">
          <a:blip r:embed="rId3">
            <a:alphaModFix/>
          </a:blip>
          <a:srcRect b="-1538" l="0" r="0" t="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20"/>
          <p:cNvCxnSpPr/>
          <p:nvPr/>
        </p:nvCxnSpPr>
        <p:spPr>
          <a:xfrm>
            <a:off x="0" y="6121269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/>
          <p:nvPr/>
        </p:nvSpPr>
        <p:spPr>
          <a:xfrm>
            <a:off x="125094" y="0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b="0" i="0" lang="en-US" sz="32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Current Structure:</a:t>
            </a:r>
            <a:endParaRPr/>
          </a:p>
        </p:txBody>
      </p:sp>
      <p:graphicFrame>
        <p:nvGraphicFramePr>
          <p:cNvPr id="183" name="Google Shape;183;p21"/>
          <p:cNvGraphicFramePr/>
          <p:nvPr/>
        </p:nvGraphicFramePr>
        <p:xfrm>
          <a:off x="125094" y="9777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{AE6123D9-7757-4E56-9A70-8019A55F6C93}</a:tableStyleId>
              </a:tblPr>
              <a:tblGrid>
                <a:gridCol w="2696275"/>
                <a:gridCol w="2147325"/>
              </a:tblGrid>
              <a:tr h="31337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ELECTED POSITIONS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9FC"/>
                    </a:solidFill>
                  </a:tcPr>
                </a:tc>
                <a:tc hMerge="1"/>
              </a:tr>
              <a:tr h="31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President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9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Jason Boal</a:t>
                      </a:r>
                      <a:endParaRPr b="0" i="0" sz="2000" u="none" cap="none" strike="noStrike">
                        <a:solidFill>
                          <a:srgbClr val="2B74B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9FC"/>
                    </a:solidFill>
                  </a:tcPr>
                </a:tc>
              </a:tr>
              <a:tr h="56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Vice President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9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Meagan Booth</a:t>
                      </a:r>
                      <a:endParaRPr b="0" i="0" sz="2000" u="none" cap="none" strike="noStrike">
                        <a:solidFill>
                          <a:srgbClr val="2B74B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9FC"/>
                    </a:solidFill>
                  </a:tcPr>
                </a:tc>
              </a:tr>
              <a:tr h="31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Secretaty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9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David Rodgers</a:t>
                      </a:r>
                      <a:endParaRPr b="0" i="0" sz="2000" u="none" cap="none" strike="noStrike">
                        <a:solidFill>
                          <a:srgbClr val="2B74B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9FC"/>
                    </a:solidFill>
                  </a:tcPr>
                </a:tc>
              </a:tr>
              <a:tr h="626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Tresurer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9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Mike Gottfredson</a:t>
                      </a:r>
                      <a:endParaRPr b="0" i="0" sz="2000" u="none" cap="none" strike="noStrike">
                        <a:solidFill>
                          <a:srgbClr val="2B74B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9FC"/>
                    </a:solidFill>
                  </a:tcPr>
                </a:tc>
              </a:tr>
              <a:tr h="31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Past President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9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Tippe Morlan</a:t>
                      </a:r>
                      <a:endParaRPr b="0" i="0" sz="2000" u="none" cap="none" strike="noStrike">
                        <a:solidFill>
                          <a:srgbClr val="2B74B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9F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4" name="Google Shape;184;p21"/>
          <p:cNvGraphicFramePr/>
          <p:nvPr/>
        </p:nvGraphicFramePr>
        <p:xfrm>
          <a:off x="5106154" y="1771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{AE6123D9-7757-4E56-9A70-8019A55F6C93}</a:tableStyleId>
              </a:tblPr>
              <a:tblGrid>
                <a:gridCol w="4391625"/>
                <a:gridCol w="2569150"/>
              </a:tblGrid>
              <a:tr h="489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Professional Development Committee Chair (PDO)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B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Bruce Parker</a:t>
                      </a:r>
                      <a:endParaRPr b="0" i="0" sz="1800" u="none" cap="none" strike="noStrike">
                        <a:solidFill>
                          <a:srgbClr val="2B74B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BEC"/>
                    </a:solidFill>
                  </a:tcPr>
                </a:tc>
              </a:tr>
              <a:tr h="247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Program Committee Chair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B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Chris Hupp</a:t>
                      </a:r>
                      <a:endParaRPr b="0" i="0" sz="1800" u="none" cap="none" strike="noStrike">
                        <a:solidFill>
                          <a:srgbClr val="2B74B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BEC"/>
                    </a:solidFill>
                  </a:tcPr>
                </a:tc>
              </a:tr>
              <a:tr h="247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Legislative Committee Chair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B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Wilf Sommerkorn</a:t>
                      </a:r>
                      <a:endParaRPr b="0" i="0" sz="1800" u="none" cap="none" strike="noStrike">
                        <a:solidFill>
                          <a:srgbClr val="2B74B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BEC"/>
                    </a:solidFill>
                  </a:tcPr>
                </a:tc>
              </a:tr>
              <a:tr h="247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Historian Committee Chair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B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Michael Maloy</a:t>
                      </a:r>
                      <a:endParaRPr b="0" i="0" sz="1800" u="none" cap="none" strike="noStrike">
                        <a:solidFill>
                          <a:srgbClr val="2B74B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BEC"/>
                    </a:solidFill>
                  </a:tcPr>
                </a:tc>
              </a:tr>
              <a:tr h="247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Citizen Planner Committee Chair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B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Scott Hill</a:t>
                      </a:r>
                      <a:endParaRPr b="0" i="0" sz="1800" u="none" cap="none" strike="noStrike">
                        <a:solidFill>
                          <a:srgbClr val="2B74B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BEC"/>
                    </a:solidFill>
                  </a:tcPr>
                </a:tc>
              </a:tr>
              <a:tr h="247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Student Rep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B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Tanner Visnick</a:t>
                      </a:r>
                      <a:endParaRPr b="0" i="0" sz="1800" u="none" cap="none" strike="noStrike">
                        <a:solidFill>
                          <a:srgbClr val="2B74B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BEC"/>
                    </a:solidFill>
                  </a:tcPr>
                </a:tc>
              </a:tr>
              <a:tr h="247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Awards Committee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B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BEC"/>
                    </a:solidFill>
                  </a:tcPr>
                </a:tc>
              </a:tr>
              <a:tr h="247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Education Committee;</a:t>
                      </a:r>
                      <a:endParaRPr b="0" i="0"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B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BEC"/>
                    </a:solidFill>
                  </a:tcPr>
                </a:tc>
              </a:tr>
              <a:tr h="247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Newsletter Editorial Board</a:t>
                      </a:r>
                      <a:endParaRPr b="0" i="0" sz="1800" u="none" cap="none" strike="noStrike">
                        <a:solidFill>
                          <a:srgbClr val="FFC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B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Ted Knowlton</a:t>
                      </a:r>
                      <a:endParaRPr b="0" i="0" sz="1800" u="none" cap="none" strike="noStrike">
                        <a:solidFill>
                          <a:srgbClr val="2B74B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BEC"/>
                    </a:solidFill>
                  </a:tcPr>
                </a:tc>
              </a:tr>
              <a:tr h="247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Small Cities</a:t>
                      </a:r>
                      <a:endParaRPr b="0" i="0"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B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BEC"/>
                    </a:solidFill>
                  </a:tcPr>
                </a:tc>
              </a:tr>
              <a:tr h="247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Professional Affiliations</a:t>
                      </a:r>
                      <a:endParaRPr b="0" i="0"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B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Susie Petheram</a:t>
                      </a:r>
                      <a:endParaRPr b="0" i="0" sz="1800" u="none" cap="none" strike="noStrike">
                        <a:solidFill>
                          <a:srgbClr val="2B74B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BEC"/>
                    </a:solidFill>
                  </a:tcPr>
                </a:tc>
              </a:tr>
              <a:tr h="247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Webmaster</a:t>
                      </a:r>
                      <a:endParaRPr b="0" i="0"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B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BEC"/>
                    </a:solidFill>
                  </a:tcPr>
                </a:tc>
              </a:tr>
              <a:tr h="247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Legal Committee;</a:t>
                      </a:r>
                      <a:endParaRPr b="0" i="0"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B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BE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Technology Committee</a:t>
                      </a:r>
                      <a:endParaRPr b="0" i="0"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B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BEC"/>
                    </a:solidFill>
                  </a:tcPr>
                </a:tc>
              </a:tr>
              <a:tr h="247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Sustainability Committee</a:t>
                      </a:r>
                      <a:endParaRPr b="0" i="0"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B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BEC"/>
                    </a:solidFill>
                  </a:tcPr>
                </a:tc>
              </a:tr>
              <a:tr h="247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Emerging Planners Group</a:t>
                      </a:r>
                      <a:endParaRPr b="0" i="0" sz="1800" u="none" cap="none" strike="noStrike">
                        <a:solidFill>
                          <a:srgbClr val="196B2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B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Mackenzie Johnson</a:t>
                      </a:r>
                      <a:endParaRPr b="0" i="0" sz="1800" u="none" cap="none" strike="noStrike">
                        <a:solidFill>
                          <a:srgbClr val="2B74B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BEC"/>
                    </a:solidFill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Central Utah Representative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E9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2B74B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E9BF"/>
                    </a:solidFill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Northwest Utah Representative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E9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E9BF"/>
                    </a:solidFill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Northeast Utah Representative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E9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2B74B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E9BF"/>
                    </a:solidFill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Southeast Utah Representative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E9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E9BF"/>
                    </a:solidFill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Southwest Utah Representative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E9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2B74B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75" marB="0" marR="6375" marL="63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E9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5" name="Google Shape;185;p21"/>
          <p:cNvGraphicFramePr/>
          <p:nvPr/>
        </p:nvGraphicFramePr>
        <p:xfrm>
          <a:off x="125094" y="34933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{AE6123D9-7757-4E56-9A70-8019A55F6C93}</a:tableStyleId>
              </a:tblPr>
              <a:tblGrid>
                <a:gridCol w="2708650"/>
                <a:gridCol w="2134975"/>
              </a:tblGrid>
              <a:tr h="226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Wasatch Back</a:t>
                      </a:r>
                      <a:endParaRPr b="0" i="0" sz="1600" u="none" cap="none" strike="noStrike">
                        <a:solidFill>
                          <a:srgbClr val="66666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E9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Jamie Baron</a:t>
                      </a:r>
                      <a:endParaRPr b="0" i="0" sz="1600" u="none" cap="none" strike="noStrike">
                        <a:solidFill>
                          <a:srgbClr val="2B74B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E9BF"/>
                    </a:solidFill>
                  </a:tcPr>
                </a:tc>
              </a:tr>
              <a:tr h="226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North</a:t>
                      </a:r>
                      <a:endParaRPr b="0" i="0" sz="1600" u="none" cap="none" strike="noStrike">
                        <a:solidFill>
                          <a:srgbClr val="66666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E9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Brian Carver</a:t>
                      </a:r>
                      <a:endParaRPr b="0" i="0" sz="1600" u="none" cap="none" strike="noStrike">
                        <a:solidFill>
                          <a:srgbClr val="2B74B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E9BF"/>
                    </a:solidFill>
                  </a:tcPr>
                </a:tc>
              </a:tr>
              <a:tr h="226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Central East</a:t>
                      </a:r>
                      <a:endParaRPr b="0" i="0" sz="1600" u="none" cap="none" strike="noStrike">
                        <a:solidFill>
                          <a:srgbClr val="66666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E9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Matt Cazier</a:t>
                      </a:r>
                      <a:endParaRPr b="0" i="0" sz="1600" u="none" cap="none" strike="noStrike">
                        <a:solidFill>
                          <a:srgbClr val="2B74B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E9BF"/>
                    </a:solidFill>
                  </a:tcPr>
                </a:tc>
              </a:tr>
              <a:tr h="445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Southeast Utah Representative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E9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Todd Thorne</a:t>
                      </a:r>
                      <a:endParaRPr b="0" i="0" sz="1600" u="none" cap="none" strike="noStrike">
                        <a:solidFill>
                          <a:srgbClr val="2B74B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E9BF"/>
                    </a:solidFill>
                  </a:tcPr>
                </a:tc>
              </a:tr>
              <a:tr h="445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Southwest Utah Representative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E9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Cody Christensen</a:t>
                      </a:r>
                      <a:endParaRPr b="0" i="0" sz="1600" u="none" cap="none" strike="noStrike">
                        <a:solidFill>
                          <a:srgbClr val="2B74B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E9BF"/>
                    </a:solidFill>
                  </a:tcPr>
                </a:tc>
              </a:tr>
              <a:tr h="269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Central West/ SLC</a:t>
                      </a:r>
                      <a:endParaRPr b="0" i="0" sz="1600" u="none" cap="none" strike="noStrike">
                        <a:solidFill>
                          <a:srgbClr val="66666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E9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Tayler Jensen</a:t>
                      </a:r>
                      <a:endParaRPr b="0" i="0" sz="1600" u="none" cap="none" strike="noStrike">
                        <a:solidFill>
                          <a:srgbClr val="2B74B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E9BF"/>
                    </a:solidFill>
                  </a:tcPr>
                </a:tc>
              </a:tr>
              <a:tr h="226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Central South</a:t>
                      </a:r>
                      <a:endParaRPr b="0" i="0" sz="1600" u="none" cap="none" strike="noStrike">
                        <a:solidFill>
                          <a:srgbClr val="66666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E9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E9BF"/>
                    </a:solidFill>
                  </a:tcPr>
                </a:tc>
              </a:tr>
              <a:tr h="226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Utah County</a:t>
                      </a:r>
                      <a:endParaRPr b="0" i="0" sz="1600" u="none" cap="none" strike="noStrike">
                        <a:solidFill>
                          <a:srgbClr val="66666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E9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Patrick O’Brien</a:t>
                      </a:r>
                      <a:endParaRPr b="0" i="0" sz="1600" u="none" cap="none" strike="noStrike">
                        <a:solidFill>
                          <a:srgbClr val="2B74B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E9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llery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