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59" r:id="rId5"/>
    <p:sldId id="258" r:id="rId6"/>
    <p:sldId id="270" r:id="rId7"/>
    <p:sldId id="271" r:id="rId8"/>
    <p:sldId id="272" r:id="rId9"/>
    <p:sldId id="276" r:id="rId10"/>
    <p:sldId id="278" r:id="rId11"/>
    <p:sldId id="279" r:id="rId12"/>
    <p:sldId id="274" r:id="rId13"/>
    <p:sldId id="261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CC66"/>
    <a:srgbClr val="3E3F49"/>
    <a:srgbClr val="C8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74CD7-D836-4CD6-9BC3-87CB25F3891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22BDF-822F-4BB9-96B4-46C541C6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7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22BDF-822F-4BB9-96B4-46C541C6DA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4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ry_night_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6749" y="2032812"/>
            <a:ext cx="6993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5400">
                <a:solidFill>
                  <a:srgbClr val="FFFFFF"/>
                </a:solidFill>
              </a:defRPr>
            </a:pPr>
            <a:r>
              <a:rPr lang="en-US" dirty="0">
                <a:latin typeface="Gotham Bold" pitchFamily="50" charset="0"/>
              </a:rPr>
              <a:t>Shoot for the Moon</a:t>
            </a:r>
            <a:endParaRPr dirty="0">
              <a:latin typeface="Gotham Bold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1677" y="3211298"/>
            <a:ext cx="725134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800">
                <a:solidFill>
                  <a:srgbClr val="C8C8FF"/>
                </a:solidFill>
              </a:defRPr>
            </a:pPr>
            <a:r>
              <a:rPr lang="en-US" sz="3000" dirty="0">
                <a:solidFill>
                  <a:srgbClr val="CC9900"/>
                </a:solidFill>
                <a:latin typeface="Gotham Bold" pitchFamily="50" charset="0"/>
              </a:rPr>
              <a:t>Even if you miss, you’ll land on an </a:t>
            </a:r>
          </a:p>
          <a:p>
            <a:pPr algn="ctr">
              <a:defRPr sz="2800">
                <a:solidFill>
                  <a:srgbClr val="C8C8FF"/>
                </a:solidFill>
              </a:defRPr>
            </a:pPr>
            <a:r>
              <a:rPr lang="en-US" sz="3000" dirty="0">
                <a:solidFill>
                  <a:srgbClr val="CC9900"/>
                </a:solidFill>
                <a:latin typeface="Gotham Bold" pitchFamily="50" charset="0"/>
              </a:rPr>
              <a:t>implementable dark sky ordinance…</a:t>
            </a:r>
            <a:endParaRPr sz="3000" dirty="0">
              <a:solidFill>
                <a:srgbClr val="CC9900"/>
              </a:solidFill>
              <a:latin typeface="Gotham Bold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A27047-C087-503B-6318-D851CF420212}"/>
              </a:ext>
            </a:extLst>
          </p:cNvPr>
          <p:cNvSpPr txBox="1"/>
          <p:nvPr/>
        </p:nvSpPr>
        <p:spPr>
          <a:xfrm>
            <a:off x="3935895" y="4598953"/>
            <a:ext cx="6152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otham Bold" pitchFamily="50" charset="0"/>
              </a:rPr>
              <a:t>APA Spring Conference 2025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C3C75-F702-3A0A-E5D5-CC5150A42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ry_night_background.jpg">
            <a:extLst>
              <a:ext uri="{FF2B5EF4-FFF2-40B4-BE49-F238E27FC236}">
                <a16:creationId xmlns:a16="http://schemas.microsoft.com/office/drawing/2014/main" id="{BA1FF0FC-2879-5C29-C8EC-6B4330D5B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6ADD64-9B50-5D24-9A91-F4A7D945FB95}"/>
              </a:ext>
            </a:extLst>
          </p:cNvPr>
          <p:cNvSpPr txBox="1"/>
          <p:nvPr/>
        </p:nvSpPr>
        <p:spPr>
          <a:xfrm>
            <a:off x="501445" y="2224771"/>
            <a:ext cx="1106129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latin typeface="Gotham Book" pitchFamily="50" charset="0"/>
            </a:endParaRPr>
          </a:p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en-US" sz="5000" dirty="0">
                <a:solidFill>
                  <a:srgbClr val="CC9900"/>
                </a:solidFill>
                <a:latin typeface="Gotham Bold" pitchFamily="50" charset="0"/>
              </a:rPr>
              <a:t>Discussion Point #5 – </a:t>
            </a:r>
          </a:p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en-US" sz="5400" dirty="0">
                <a:solidFill>
                  <a:srgbClr val="CC9900"/>
                </a:solidFill>
                <a:latin typeface="Gotham Bold" pitchFamily="50" charset="0"/>
              </a:rPr>
              <a:t>Final “words to the wise”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sz="3000" dirty="0">
              <a:solidFill>
                <a:srgbClr val="C8C8FF"/>
              </a:solidFill>
              <a:latin typeface="Gotham Bold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solidFill>
                <a:srgbClr val="C8C8FF"/>
              </a:solidFill>
              <a:latin typeface="Gotham Book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solidFill>
                <a:srgbClr val="C8C8FF"/>
              </a:solidFill>
              <a:latin typeface="Gotham Book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36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C1C7B-5541-A26E-6064-E40A41312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ry_night_background.jpg">
            <a:extLst>
              <a:ext uri="{FF2B5EF4-FFF2-40B4-BE49-F238E27FC236}">
                <a16:creationId xmlns:a16="http://schemas.microsoft.com/office/drawing/2014/main" id="{2B32229C-76DB-5C17-BFC3-C12D82662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99360D-3F81-D211-8E56-62332D9CA94D}"/>
              </a:ext>
            </a:extLst>
          </p:cNvPr>
          <p:cNvSpPr txBox="1"/>
          <p:nvPr/>
        </p:nvSpPr>
        <p:spPr>
          <a:xfrm>
            <a:off x="146323" y="2383797"/>
            <a:ext cx="11061290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latin typeface="Gotham Book" pitchFamily="50" charset="0"/>
            </a:endParaRPr>
          </a:p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en-US" sz="7500" dirty="0">
                <a:solidFill>
                  <a:srgbClr val="CC9900"/>
                </a:solidFill>
                <a:latin typeface="Gotham Bold" pitchFamily="50" charset="0"/>
              </a:rPr>
              <a:t>Q &amp; A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sz="3000" dirty="0">
              <a:solidFill>
                <a:srgbClr val="C8C8FF"/>
              </a:solidFill>
              <a:latin typeface="Gotham Bold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solidFill>
                <a:srgbClr val="C8C8FF"/>
              </a:solidFill>
              <a:latin typeface="Gotham Book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solidFill>
                <a:srgbClr val="C8C8FF"/>
              </a:solidFill>
              <a:latin typeface="Gotham Book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078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4F13B-10CF-923B-A8B4-2F5823C7F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ry_night_background.jpg">
            <a:extLst>
              <a:ext uri="{FF2B5EF4-FFF2-40B4-BE49-F238E27FC236}">
                <a16:creationId xmlns:a16="http://schemas.microsoft.com/office/drawing/2014/main" id="{A1982EE1-B0CD-2F55-B9EF-6E8D8A513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" y="0"/>
            <a:ext cx="121889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E399FE-84E7-511C-F664-8D633525C8FA}"/>
              </a:ext>
            </a:extLst>
          </p:cNvPr>
          <p:cNvSpPr txBox="1"/>
          <p:nvPr/>
        </p:nvSpPr>
        <p:spPr>
          <a:xfrm>
            <a:off x="563704" y="528495"/>
            <a:ext cx="11061290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en-US" sz="3200" dirty="0">
                <a:latin typeface="Gotham Bold" pitchFamily="50" charset="0"/>
              </a:rPr>
              <a:t>Please join us tonight for the Utah State University night sky light fixtures walking tour</a:t>
            </a:r>
          </a:p>
          <a:p>
            <a:pPr algn="ctr">
              <a:defRPr sz="2400">
                <a:solidFill>
                  <a:srgbClr val="FFFFFF"/>
                </a:solidFill>
              </a:defRPr>
            </a:pPr>
            <a:endParaRPr lang="en-US" sz="5000" dirty="0">
              <a:latin typeface="Gotham Bold" pitchFamily="50" charset="0"/>
            </a:endParaRPr>
          </a:p>
          <a:p>
            <a:pPr algn="ctr">
              <a:defRPr sz="2400">
                <a:solidFill>
                  <a:srgbClr val="FFFFFF"/>
                </a:solidFill>
              </a:defRPr>
            </a:pPr>
            <a:endParaRPr lang="en-US" sz="5000" dirty="0">
              <a:latin typeface="Gotham Bold" pitchFamily="50" charset="0"/>
            </a:endParaRPr>
          </a:p>
          <a:p>
            <a:pPr algn="ctr">
              <a:defRPr sz="2400">
                <a:solidFill>
                  <a:srgbClr val="FFFFFF"/>
                </a:solidFill>
              </a:defRPr>
            </a:pPr>
            <a:endParaRPr lang="en-US" sz="5000" dirty="0">
              <a:latin typeface="Gotham Bold" pitchFamily="50" charset="0"/>
            </a:endParaRPr>
          </a:p>
          <a:p>
            <a:pPr algn="ctr">
              <a:defRPr sz="2400">
                <a:solidFill>
                  <a:srgbClr val="FFFFFF"/>
                </a:solidFill>
              </a:defRPr>
            </a:pPr>
            <a:endParaRPr lang="en-US" sz="5000" dirty="0">
              <a:latin typeface="Gotham Bold" pitchFamily="50" charset="0"/>
            </a:endParaRPr>
          </a:p>
          <a:p>
            <a:pPr algn="ctr">
              <a:defRPr sz="2400">
                <a:solidFill>
                  <a:srgbClr val="FFFFFF"/>
                </a:solidFill>
              </a:defRPr>
            </a:pPr>
            <a:endParaRPr lang="en-US" sz="3000" dirty="0">
              <a:solidFill>
                <a:srgbClr val="C8C8FF"/>
              </a:solidFill>
              <a:latin typeface="Gotham Bold" pitchFamily="50" charset="0"/>
            </a:endParaRPr>
          </a:p>
          <a:p>
            <a:pPr algn="ctr">
              <a:defRPr sz="2400">
                <a:solidFill>
                  <a:srgbClr val="FFFFFF"/>
                </a:solidFill>
              </a:defRPr>
            </a:pPr>
            <a:endParaRPr lang="en-US" sz="3000" dirty="0">
              <a:solidFill>
                <a:srgbClr val="C8C8FF"/>
              </a:solidFill>
              <a:latin typeface="Gotham Bold" pitchFamily="50" charset="0"/>
            </a:endParaRPr>
          </a:p>
          <a:p>
            <a:pPr algn="ctr">
              <a:defRPr sz="2400">
                <a:solidFill>
                  <a:srgbClr val="FFFFFF"/>
                </a:solidFill>
              </a:defRPr>
            </a:pPr>
            <a:endParaRPr lang="en-US" sz="2500" dirty="0">
              <a:solidFill>
                <a:srgbClr val="CC9900"/>
              </a:solidFill>
              <a:latin typeface="Gotham Bold" pitchFamily="50" charset="0"/>
            </a:endParaRPr>
          </a:p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en-US" sz="2500" dirty="0">
                <a:solidFill>
                  <a:srgbClr val="CC9900"/>
                </a:solidFill>
                <a:latin typeface="Gotham Bold" pitchFamily="50" charset="0"/>
              </a:rPr>
              <a:t>8:00 PM starting at the USU Tennis Courts (approx. 745 N 1200 E)</a:t>
            </a:r>
          </a:p>
          <a:p>
            <a:pPr algn="ctr">
              <a:defRPr sz="2400">
                <a:solidFill>
                  <a:srgbClr val="FFFFFF"/>
                </a:solidFill>
              </a:defRPr>
            </a:pPr>
            <a:endParaRPr lang="en-US" sz="3000" dirty="0">
              <a:latin typeface="Gotham Bold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lang="en-US" sz="3000" dirty="0">
              <a:solidFill>
                <a:srgbClr val="C8C8FF"/>
              </a:solidFill>
              <a:latin typeface="Gotham Bold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6D17B-3FEB-FC7C-52B8-5AA0FBEA1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403" y="1877769"/>
            <a:ext cx="4133538" cy="334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4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2912A-A4CB-8022-2E66-79DD632C7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ry_night_background.jpg">
            <a:extLst>
              <a:ext uri="{FF2B5EF4-FFF2-40B4-BE49-F238E27FC236}">
                <a16:creationId xmlns:a16="http://schemas.microsoft.com/office/drawing/2014/main" id="{CB5BEDE0-B7DB-15D5-078F-8FBB7DC80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" y="0"/>
            <a:ext cx="1218895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CFEF56-6799-DDB4-94C9-952112C306B8}"/>
              </a:ext>
            </a:extLst>
          </p:cNvPr>
          <p:cNvSpPr/>
          <p:nvPr/>
        </p:nvSpPr>
        <p:spPr>
          <a:xfrm>
            <a:off x="1104706" y="762000"/>
            <a:ext cx="9879496" cy="5334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7B0F39-54CE-44E1-300F-DD4A1C29B5E5}"/>
              </a:ext>
            </a:extLst>
          </p:cNvPr>
          <p:cNvSpPr txBox="1"/>
          <p:nvPr/>
        </p:nvSpPr>
        <p:spPr>
          <a:xfrm>
            <a:off x="3259470" y="2628350"/>
            <a:ext cx="566975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800">
                <a:solidFill>
                  <a:srgbClr val="C8C8FF"/>
                </a:solidFill>
              </a:defRPr>
            </a:pPr>
            <a:r>
              <a:rPr lang="en-US" sz="3200" dirty="0">
                <a:solidFill>
                  <a:srgbClr val="CC9900"/>
                </a:solidFill>
                <a:latin typeface="Gotham Bold" pitchFamily="50" charset="0"/>
              </a:rPr>
              <a:t>Your community’s destiny </a:t>
            </a:r>
          </a:p>
          <a:p>
            <a:pPr algn="ctr">
              <a:defRPr sz="2800">
                <a:solidFill>
                  <a:srgbClr val="C8C8FF"/>
                </a:solidFill>
              </a:defRPr>
            </a:pPr>
            <a:r>
              <a:rPr lang="en-US" sz="3200" dirty="0">
                <a:solidFill>
                  <a:srgbClr val="CC9900"/>
                </a:solidFill>
                <a:latin typeface="Gotham Bold" pitchFamily="50" charset="0"/>
              </a:rPr>
              <a:t>is written in the stars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D54CA-B1B4-024C-4663-7B197EBDC3D3}"/>
              </a:ext>
            </a:extLst>
          </p:cNvPr>
          <p:cNvSpPr txBox="1"/>
          <p:nvPr/>
        </p:nvSpPr>
        <p:spPr>
          <a:xfrm>
            <a:off x="3922643" y="1447890"/>
            <a:ext cx="4578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Gotham Bold" pitchFamily="50" charset="0"/>
              </a:rPr>
              <a:t>Thank You!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B0F276-027B-63B6-79CA-72D81148F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872" y="4154432"/>
            <a:ext cx="2665398" cy="976761"/>
          </a:xfrm>
          <a:prstGeom prst="rect">
            <a:avLst/>
          </a:prstGeom>
        </p:spPr>
      </p:pic>
      <p:pic>
        <p:nvPicPr>
          <p:cNvPr id="15" name="Picture 14" descr="A black and grey logo&#10;&#10;AI-generated content may be incorrect.">
            <a:extLst>
              <a:ext uri="{FF2B5EF4-FFF2-40B4-BE49-F238E27FC236}">
                <a16:creationId xmlns:a16="http://schemas.microsoft.com/office/drawing/2014/main" id="{F775E1EC-CF68-56CD-01C4-A3D6BF2BB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103" y="4353608"/>
            <a:ext cx="2293919" cy="578408"/>
          </a:xfrm>
          <a:prstGeom prst="rect">
            <a:avLst/>
          </a:prstGeom>
        </p:spPr>
      </p:pic>
      <p:pic>
        <p:nvPicPr>
          <p:cNvPr id="10" name="Picture 9" descr="A black and red sign with text&#10;&#10;AI-generated content may be incorrect.">
            <a:extLst>
              <a:ext uri="{FF2B5EF4-FFF2-40B4-BE49-F238E27FC236}">
                <a16:creationId xmlns:a16="http://schemas.microsoft.com/office/drawing/2014/main" id="{64265BE8-B3F8-2AE8-7CB4-ED0B26C19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179" y="4231762"/>
            <a:ext cx="2006266" cy="700255"/>
          </a:xfrm>
          <a:prstGeom prst="rect">
            <a:avLst/>
          </a:prstGeom>
        </p:spPr>
      </p:pic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CAA4B19-4242-F0C8-78B4-F90BB6173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397" y="5233426"/>
            <a:ext cx="2111871" cy="557534"/>
          </a:xfrm>
          <a:prstGeom prst="rect">
            <a:avLst/>
          </a:prstGeom>
        </p:spPr>
      </p:pic>
      <p:pic>
        <p:nvPicPr>
          <p:cNvPr id="13" name="Picture 1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7EE8035D-F712-AAFC-C32B-18844CB1D2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1911" y="5262565"/>
            <a:ext cx="557534" cy="557534"/>
          </a:xfrm>
          <a:prstGeom prst="rect">
            <a:avLst/>
          </a:prstGeom>
        </p:spPr>
      </p:pic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AF8BB94B-CAF6-8760-FCA0-CAADA332CD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856" y="5136105"/>
            <a:ext cx="1568875" cy="8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7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ry_night_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" y="0"/>
            <a:ext cx="1218895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766914"/>
            <a:ext cx="1828800" cy="1828800"/>
          </a:xfrm>
          <a:prstGeom prst="rect">
            <a:avLst/>
          </a:prstGeom>
          <a:solid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926080" y="828273"/>
            <a:ext cx="80172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dirty="0">
                <a:latin typeface="Gotham Bold" pitchFamily="50" charset="0"/>
              </a:rPr>
              <a:t>Liz Jackson – Moderator, Planner at </a:t>
            </a:r>
            <a:r>
              <a:rPr lang="en-US">
                <a:latin typeface="Gotham Bold" pitchFamily="50" charset="0"/>
              </a:rPr>
              <a:t>GSBS Architects</a:t>
            </a:r>
            <a:endParaRPr dirty="0">
              <a:latin typeface="Gotham 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8267BE-4EA6-A42E-026C-B6EE879C30EE}"/>
              </a:ext>
            </a:extLst>
          </p:cNvPr>
          <p:cNvSpPr/>
          <p:nvPr/>
        </p:nvSpPr>
        <p:spPr>
          <a:xfrm>
            <a:off x="914400" y="3751988"/>
            <a:ext cx="1828800" cy="1828800"/>
          </a:xfrm>
          <a:prstGeom prst="rect">
            <a:avLst/>
          </a:prstGeom>
          <a:solid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347E1-DE09-347B-3814-84595CC78EE6}"/>
              </a:ext>
            </a:extLst>
          </p:cNvPr>
          <p:cNvSpPr txBox="1"/>
          <p:nvPr/>
        </p:nvSpPr>
        <p:spPr>
          <a:xfrm>
            <a:off x="2926080" y="3666198"/>
            <a:ext cx="848578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dirty="0">
                <a:latin typeface="Gotham Bold" pitchFamily="50" charset="0"/>
              </a:rPr>
              <a:t>Rebecca Ward, AICP </a:t>
            </a:r>
            <a:r>
              <a:rPr dirty="0">
                <a:latin typeface="Gotham Bold" pitchFamily="50" charset="0"/>
              </a:rPr>
              <a:t>– </a:t>
            </a:r>
            <a:endParaRPr lang="en-US" dirty="0">
              <a:latin typeface="Gotham Bold" pitchFamily="50" charset="0"/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dirty="0">
                <a:latin typeface="Gotham Bold" pitchFamily="50" charset="0"/>
              </a:rPr>
              <a:t>Planning Director at Park City Municipal</a:t>
            </a:r>
            <a:endParaRPr dirty="0">
              <a:latin typeface="Gotham Bold" pitchFamily="50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BB185B-BF32-5B2C-38C8-4B22E62F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94" y="3513763"/>
            <a:ext cx="2204183" cy="2446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0286B-5E47-4FBB-B70E-9687A8319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63" y="766914"/>
            <a:ext cx="2263515" cy="19607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B3EC4-8D02-8018-F696-BE375273B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ry_night_background.jpg">
            <a:extLst>
              <a:ext uri="{FF2B5EF4-FFF2-40B4-BE49-F238E27FC236}">
                <a16:creationId xmlns:a16="http://schemas.microsoft.com/office/drawing/2014/main" id="{68A72B64-4159-F3F4-BA50-8E51B1BDF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" y="0"/>
            <a:ext cx="1218895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F2A490-302B-2167-A873-FE2CA8978578}"/>
              </a:ext>
            </a:extLst>
          </p:cNvPr>
          <p:cNvSpPr/>
          <p:nvPr/>
        </p:nvSpPr>
        <p:spPr>
          <a:xfrm>
            <a:off x="914400" y="766914"/>
            <a:ext cx="1828800" cy="1828800"/>
          </a:xfrm>
          <a:prstGeom prst="rect">
            <a:avLst/>
          </a:prstGeom>
          <a:solid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65248A-E99D-B57C-B97F-97FC56E3985E}"/>
              </a:ext>
            </a:extLst>
          </p:cNvPr>
          <p:cNvSpPr txBox="1"/>
          <p:nvPr/>
        </p:nvSpPr>
        <p:spPr>
          <a:xfrm>
            <a:off x="2926080" y="825908"/>
            <a:ext cx="90299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3200" dirty="0">
                <a:latin typeface="Gotham Bold" pitchFamily="50" charset="0"/>
              </a:rPr>
              <a:t>Dane Sanders, PE, LEED AP </a:t>
            </a:r>
            <a:r>
              <a:rPr sz="3200" dirty="0">
                <a:latin typeface="Gotham Bold" pitchFamily="50" charset="0"/>
              </a:rPr>
              <a:t>– </a:t>
            </a:r>
            <a:endParaRPr lang="en-US" sz="3200" dirty="0">
              <a:latin typeface="Gotham Bold" pitchFamily="50" charset="0"/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3200" dirty="0">
                <a:latin typeface="Gotham Bold" pitchFamily="50" charset="0"/>
              </a:rPr>
              <a:t>President and CEO at Clanton &amp; Associates</a:t>
            </a:r>
            <a:endParaRPr sz="3200" dirty="0">
              <a:latin typeface="Gotham 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0F6A4B-609B-F2B0-7EB7-7AFC507B644C}"/>
              </a:ext>
            </a:extLst>
          </p:cNvPr>
          <p:cNvSpPr/>
          <p:nvPr/>
        </p:nvSpPr>
        <p:spPr>
          <a:xfrm>
            <a:off x="914400" y="3751988"/>
            <a:ext cx="1828800" cy="1828800"/>
          </a:xfrm>
          <a:prstGeom prst="rect">
            <a:avLst/>
          </a:prstGeom>
          <a:solid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9BF08-48CC-BD0B-C136-521D1CF6F939}"/>
              </a:ext>
            </a:extLst>
          </p:cNvPr>
          <p:cNvSpPr txBox="1"/>
          <p:nvPr/>
        </p:nvSpPr>
        <p:spPr>
          <a:xfrm>
            <a:off x="2926080" y="3810982"/>
            <a:ext cx="906793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3200" dirty="0">
                <a:latin typeface="Gotham Bold" pitchFamily="50" charset="0"/>
              </a:rPr>
              <a:t>Jeff Coons </a:t>
            </a:r>
            <a:r>
              <a:rPr sz="3200" dirty="0">
                <a:latin typeface="Gotham Bold" pitchFamily="50" charset="0"/>
              </a:rPr>
              <a:t>– </a:t>
            </a:r>
            <a:r>
              <a:rPr lang="en-US" sz="3200" dirty="0">
                <a:latin typeface="Gotham Bold" pitchFamily="50" charset="0"/>
              </a:rPr>
              <a:t>Landscape Architecture Staff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3200" dirty="0">
                <a:latin typeface="Gotham Bold" pitchFamily="50" charset="0"/>
              </a:rPr>
              <a:t>at GSBS Architects</a:t>
            </a:r>
            <a:endParaRPr sz="3200" dirty="0">
              <a:latin typeface="Gotham Bold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BE774E-B577-2AA3-FE01-40C9C2B10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47" y="677915"/>
            <a:ext cx="2308093" cy="2006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6B8257-9DFB-CEB9-D198-5FE00EE27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84" y="3510712"/>
            <a:ext cx="2304154" cy="214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9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2F7A5-C99F-C2CD-390D-53CB0917E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ry_night_background.jpg">
            <a:extLst>
              <a:ext uri="{FF2B5EF4-FFF2-40B4-BE49-F238E27FC236}">
                <a16:creationId xmlns:a16="http://schemas.microsoft.com/office/drawing/2014/main" id="{F7A6D3B2-0654-5AA3-56A7-56E7BFC40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" y="0"/>
            <a:ext cx="1218895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492F3C-68C7-418D-F67E-C854746204AF}"/>
              </a:ext>
            </a:extLst>
          </p:cNvPr>
          <p:cNvSpPr/>
          <p:nvPr/>
        </p:nvSpPr>
        <p:spPr>
          <a:xfrm>
            <a:off x="914400" y="766914"/>
            <a:ext cx="1828800" cy="1828800"/>
          </a:xfrm>
          <a:prstGeom prst="rect">
            <a:avLst/>
          </a:prstGeom>
          <a:solid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1628C-D306-63E5-51C8-92181086533D}"/>
              </a:ext>
            </a:extLst>
          </p:cNvPr>
          <p:cNvSpPr txBox="1"/>
          <p:nvPr/>
        </p:nvSpPr>
        <p:spPr>
          <a:xfrm>
            <a:off x="2926080" y="825908"/>
            <a:ext cx="89316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3200" dirty="0">
                <a:latin typeface="Gotham Bold" pitchFamily="50" charset="0"/>
              </a:rPr>
              <a:t>David Brems, FAIA </a:t>
            </a:r>
            <a:r>
              <a:rPr sz="3200" dirty="0">
                <a:latin typeface="Gotham Bold" pitchFamily="50" charset="0"/>
              </a:rPr>
              <a:t>– </a:t>
            </a:r>
            <a:endParaRPr lang="en-US" sz="3200" dirty="0">
              <a:latin typeface="Gotham Bold" pitchFamily="50" charset="0"/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3200" dirty="0">
                <a:latin typeface="Gotham Bold" pitchFamily="50" charset="0"/>
              </a:rPr>
              <a:t>Principal at GSBS Architects</a:t>
            </a:r>
            <a:endParaRPr sz="3200" dirty="0">
              <a:latin typeface="Gotham 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4A3E47-43FC-017E-E4EA-A869C3F0DCF6}"/>
              </a:ext>
            </a:extLst>
          </p:cNvPr>
          <p:cNvSpPr/>
          <p:nvPr/>
        </p:nvSpPr>
        <p:spPr>
          <a:xfrm>
            <a:off x="914400" y="3751988"/>
            <a:ext cx="1828800" cy="1828800"/>
          </a:xfrm>
          <a:prstGeom prst="rect">
            <a:avLst/>
          </a:prstGeom>
          <a:solid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30B1BC-8BFD-C66C-0FFD-61C75D8AA239}"/>
              </a:ext>
            </a:extLst>
          </p:cNvPr>
          <p:cNvSpPr txBox="1"/>
          <p:nvPr/>
        </p:nvSpPr>
        <p:spPr>
          <a:xfrm>
            <a:off x="2926080" y="3676426"/>
            <a:ext cx="770948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3200" dirty="0">
                <a:latin typeface="Gotham Bold" pitchFamily="50" charset="0"/>
              </a:rPr>
              <a:t>Matthew Starley, MLA </a:t>
            </a:r>
            <a:r>
              <a:rPr sz="3200" dirty="0">
                <a:latin typeface="Gotham Bold" pitchFamily="50" charset="0"/>
              </a:rPr>
              <a:t>– </a:t>
            </a:r>
            <a:endParaRPr lang="en-US" sz="3200" dirty="0">
              <a:latin typeface="Gotham Bold" pitchFamily="50" charset="0"/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3200" dirty="0">
                <a:latin typeface="Gotham Bold" pitchFamily="50" charset="0"/>
              </a:rPr>
              <a:t>Long Range Planner II at Greater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3200" dirty="0">
                <a:latin typeface="Gotham Bold" pitchFamily="50" charset="0"/>
              </a:rPr>
              <a:t>Salt Lake Municipal Services District</a:t>
            </a:r>
            <a:endParaRPr sz="3200" dirty="0">
              <a:latin typeface="Gotham Bold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74AE99-F67C-E47C-B727-B5C4406A6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83" y="766914"/>
            <a:ext cx="2368769" cy="2028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B3C014-EBD0-C6B8-9A7C-35BF9A31B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82" y="3543063"/>
            <a:ext cx="2368769" cy="24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2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ry_night_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767" y="2522947"/>
            <a:ext cx="1106129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en-US" sz="5000" dirty="0">
                <a:latin typeface="Gotham Bold" pitchFamily="50" charset="0"/>
              </a:rPr>
              <a:t>Let’s Get This (Star) Party Started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latin typeface="Gotham Book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solidFill>
                <a:srgbClr val="C8C8FF"/>
              </a:solidFill>
              <a:latin typeface="Gotham Book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solidFill>
                <a:srgbClr val="C8C8FF"/>
              </a:solidFill>
              <a:latin typeface="Gotham Book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2014E-F33F-46AA-3D91-0F5F1D752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ry_night_background.jpg">
            <a:extLst>
              <a:ext uri="{FF2B5EF4-FFF2-40B4-BE49-F238E27FC236}">
                <a16:creationId xmlns:a16="http://schemas.microsoft.com/office/drawing/2014/main" id="{3A37FFD2-4625-DE7B-DB17-8159959AD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B5BE54-3FC9-420E-57D8-9842F111AEBA}"/>
              </a:ext>
            </a:extLst>
          </p:cNvPr>
          <p:cNvSpPr txBox="1"/>
          <p:nvPr/>
        </p:nvSpPr>
        <p:spPr>
          <a:xfrm>
            <a:off x="501445" y="1800702"/>
            <a:ext cx="1106129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latin typeface="Gotham Book" pitchFamily="50" charset="0"/>
            </a:endParaRPr>
          </a:p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en-US" sz="5000" dirty="0">
                <a:solidFill>
                  <a:srgbClr val="CC9900"/>
                </a:solidFill>
                <a:latin typeface="Gotham Bold" pitchFamily="50" charset="0"/>
              </a:rPr>
              <a:t>Discussion Point #1 – </a:t>
            </a:r>
          </a:p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en-US" sz="5000" dirty="0">
                <a:solidFill>
                  <a:srgbClr val="CC9900"/>
                </a:solidFill>
                <a:latin typeface="Gotham Bold" pitchFamily="50" charset="0"/>
              </a:rPr>
              <a:t>Your profession </a:t>
            </a:r>
          </a:p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en-US" sz="5000" dirty="0">
                <a:solidFill>
                  <a:srgbClr val="CC9900"/>
                </a:solidFill>
                <a:latin typeface="Gotham Bold" pitchFamily="50" charset="0"/>
              </a:rPr>
              <a:t>and the night sky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sz="3000" dirty="0">
              <a:solidFill>
                <a:srgbClr val="C8C8FF"/>
              </a:solidFill>
              <a:latin typeface="Gotham Bold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solidFill>
                <a:srgbClr val="C8C8FF"/>
              </a:solidFill>
              <a:latin typeface="Gotham Book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solidFill>
                <a:srgbClr val="C8C8FF"/>
              </a:solidFill>
              <a:latin typeface="Gotham Book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65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9910B-98D2-25CB-936C-D18A7BA96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ry_night_background.jpg">
            <a:extLst>
              <a:ext uri="{FF2B5EF4-FFF2-40B4-BE49-F238E27FC236}">
                <a16:creationId xmlns:a16="http://schemas.microsoft.com/office/drawing/2014/main" id="{8A2293AD-113D-D2DA-72EA-89A726EA6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D32AA9-8AB1-8B00-E595-335BBD957180}"/>
              </a:ext>
            </a:extLst>
          </p:cNvPr>
          <p:cNvSpPr txBox="1"/>
          <p:nvPr/>
        </p:nvSpPr>
        <p:spPr>
          <a:xfrm>
            <a:off x="501445" y="1800702"/>
            <a:ext cx="1106129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latin typeface="Gotham Book" pitchFamily="50" charset="0"/>
            </a:endParaRPr>
          </a:p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en-US" sz="5000" dirty="0">
                <a:solidFill>
                  <a:srgbClr val="CC9900"/>
                </a:solidFill>
                <a:latin typeface="Gotham Bold" pitchFamily="50" charset="0"/>
              </a:rPr>
              <a:t>Discussion Point #2 – </a:t>
            </a:r>
          </a:p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en-US" sz="5000" dirty="0">
                <a:solidFill>
                  <a:srgbClr val="CC9900"/>
                </a:solidFill>
                <a:latin typeface="Gotham Bold" pitchFamily="50" charset="0"/>
              </a:rPr>
              <a:t>Experience implementing a dark sky ordinance(s)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sz="3000" dirty="0">
              <a:solidFill>
                <a:srgbClr val="C8C8FF"/>
              </a:solidFill>
              <a:latin typeface="Gotham Bold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solidFill>
                <a:srgbClr val="C8C8FF"/>
              </a:solidFill>
              <a:latin typeface="Gotham Book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solidFill>
                <a:srgbClr val="C8C8FF"/>
              </a:solidFill>
              <a:latin typeface="Gotham Book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055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32617-8E27-7DFC-6737-6C454AE63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ry_night_background.jpg">
            <a:extLst>
              <a:ext uri="{FF2B5EF4-FFF2-40B4-BE49-F238E27FC236}">
                <a16:creationId xmlns:a16="http://schemas.microsoft.com/office/drawing/2014/main" id="{589E98AC-1653-4D39-9D63-495C7E2F4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C66BEE-CBEC-F6DA-50DC-E8B6A0384888}"/>
              </a:ext>
            </a:extLst>
          </p:cNvPr>
          <p:cNvSpPr txBox="1"/>
          <p:nvPr/>
        </p:nvSpPr>
        <p:spPr>
          <a:xfrm>
            <a:off x="501445" y="1575415"/>
            <a:ext cx="1106129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latin typeface="Gotham Book" pitchFamily="50" charset="0"/>
            </a:endParaRPr>
          </a:p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en-US" sz="5000" dirty="0">
                <a:solidFill>
                  <a:srgbClr val="CC9900"/>
                </a:solidFill>
                <a:latin typeface="Gotham Bold" pitchFamily="50" charset="0"/>
              </a:rPr>
              <a:t>Discussion Point #3 – </a:t>
            </a:r>
          </a:p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en-US" sz="5000" dirty="0">
                <a:solidFill>
                  <a:srgbClr val="CC9900"/>
                </a:solidFill>
                <a:latin typeface="Gotham Bold" pitchFamily="50" charset="0"/>
              </a:rPr>
              <a:t>Successes and challenges of adoption – community support, concerns, delays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sz="3000" dirty="0">
              <a:solidFill>
                <a:srgbClr val="C8C8FF"/>
              </a:solidFill>
              <a:latin typeface="Gotham Bold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solidFill>
                <a:srgbClr val="C8C8FF"/>
              </a:solidFill>
              <a:latin typeface="Gotham Book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solidFill>
                <a:srgbClr val="C8C8FF"/>
              </a:solidFill>
              <a:latin typeface="Gotham Book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656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EFA83-AFD8-15CA-5539-E54A9DB27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ry_night_background.jpg">
            <a:extLst>
              <a:ext uri="{FF2B5EF4-FFF2-40B4-BE49-F238E27FC236}">
                <a16:creationId xmlns:a16="http://schemas.microsoft.com/office/drawing/2014/main" id="{7E5F6116-0307-BB9B-59C2-22D506985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5FBEF9-291C-243C-06CB-59C37A769D28}"/>
              </a:ext>
            </a:extLst>
          </p:cNvPr>
          <p:cNvSpPr txBox="1"/>
          <p:nvPr/>
        </p:nvSpPr>
        <p:spPr>
          <a:xfrm>
            <a:off x="501445" y="1635049"/>
            <a:ext cx="1106129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latin typeface="Gotham Book" pitchFamily="50" charset="0"/>
            </a:endParaRPr>
          </a:p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en-US" sz="5000" dirty="0">
                <a:solidFill>
                  <a:srgbClr val="CC9900"/>
                </a:solidFill>
                <a:latin typeface="Gotham Bold" pitchFamily="50" charset="0"/>
              </a:rPr>
              <a:t>Discussion Point #4 – </a:t>
            </a:r>
          </a:p>
          <a:p>
            <a:pPr algn="ctr">
              <a:defRPr sz="2400">
                <a:solidFill>
                  <a:srgbClr val="FFFFFF"/>
                </a:solidFill>
              </a:defRPr>
            </a:pPr>
            <a:r>
              <a:rPr lang="en-US" sz="5400" dirty="0">
                <a:solidFill>
                  <a:srgbClr val="CC9900"/>
                </a:solidFill>
                <a:latin typeface="Gotham Bold" pitchFamily="50" charset="0"/>
              </a:rPr>
              <a:t>Lessons learned after implementation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sz="3000" dirty="0">
              <a:solidFill>
                <a:srgbClr val="C8C8FF"/>
              </a:solidFill>
              <a:latin typeface="Gotham Bold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solidFill>
                <a:srgbClr val="C8C8FF"/>
              </a:solidFill>
              <a:latin typeface="Gotham Book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lang="en-US" sz="2400" dirty="0">
              <a:solidFill>
                <a:srgbClr val="C8C8FF"/>
              </a:solidFill>
              <a:latin typeface="Gotham Book" pitchFamily="50" charset="0"/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5736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208</Words>
  <Application>Microsoft Office PowerPoint</Application>
  <PresentationFormat>Custom</PresentationFormat>
  <Paragraphs>63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Gotham Bold</vt:lpstr>
      <vt:lpstr>Gotham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Liz Jackson</dc:creator>
  <cp:keywords/>
  <dc:description>generated using python-pptx</dc:description>
  <cp:lastModifiedBy>Liz Jackson</cp:lastModifiedBy>
  <cp:revision>67</cp:revision>
  <dcterms:created xsi:type="dcterms:W3CDTF">2013-01-27T09:14:16Z</dcterms:created>
  <dcterms:modified xsi:type="dcterms:W3CDTF">2025-05-07T06:07:01Z</dcterms:modified>
  <cp:category/>
</cp:coreProperties>
</file>