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8" r:id="rId3"/>
    <p:sldId id="292" r:id="rId4"/>
    <p:sldId id="305" r:id="rId5"/>
    <p:sldId id="306" r:id="rId6"/>
    <p:sldId id="307" r:id="rId7"/>
    <p:sldId id="308" r:id="rId8"/>
    <p:sldId id="309" r:id="rId9"/>
    <p:sldId id="310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56" autoAdjust="0"/>
  </p:normalViewPr>
  <p:slideViewPr>
    <p:cSldViewPr snapToGrid="0">
      <p:cViewPr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513C-FE8A-DA28-E90E-983F02C7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580E3-AC67-07C2-C973-9E2908BE7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D56C5-40AF-9074-B390-76433A6E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ED10-4A25-9077-DB0E-E7F10747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1521B-2081-DCD5-A64C-F003C202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0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9389-1F97-66B1-818C-8B5D3285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4FFDD-5E81-5B5D-18AE-3F8B038F6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3A80D-94EE-E46C-B9E3-CD72A6A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89AE3-16BC-6CDD-82EF-9276DEB7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0C3D7-E886-5642-3E0C-A321ECCA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8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13ECA-F1B8-2B6D-775A-174BB6853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C7125-A3B9-3557-565A-90D5A385D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CF9DB-10CE-7A1F-D2CF-08028214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3D4A7-EA5E-19FF-3927-2DE71F90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77B4-40B3-3EFD-C220-8EF75C16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5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A492-87EA-E82A-CA10-F1C33584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509C1-2EB1-1639-60AB-DF7EF7531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10B31-422B-2643-0190-69C472CB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F93C5-226B-0273-8ED8-7A2438F2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FB02F-E102-4E2E-67F0-FF5C351D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5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B2C4-7D1D-1976-9AA7-1E7CCD62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FDEC-D617-079C-67A4-403007E25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589E5-93EC-C395-589C-275E1A28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DFB75-8649-C20B-43D2-4401407C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CF24-72A7-BFC4-1878-0783C60D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3CC3-BFF5-6F20-FFA3-753C976C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CEA8-A175-CBAC-644E-91B4934C9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EDA15-6017-4D28-3022-5B3B8E100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96A02-CC58-5FD3-4929-C2557A93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FFC1D-0ACA-A229-DD51-A705F44B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FAB1E-916C-AEC1-769A-5DF7C943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BB04-83C5-FFD5-1A08-03E22662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59D18-FC52-AE35-1D47-BB476660A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68308-4747-6586-2B12-911577FEA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C921-8E4F-68BF-A409-8A5DD4CD4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91ACA-6D4A-F9C8-4A1F-37A6D11C4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C19F8-063D-B5FC-09DA-A1DC719D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0D197-FC5D-24B1-8404-812C615D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B6D3E-B556-BBAD-728A-356164BA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5A65-588B-FCEA-DE26-5BF3E99F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12A22-5C9B-69F1-D560-6AFE730D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14366-C01B-EDA7-4FC4-30407FB4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BEC31-4F7B-3937-A2E1-2006A4AB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5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B91B9-160E-7F07-68FC-D27D95DF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5CAD6E-A73E-7E86-015E-3CD4B0A9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4AD26-0AC5-EC76-E41D-0FB8161D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B514-60A6-D35C-657C-00B4CF7A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5059-8D5C-9CFD-6C7E-D3F8FF58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1A1D0-C464-734D-DB37-CABD934D4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9E52C-25F2-5634-FDD7-CAE1F294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6E4CF-4F53-2370-BF68-22C4A1CE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8F81C-E3B0-EB84-F95B-FF18C7B1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5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5F6D-A7A7-E618-27B0-E699280F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4050BF-D0BA-0114-E357-6B399F4A3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48AA6-4EA5-8718-FFAC-4CDFCF9C3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77B2A-6531-FA4A-7EF2-78EB08C5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F2FBB-EEB8-5817-2F32-652A5E23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92E29-3956-0E54-28A5-A9584EAB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0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000">
                <a:alpha val="62000"/>
                <a:lumMod val="88000"/>
              </a:srgbClr>
            </a:gs>
            <a:gs pos="83000">
              <a:srgbClr val="FF0000">
                <a:lumMod val="66000"/>
                <a:lumOff val="34000"/>
              </a:srgbClr>
            </a:gs>
            <a:gs pos="47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DF2E2-1124-88A8-AD84-FBE6D241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93CE6-6202-4A9A-5064-7BBD9B67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432C-D146-2D37-4BDD-F97590F8F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2407-3773-4029-A59A-F8CAC6CBC1F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561E-94E6-ED9A-C3DE-CD364C8F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8DE8-5744-0EE0-0442-605D30A4D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3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Photo | Young man looking on huge stack of papers, isolated on  white background">
            <a:extLst>
              <a:ext uri="{FF2B5EF4-FFF2-40B4-BE49-F238E27FC236}">
                <a16:creationId xmlns:a16="http://schemas.microsoft.com/office/drawing/2014/main" id="{93B04086-3237-4F40-0084-5943D078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87" y="1666483"/>
            <a:ext cx="3216306" cy="441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1E2FB-6B60-C6D9-C8DF-470F9ED5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4449" y="2660094"/>
            <a:ext cx="9205126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anose="020B0903060703020204" pitchFamily="34" charset="0"/>
              </a:rPr>
              <a:t>2025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anose="020B0903060703020204" pitchFamily="34" charset="0"/>
              </a:rPr>
            </a:b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anose="020B0903060703020204" pitchFamily="34" charset="0"/>
              </a:rPr>
              <a:t> LAND USE/ HOUSING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anose="020B0903060703020204" pitchFamily="34" charset="0"/>
              </a:rPr>
            </a:b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anose="020B0903060703020204" pitchFamily="34" charset="0"/>
              </a:rPr>
              <a:t> LEGISLATIVE SUMMARY</a:t>
            </a:r>
          </a:p>
        </p:txBody>
      </p:sp>
    </p:spTree>
    <p:extLst>
      <p:ext uri="{BB962C8B-B14F-4D97-AF65-F5344CB8AC3E}">
        <p14:creationId xmlns:p14="http://schemas.microsoft.com/office/powerpoint/2010/main" val="1629958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F51F-47FB-A03D-1F61-7CC3976E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0"/>
              </a:rPr>
              <a:t>Coming Next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167F-8CEA-5EB8-23EF-83C91057F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Beehive Development Authority?</a:t>
            </a:r>
          </a:p>
          <a:p>
            <a:r>
              <a:rPr lang="en-US" dirty="0"/>
              <a:t>More zoning reform? (HB88, HB90, SB262)</a:t>
            </a:r>
          </a:p>
          <a:p>
            <a:r>
              <a:rPr lang="en-US" dirty="0"/>
              <a:t>Correct process for similar, unlisted businesses</a:t>
            </a:r>
          </a:p>
          <a:p>
            <a:r>
              <a:rPr lang="en-US" dirty="0"/>
              <a:t>Annexation?</a:t>
            </a:r>
          </a:p>
          <a:p>
            <a:r>
              <a:rPr lang="en-US" dirty="0"/>
              <a:t>Gravel pits?</a:t>
            </a:r>
          </a:p>
          <a:p>
            <a:r>
              <a:rPr lang="en-US" dirty="0"/>
              <a:t>State Housing Plan</a:t>
            </a:r>
          </a:p>
        </p:txBody>
      </p:sp>
      <p:pic>
        <p:nvPicPr>
          <p:cNvPr id="10242" name="Picture 2" descr="Exhaustion at Work: The Effects of Fatigue in the Workplace - Mammoth  Wellness Store">
            <a:extLst>
              <a:ext uri="{FF2B5EF4-FFF2-40B4-BE49-F238E27FC236}">
                <a16:creationId xmlns:a16="http://schemas.microsoft.com/office/drawing/2014/main" id="{2C9C5247-9E64-F075-46BE-93225BD6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77" y="3865075"/>
            <a:ext cx="4235938" cy="28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6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44F4-DE45-06C6-CBFA-6D285866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577" y="44715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latin typeface="Britannic Bold" panose="020B0903060703020204" pitchFamily="34" charset="0"/>
              </a:rPr>
              <a:t>So Much New Added!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964F-1AE4-A43E-6D93-11732978E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0625" y="3275612"/>
            <a:ext cx="5181600" cy="361935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Housing/Land Use</a:t>
            </a:r>
          </a:p>
          <a:p>
            <a:pPr lvl="2"/>
            <a:r>
              <a:rPr lang="en-US" sz="2800" dirty="0"/>
              <a:t>40 bills introduced, 25 passed</a:t>
            </a:r>
          </a:p>
          <a:p>
            <a:pPr lvl="2"/>
            <a:r>
              <a:rPr lang="en-US" sz="2800" dirty="0"/>
              <a:t>765 lines of code added to LUDMA (780 in county LUDMA)</a:t>
            </a:r>
          </a:p>
          <a:p>
            <a:pPr marL="914400" lvl="2" indent="0">
              <a:buNone/>
            </a:pPr>
            <a:endParaRPr lang="en-US" sz="2800" dirty="0"/>
          </a:p>
        </p:txBody>
      </p:sp>
      <p:pic>
        <p:nvPicPr>
          <p:cNvPr id="1026" name="Picture 2" descr="Utah lawmakers, as a whole, are quite a homogeneous group: predominantly  LDS, male and Republican.">
            <a:extLst>
              <a:ext uri="{FF2B5EF4-FFF2-40B4-BE49-F238E27FC236}">
                <a16:creationId xmlns:a16="http://schemas.microsoft.com/office/drawing/2014/main" id="{8D4A6D9D-5B10-A478-8933-A87610E5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" y="127835"/>
            <a:ext cx="3448538" cy="218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68C4A-FF7C-6B34-C7BA-F5B746D65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243662"/>
            <a:ext cx="4895850" cy="41671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Other State Code Sections:</a:t>
            </a:r>
          </a:p>
          <a:p>
            <a:pPr lvl="1"/>
            <a:r>
              <a:rPr lang="en-US" dirty="0"/>
              <a:t>15A – State Fire and Construction</a:t>
            </a:r>
          </a:p>
          <a:p>
            <a:pPr lvl="1"/>
            <a:r>
              <a:rPr lang="en-US" dirty="0"/>
              <a:t>71A – Veterans and Military Affairs</a:t>
            </a:r>
          </a:p>
          <a:p>
            <a:pPr lvl="1"/>
            <a:r>
              <a:rPr lang="en-US" dirty="0"/>
              <a:t>79-6 – Utah Energy Act</a:t>
            </a:r>
          </a:p>
          <a:p>
            <a:pPr lvl="1"/>
            <a:r>
              <a:rPr lang="en-US" dirty="0"/>
              <a:t>35A-8 – Housing &amp; Comm. Devel.</a:t>
            </a:r>
          </a:p>
          <a:p>
            <a:pPr lvl="1"/>
            <a:r>
              <a:rPr lang="en-US" dirty="0"/>
              <a:t>63N – Economic Opportunity Act</a:t>
            </a:r>
          </a:p>
          <a:p>
            <a:pPr lvl="1"/>
            <a:r>
              <a:rPr lang="en-US" dirty="0"/>
              <a:t>53B – Higher Education</a:t>
            </a:r>
          </a:p>
          <a:p>
            <a:pPr lvl="1"/>
            <a:r>
              <a:rPr lang="en-US" dirty="0"/>
              <a:t>19-5 – Water Quality Act</a:t>
            </a:r>
          </a:p>
          <a:p>
            <a:pPr lvl="1"/>
            <a:r>
              <a:rPr lang="en-US" dirty="0"/>
              <a:t>10-8 – Powers of Municipalities</a:t>
            </a:r>
          </a:p>
          <a:p>
            <a:pPr lvl="1"/>
            <a:r>
              <a:rPr lang="en-US" dirty="0"/>
              <a:t>17C – Community Development</a:t>
            </a:r>
          </a:p>
          <a:p>
            <a:pPr lvl="1"/>
            <a:r>
              <a:rPr lang="en-US" dirty="0"/>
              <a:t>11-41 – Retail Incentive Payments</a:t>
            </a:r>
          </a:p>
          <a:p>
            <a:pPr lvl="1"/>
            <a:r>
              <a:rPr lang="en-US" dirty="0"/>
              <a:t>53-29 – Security Improvements</a:t>
            </a:r>
          </a:p>
        </p:txBody>
      </p:sp>
    </p:spTree>
    <p:extLst>
      <p:ext uri="{BB962C8B-B14F-4D97-AF65-F5344CB8AC3E}">
        <p14:creationId xmlns:p14="http://schemas.microsoft.com/office/powerpoint/2010/main" val="398938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3E15-AC0F-2AC0-EFCB-57695772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2" y="652840"/>
            <a:ext cx="7266354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ritannic Bold" panose="020B0903060703020204" pitchFamily="34" charset="0"/>
              </a:rPr>
              <a:t>General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576A1-1C7C-E3A5-D902-5B1496A0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633" y="3121765"/>
            <a:ext cx="10515600" cy="4351338"/>
          </a:xfrm>
        </p:spPr>
        <p:txBody>
          <a:bodyPr/>
          <a:lstStyle/>
          <a:p>
            <a:r>
              <a:rPr lang="en-US" dirty="0"/>
              <a:t>Transportation and Traffic Circulation Element (SB195)</a:t>
            </a:r>
          </a:p>
          <a:p>
            <a:pPr lvl="1"/>
            <a:r>
              <a:rPr lang="en-US" dirty="0"/>
              <a:t>All communities in Metropolitan Planning Organizations (MPOs)</a:t>
            </a:r>
          </a:p>
          <a:p>
            <a:pPr lvl="1"/>
            <a:r>
              <a:rPr lang="en-US" dirty="0"/>
              <a:t>“identify priority connections to remedy physical impediments … that would improve circulation…”</a:t>
            </a:r>
          </a:p>
          <a:p>
            <a:pPr lvl="1"/>
            <a:r>
              <a:rPr lang="en-US" dirty="0"/>
              <a:t>Include cost estimates, potential funding sources, impediments to constructing</a:t>
            </a:r>
          </a:p>
          <a:p>
            <a:pPr lvl="1"/>
            <a:r>
              <a:rPr lang="en-US" dirty="0"/>
              <a:t>To be completed by July 1, 2027</a:t>
            </a:r>
          </a:p>
          <a:p>
            <a:pPr lvl="1"/>
            <a:r>
              <a:rPr lang="en-US" dirty="0"/>
              <a:t>MPO to provide annual reports to Transportation Interim Committee</a:t>
            </a:r>
          </a:p>
        </p:txBody>
      </p:sp>
      <p:pic>
        <p:nvPicPr>
          <p:cNvPr id="2050" name="Picture 2" descr="Residents worry about road that ends in the Mississippi River">
            <a:extLst>
              <a:ext uri="{FF2B5EF4-FFF2-40B4-BE49-F238E27FC236}">
                <a16:creationId xmlns:a16="http://schemas.microsoft.com/office/drawing/2014/main" id="{B1BE80C6-71F7-5EB4-B7B9-16C3BD46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2" y="465162"/>
            <a:ext cx="3687747" cy="20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7CBF5-6B6B-9EEC-51F7-C20EB1A40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F69F-DA41-A8B9-0CFE-EC106199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71" y="528186"/>
            <a:ext cx="7266354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ritannic Bold" panose="020B0903060703020204" pitchFamily="34" charset="0"/>
              </a:rPr>
              <a:t>General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F5FD9-232A-0506-83C9-7F33174F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2506662"/>
            <a:ext cx="6454066" cy="4351338"/>
          </a:xfrm>
        </p:spPr>
        <p:txBody>
          <a:bodyPr/>
          <a:lstStyle/>
          <a:p>
            <a:r>
              <a:rPr lang="en-US" dirty="0"/>
              <a:t>Moderate Income Housing Element (HB37)</a:t>
            </a:r>
          </a:p>
          <a:p>
            <a:pPr lvl="1"/>
            <a:r>
              <a:rPr lang="en-US" dirty="0"/>
              <a:t>Creates Affordable Home Ownership Density Bonus option in LUDMA Section 5</a:t>
            </a:r>
          </a:p>
          <a:p>
            <a:pPr lvl="1"/>
            <a:r>
              <a:rPr lang="en-US" dirty="0"/>
              <a:t>Implementing an HTRZ, HOPZ, FHIZ, UHIP, Density Bonus – 3 years compliance</a:t>
            </a:r>
          </a:p>
          <a:p>
            <a:pPr lvl="1"/>
            <a:endParaRPr lang="en-US" dirty="0"/>
          </a:p>
        </p:txBody>
      </p:sp>
      <p:pic>
        <p:nvPicPr>
          <p:cNvPr id="3074" name="Picture 2" descr="Townhouse or Single Family Home? | Rockford Construction">
            <a:extLst>
              <a:ext uri="{FF2B5EF4-FFF2-40B4-BE49-F238E27FC236}">
                <a16:creationId xmlns:a16="http://schemas.microsoft.com/office/drawing/2014/main" id="{2B9CC4B3-EF2C-D742-1AAF-C29F77025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72" y="1077912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7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35CBF-F00B-7B44-97FA-F21EDB8E6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D00F-81FD-8978-BF39-FCE1137C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42" y="459094"/>
            <a:ext cx="9797380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Britannic Bold" panose="020B0903060703020204" pitchFamily="34" charset="0"/>
              </a:rPr>
              <a:t>Local Ordinance</a:t>
            </a:r>
            <a:br>
              <a:rPr lang="en-US" sz="6000" dirty="0">
                <a:latin typeface="Britannic Bold" panose="020B0903060703020204" pitchFamily="34" charset="0"/>
              </a:rPr>
            </a:br>
            <a:r>
              <a:rPr lang="en-US" sz="6000" dirty="0">
                <a:latin typeface="Britannic Bold" panose="020B0903060703020204" pitchFamily="34" charset="0"/>
              </a:rPr>
              <a:t>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2342-062A-50DB-2399-E56169630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2340531"/>
            <a:ext cx="1081840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Provisions for identical housing plans (HB368)</a:t>
            </a:r>
          </a:p>
          <a:p>
            <a:r>
              <a:rPr lang="en-US" dirty="0"/>
              <a:t>Public hearings for variances, LU appeals prohibited (HB368)</a:t>
            </a:r>
          </a:p>
          <a:p>
            <a:r>
              <a:rPr lang="en-US" dirty="0"/>
              <a:t>Parking standards for 1- and 2- family units, townhomes in MIHP cities (SB181)</a:t>
            </a:r>
          </a:p>
          <a:p>
            <a:r>
              <a:rPr lang="en-US" dirty="0"/>
              <a:t>Street, fire improvements required for building permits, COs (HB368)</a:t>
            </a:r>
          </a:p>
          <a:p>
            <a:r>
              <a:rPr lang="en-US" dirty="0"/>
              <a:t>Inspections and bond releases for public improvements, landscaping (HB368)</a:t>
            </a:r>
          </a:p>
          <a:p>
            <a:r>
              <a:rPr lang="en-US" dirty="0"/>
              <a:t>Issuance of building permits, COs relating to landscaping (HB368)</a:t>
            </a:r>
          </a:p>
          <a:p>
            <a:r>
              <a:rPr lang="en-US" dirty="0"/>
              <a:t>TDR provisions, transfer outside of jurisdiction must have agreement (HB368)</a:t>
            </a:r>
          </a:p>
          <a:p>
            <a:pPr lvl="1"/>
            <a:endParaRPr lang="en-US" dirty="0"/>
          </a:p>
        </p:txBody>
      </p:sp>
      <p:pic>
        <p:nvPicPr>
          <p:cNvPr id="6" name="Picture 2" descr="Sorry, but Guelph has bigger equity issues than your driveway - Guelph News">
            <a:extLst>
              <a:ext uri="{FF2B5EF4-FFF2-40B4-BE49-F238E27FC236}">
                <a16:creationId xmlns:a16="http://schemas.microsoft.com/office/drawing/2014/main" id="{D26DC614-DF5C-83C3-A3BD-47DBD57E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92" y="95355"/>
            <a:ext cx="3393418" cy="26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4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5778F-B1AC-4713-8B9E-9674B96CA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ABD5-1F53-7228-C3DA-169F00FC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447" y="395021"/>
            <a:ext cx="9797380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Britannic Bold" panose="020B0903060703020204" pitchFamily="34" charset="0"/>
              </a:rPr>
              <a:t>Local Ordinance</a:t>
            </a:r>
            <a:br>
              <a:rPr lang="en-US" sz="6000" dirty="0">
                <a:latin typeface="Britannic Bold" panose="020B0903060703020204" pitchFamily="34" charset="0"/>
              </a:rPr>
            </a:br>
            <a:r>
              <a:rPr lang="en-US" sz="6000" dirty="0">
                <a:latin typeface="Britannic Bold" panose="020B0903060703020204" pitchFamily="34" charset="0"/>
              </a:rPr>
              <a:t>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8344F-F7AD-AF9C-4F47-1E64A5B5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02" y="2242876"/>
            <a:ext cx="8306028" cy="4351338"/>
          </a:xfrm>
        </p:spPr>
        <p:txBody>
          <a:bodyPr/>
          <a:lstStyle/>
          <a:p>
            <a:r>
              <a:rPr lang="en-US" dirty="0"/>
              <a:t>Storm water runoff controls, permits, inspections (SB220)</a:t>
            </a:r>
          </a:p>
          <a:p>
            <a:r>
              <a:rPr lang="en-US" dirty="0"/>
              <a:t>Property line adjustments – extensive changes (SB104)</a:t>
            </a:r>
          </a:p>
          <a:p>
            <a:r>
              <a:rPr lang="en-US" dirty="0"/>
              <a:t>Counties – high tunnels exempt (HB435)</a:t>
            </a:r>
          </a:p>
          <a:p>
            <a:r>
              <a:rPr lang="en-US" dirty="0"/>
              <a:t>Counties – minor subs now 50 acres, 500 ft. (HB255)</a:t>
            </a:r>
          </a:p>
          <a:p>
            <a:r>
              <a:rPr lang="en-US" dirty="0"/>
              <a:t>Gravel pit regulation – limited (HB355)</a:t>
            </a:r>
          </a:p>
          <a:p>
            <a:r>
              <a:rPr lang="en-US" dirty="0"/>
              <a:t>Process for determination of similar, unlisted business uses – flawed! (SB179)</a:t>
            </a:r>
          </a:p>
          <a:p>
            <a:pPr lvl="1"/>
            <a:endParaRPr lang="en-US" dirty="0"/>
          </a:p>
        </p:txBody>
      </p:sp>
      <p:pic>
        <p:nvPicPr>
          <p:cNvPr id="5122" name="Picture 2" descr="North Salt Lake evacuees angry city allowed development in slide area - The  Salt Lake Tribune">
            <a:extLst>
              <a:ext uri="{FF2B5EF4-FFF2-40B4-BE49-F238E27FC236}">
                <a16:creationId xmlns:a16="http://schemas.microsoft.com/office/drawing/2014/main" id="{B76048F0-5E30-61B9-B7EB-108CF59A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0" y="839215"/>
            <a:ext cx="3377656" cy="228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3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EDAC7-1BAE-2475-AE33-0BECE4BF2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8EC6-CE04-E7F9-A9E6-5AE36866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42" y="537064"/>
            <a:ext cx="979738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ritannic Bold" panose="020B0903060703020204" pitchFamily="34" charset="0"/>
              </a:rPr>
              <a:t>LU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17B2-B645-D401-F6FF-A5B7C373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28" y="2056446"/>
            <a:ext cx="866909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Mailing of notices for general code changes (HB368)</a:t>
            </a:r>
          </a:p>
          <a:p>
            <a:r>
              <a:rPr lang="en-US" dirty="0"/>
              <a:t>Notify properties within 2,500 ft of private airport runway (HB44)</a:t>
            </a:r>
          </a:p>
          <a:p>
            <a:r>
              <a:rPr lang="en-US" dirty="0"/>
              <a:t>Billboard relocations due to highway construction (HB198)</a:t>
            </a:r>
          </a:p>
          <a:p>
            <a:r>
              <a:rPr lang="en-US" dirty="0"/>
              <a:t>Short-term rentals enforcement, licensing (HB256)</a:t>
            </a:r>
          </a:p>
          <a:p>
            <a:r>
              <a:rPr lang="en-US" dirty="0"/>
              <a:t>No withholding building permits, COs for landscaping plans, installation (HB368)</a:t>
            </a:r>
          </a:p>
          <a:p>
            <a:r>
              <a:rPr lang="en-US" dirty="0"/>
              <a:t>Timelines for deeming applications complete, plan resubmittals, plan reviews (HB368)</a:t>
            </a:r>
          </a:p>
          <a:p>
            <a:r>
              <a:rPr lang="en-US" dirty="0"/>
              <a:t>Rules for release of bonds for infrastructure, landscaping (HB368)</a:t>
            </a:r>
          </a:p>
          <a:p>
            <a:pPr lvl="1"/>
            <a:endParaRPr lang="en-US" dirty="0"/>
          </a:p>
        </p:txBody>
      </p:sp>
      <p:pic>
        <p:nvPicPr>
          <p:cNvPr id="6146" name="Picture 2" descr="Digital Freeway Billboards | Vacaville, CA">
            <a:extLst>
              <a:ext uri="{FF2B5EF4-FFF2-40B4-BE49-F238E27FC236}">
                <a16:creationId xmlns:a16="http://schemas.microsoft.com/office/drawing/2014/main" id="{E3D1C0C0-AADF-372A-E28C-D938B383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69" y="190403"/>
            <a:ext cx="3650783" cy="201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nding on the longest grass runway in America—Triple Tree, SC (SC00) ... |  TikTok">
            <a:extLst>
              <a:ext uri="{FF2B5EF4-FFF2-40B4-BE49-F238E27FC236}">
                <a16:creationId xmlns:a16="http://schemas.microsoft.com/office/drawing/2014/main" id="{78C0FF6C-2C8A-F666-4F56-86E2BF374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894" y="2899086"/>
            <a:ext cx="1862462" cy="33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B59EA-8261-030F-39E8-0B29C242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88D4-667F-089A-6985-08CBF4D7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40" y="510431"/>
            <a:ext cx="979738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ritannic Bold" panose="020B0903060703020204" pitchFamily="34" charset="0"/>
              </a:rPr>
              <a:t>LU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E16E-2451-8C35-B4D8-90BB86497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40" y="2162978"/>
            <a:ext cx="10818408" cy="4351338"/>
          </a:xfrm>
        </p:spPr>
        <p:txBody>
          <a:bodyPr/>
          <a:lstStyle/>
          <a:p>
            <a:r>
              <a:rPr lang="en-US" dirty="0"/>
              <a:t>Changes to FHIZ program (SB23)</a:t>
            </a:r>
          </a:p>
          <a:p>
            <a:r>
              <a:rPr lang="en-US" dirty="0"/>
              <a:t>Changes to HTRZ program (SB26)</a:t>
            </a:r>
          </a:p>
          <a:p>
            <a:r>
              <a:rPr lang="en-US" dirty="0"/>
              <a:t>Station Area Plan reporting changes (SB195)</a:t>
            </a:r>
          </a:p>
          <a:p>
            <a:r>
              <a:rPr lang="en-US" dirty="0"/>
              <a:t>Changes to use of housing set-aside funds, CRA funds (SB250)</a:t>
            </a:r>
          </a:p>
          <a:p>
            <a:r>
              <a:rPr lang="en-US" dirty="0"/>
              <a:t>Cannot charge water districts with certified inspector permit fees (HB550)</a:t>
            </a:r>
          </a:p>
          <a:p>
            <a:r>
              <a:rPr lang="en-US" dirty="0"/>
              <a:t>Certified security improvements exempt from local LU regs (SB340)</a:t>
            </a:r>
          </a:p>
          <a:p>
            <a:r>
              <a:rPr lang="en-US" dirty="0"/>
              <a:t>Annexation process changed for Salt Lake County (HB368)</a:t>
            </a:r>
          </a:p>
        </p:txBody>
      </p:sp>
      <p:pic>
        <p:nvPicPr>
          <p:cNvPr id="7170" name="Picture 2" descr="Security Walls, Precast Concrete Security Wall Panel System">
            <a:extLst>
              <a:ext uri="{FF2B5EF4-FFF2-40B4-BE49-F238E27FC236}">
                <a16:creationId xmlns:a16="http://schemas.microsoft.com/office/drawing/2014/main" id="{2F2256EF-F4EE-B1B7-90CF-09E9D1809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23" y="343684"/>
            <a:ext cx="4265864" cy="28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6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6307C-91B7-2F38-CA61-A6F4BB4A5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E9C2-C63C-A403-D19D-4C806547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40" y="198512"/>
            <a:ext cx="979738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ritannic Bold" panose="020B0903060703020204" pitchFamily="34" charset="0"/>
              </a:rPr>
              <a:t>Other Planning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F0FDC-5D67-FDBC-A073-E73B3FC63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40" y="1727971"/>
            <a:ext cx="10681068" cy="4778723"/>
          </a:xfrm>
        </p:spPr>
        <p:txBody>
          <a:bodyPr/>
          <a:lstStyle/>
          <a:p>
            <a:r>
              <a:rPr lang="en-US" dirty="0"/>
              <a:t>Electrical Energy Development Zones (HB249)</a:t>
            </a:r>
          </a:p>
          <a:p>
            <a:r>
              <a:rPr lang="en-US" dirty="0"/>
              <a:t>Development/Redevelopment of University property (SB129)</a:t>
            </a:r>
          </a:p>
          <a:p>
            <a:r>
              <a:rPr lang="en-US" dirty="0"/>
              <a:t>Convention Center renovation (SB26)</a:t>
            </a:r>
          </a:p>
          <a:p>
            <a:r>
              <a:rPr lang="en-US" dirty="0"/>
              <a:t>UDOT oversight of local transportation planning (SB195)</a:t>
            </a:r>
          </a:p>
          <a:p>
            <a:r>
              <a:rPr lang="en-US" dirty="0"/>
              <a:t>Sports stadium oversight and funding (SB333, SB336)</a:t>
            </a:r>
          </a:p>
        </p:txBody>
      </p:sp>
      <p:pic>
        <p:nvPicPr>
          <p:cNvPr id="1026" name="Picture 2" descr="Google will purchase nuclear energy from multiple small modular reactors  developed by Kairos - YouTube">
            <a:extLst>
              <a:ext uri="{FF2B5EF4-FFF2-40B4-BE49-F238E27FC236}">
                <a16:creationId xmlns:a16="http://schemas.microsoft.com/office/drawing/2014/main" id="{04ADFF69-466D-BF2E-A2ED-EC268061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4" y="4530195"/>
            <a:ext cx="3805654" cy="21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tah's Major League Baseball stadium, Power District plans have new  renderings">
            <a:extLst>
              <a:ext uri="{FF2B5EF4-FFF2-40B4-BE49-F238E27FC236}">
                <a16:creationId xmlns:a16="http://schemas.microsoft.com/office/drawing/2014/main" id="{1252AA16-9D51-FCD3-5FAB-4D8FBA5D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15" y="4491173"/>
            <a:ext cx="3940493" cy="22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5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585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Britannic Bold</vt:lpstr>
      <vt:lpstr>Calibri</vt:lpstr>
      <vt:lpstr>Calibri Light</vt:lpstr>
      <vt:lpstr>Office Theme</vt:lpstr>
      <vt:lpstr>2025  LAND USE/ HOUSING  LEGISLATIVE SUMMARY</vt:lpstr>
      <vt:lpstr>So Much New Added!</vt:lpstr>
      <vt:lpstr>General Plans</vt:lpstr>
      <vt:lpstr>General Plans</vt:lpstr>
      <vt:lpstr>Local Ordinance Amendments</vt:lpstr>
      <vt:lpstr>Local Ordinance Amendments</vt:lpstr>
      <vt:lpstr>LU Administration</vt:lpstr>
      <vt:lpstr>LU Administration</vt:lpstr>
      <vt:lpstr>Other Planning Legislation</vt:lpstr>
      <vt:lpstr>Coming Next Year?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Wilf Sommerkorn</dc:creator>
  <cp:lastModifiedBy>Wilf Sommerkorn</cp:lastModifiedBy>
  <cp:revision>29</cp:revision>
  <dcterms:created xsi:type="dcterms:W3CDTF">2023-03-15T15:04:31Z</dcterms:created>
  <dcterms:modified xsi:type="dcterms:W3CDTF">2025-04-01T18:37:10Z</dcterms:modified>
</cp:coreProperties>
</file>