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41"/>
  </p:notesMasterIdLst>
  <p:sldIdLst>
    <p:sldId id="256" r:id="rId5"/>
    <p:sldId id="283" r:id="rId6"/>
    <p:sldId id="307" r:id="rId7"/>
    <p:sldId id="327" r:id="rId8"/>
    <p:sldId id="306" r:id="rId9"/>
    <p:sldId id="305" r:id="rId10"/>
    <p:sldId id="308" r:id="rId11"/>
    <p:sldId id="302" r:id="rId12"/>
    <p:sldId id="310" r:id="rId13"/>
    <p:sldId id="304" r:id="rId14"/>
    <p:sldId id="303" r:id="rId15"/>
    <p:sldId id="312" r:id="rId16"/>
    <p:sldId id="314" r:id="rId17"/>
    <p:sldId id="328" r:id="rId18"/>
    <p:sldId id="322" r:id="rId19"/>
    <p:sldId id="316" r:id="rId20"/>
    <p:sldId id="317" r:id="rId21"/>
    <p:sldId id="330" r:id="rId22"/>
    <p:sldId id="319" r:id="rId23"/>
    <p:sldId id="324" r:id="rId24"/>
    <p:sldId id="291" r:id="rId25"/>
    <p:sldId id="294" r:id="rId26"/>
    <p:sldId id="299" r:id="rId27"/>
    <p:sldId id="332" r:id="rId28"/>
    <p:sldId id="300" r:id="rId29"/>
    <p:sldId id="331" r:id="rId30"/>
    <p:sldId id="285" r:id="rId31"/>
    <p:sldId id="325" r:id="rId32"/>
    <p:sldId id="292" r:id="rId33"/>
    <p:sldId id="296" r:id="rId34"/>
    <p:sldId id="320" r:id="rId35"/>
    <p:sldId id="297" r:id="rId36"/>
    <p:sldId id="326" r:id="rId37"/>
    <p:sldId id="288" r:id="rId38"/>
    <p:sldId id="287" r:id="rId39"/>
    <p:sldId id="278" r:id="rId40"/>
  </p:sldIdLst>
  <p:sldSz cx="9144000" cy="5143500" type="screen16x9"/>
  <p:notesSz cx="7010400" cy="9296400"/>
  <p:embeddedFontLst>
    <p:embeddedFont>
      <p:font typeface="Arvo"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Franklin Gothic Book" panose="020B0503020102020204" pitchFamily="34" charset="0"/>
      <p:regular r:id="rId50"/>
      <p:italic r:id="rId51"/>
    </p:embeddedFont>
    <p:embeddedFont>
      <p:font typeface="Roboto Condensed" panose="02000000000000000000" pitchFamily="2" charset="0"/>
      <p:regular r:id="rId52"/>
      <p:bold r:id="rId53"/>
      <p:italic r:id="rId54"/>
      <p:boldItalic r:id="rId55"/>
    </p:embeddedFont>
    <p:embeddedFont>
      <p:font typeface="Roboto Condensed Light"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898"/>
    <a:srgbClr val="666699"/>
    <a:srgbClr val="3F5378"/>
    <a:srgbClr val="A50021"/>
    <a:srgbClr val="00CC66"/>
    <a:srgbClr val="FF9800"/>
    <a:srgbClr val="C7D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82ACCC-E301-4F52-A1D8-7A6E16F233BB}">
  <a:tblStyle styleId="{6D82ACCC-E301-4F52-A1D8-7A6E16F233B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49" autoAdjust="0"/>
  </p:normalViewPr>
  <p:slideViewPr>
    <p:cSldViewPr snapToGrid="0">
      <p:cViewPr varScale="1">
        <p:scale>
          <a:sx n="186" d="100"/>
          <a:sy n="186" d="100"/>
        </p:scale>
        <p:origin x="353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BAEA3-D84A-4D8A-B251-234425379E6B}"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49A51498-5862-4BE6-8151-8161A59E7E1C}">
      <dgm:prSet phldrT="[Text]"/>
      <dgm:spPr/>
      <dgm:t>
        <a:bodyPr/>
        <a:lstStyle/>
        <a:p>
          <a:r>
            <a:rPr lang="en-US"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Local Plans and Regulations </a:t>
          </a:r>
        </a:p>
      </dgm:t>
    </dgm:pt>
    <dgm:pt modelId="{2A70C833-9506-4168-88D7-9ACF08D9B80E}" type="parTrans" cxnId="{D4C14418-F82C-4BE3-BD2A-CFE4A408524C}">
      <dgm:prSet/>
      <dgm:spPr/>
      <dgm:t>
        <a:bodyPr/>
        <a:lstStyle/>
        <a:p>
          <a:endParaRPr lang="en-US"/>
        </a:p>
      </dgm:t>
    </dgm:pt>
    <dgm:pt modelId="{987FDA3E-845C-498E-92BE-D747207A2D47}" type="sibTrans" cxnId="{D4C14418-F82C-4BE3-BD2A-CFE4A408524C}">
      <dgm:prSet/>
      <dgm:spPr/>
      <dgm:t>
        <a:bodyPr/>
        <a:lstStyle/>
        <a:p>
          <a:endParaRPr lang="en-US"/>
        </a:p>
      </dgm:t>
    </dgm:pt>
    <dgm:pt modelId="{AF59969F-B265-46BE-A6F7-66702C8C4911}">
      <dgm:prSet phldrT="[Text]"/>
      <dgm:spPr/>
      <dgm:t>
        <a:bodyPr/>
        <a:lstStyle/>
        <a:p>
          <a:r>
            <a:rPr lang="en-US">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Government authorities, policies, or codes that influence the way land and buildings are developed and maintained</a:t>
          </a:r>
          <a:endParaRPr lang="en-US">
            <a:solidFill>
              <a:schemeClr val="tx1"/>
            </a:solidFill>
          </a:endParaRPr>
        </a:p>
      </dgm:t>
    </dgm:pt>
    <dgm:pt modelId="{2B35F775-D29B-4B12-9AA1-5210804EFD40}" type="parTrans" cxnId="{33EEB6C2-B54A-40CF-8E0C-CFA30B14009E}">
      <dgm:prSet/>
      <dgm:spPr/>
      <dgm:t>
        <a:bodyPr/>
        <a:lstStyle/>
        <a:p>
          <a:endParaRPr lang="en-US"/>
        </a:p>
      </dgm:t>
    </dgm:pt>
    <dgm:pt modelId="{40C478A1-5E5F-4EA9-A070-3FD55BE31AF6}" type="sibTrans" cxnId="{33EEB6C2-B54A-40CF-8E0C-CFA30B14009E}">
      <dgm:prSet/>
      <dgm:spPr/>
      <dgm:t>
        <a:bodyPr/>
        <a:lstStyle/>
        <a:p>
          <a:endParaRPr lang="en-US"/>
        </a:p>
      </dgm:t>
    </dgm:pt>
    <dgm:pt modelId="{53FFA6BB-2A54-41E3-A0D7-A101890B8F7E}">
      <dgm:prSet phldrT="[Text]"/>
      <dgm:spPr/>
      <dgm:t>
        <a:bodyPr/>
        <a:lstStyle/>
        <a:p>
          <a:pPr>
            <a:buClrTx/>
          </a:pPr>
          <a:r>
            <a:rPr lang="en-US" b="1">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Structure and Infrastructure Projects</a:t>
          </a:r>
          <a:endParaRPr lang="en-US" b="1"/>
        </a:p>
      </dgm:t>
    </dgm:pt>
    <dgm:pt modelId="{CF71996A-7AD9-4CF1-8219-222F1AB0DB06}" type="parTrans" cxnId="{8B92EE5E-3D13-4A74-8ACA-D320068E793B}">
      <dgm:prSet/>
      <dgm:spPr/>
      <dgm:t>
        <a:bodyPr/>
        <a:lstStyle/>
        <a:p>
          <a:endParaRPr lang="en-US"/>
        </a:p>
      </dgm:t>
    </dgm:pt>
    <dgm:pt modelId="{556D7329-77CF-457E-B71C-E216A33DD3D9}" type="sibTrans" cxnId="{8B92EE5E-3D13-4A74-8ACA-D320068E793B}">
      <dgm:prSet/>
      <dgm:spPr/>
      <dgm:t>
        <a:bodyPr/>
        <a:lstStyle/>
        <a:p>
          <a:endParaRPr lang="en-US"/>
        </a:p>
      </dgm:t>
    </dgm:pt>
    <dgm:pt modelId="{0787BB0F-249B-4C4D-8A2A-D8657B3D1E21}">
      <dgm:prSet phldrT="[Text]"/>
      <dgm:spPr/>
      <dgm:t>
        <a:bodyPr/>
        <a:lstStyle/>
        <a:p>
          <a:r>
            <a:rPr lang="en-US">
              <a:solidFill>
                <a:prstClr val="black">
                  <a:lumMod val="85000"/>
                  <a:lumOff val="15000"/>
                </a:prstClr>
              </a:solidFill>
              <a:latin typeface="Roboto Condensed" panose="02000000000000000000" pitchFamily="2" charset="0"/>
              <a:ea typeface="Roboto Condensed" panose="02000000000000000000" pitchFamily="2" charset="0"/>
              <a:cs typeface="Roboto Condensed" panose="02000000000000000000" pitchFamily="2" charset="0"/>
            </a:rPr>
            <a:t>Modifying existing infrastructure to remove it from a hazard area or construction of new structures to reduce impacts of hazards</a:t>
          </a:r>
          <a:endParaRPr lang="en-US"/>
        </a:p>
      </dgm:t>
    </dgm:pt>
    <dgm:pt modelId="{45C0250C-7363-4FCB-8894-26DF6981058C}" type="parTrans" cxnId="{98DF5CDF-1D0A-4684-A9C8-B722F3DE88CD}">
      <dgm:prSet/>
      <dgm:spPr/>
      <dgm:t>
        <a:bodyPr/>
        <a:lstStyle/>
        <a:p>
          <a:endParaRPr lang="en-US"/>
        </a:p>
      </dgm:t>
    </dgm:pt>
    <dgm:pt modelId="{76AC9AB2-E6D7-42BE-BA6A-D734C413D45A}" type="sibTrans" cxnId="{98DF5CDF-1D0A-4684-A9C8-B722F3DE88CD}">
      <dgm:prSet/>
      <dgm:spPr/>
      <dgm:t>
        <a:bodyPr/>
        <a:lstStyle/>
        <a:p>
          <a:endParaRPr lang="en-US"/>
        </a:p>
      </dgm:t>
    </dgm:pt>
    <dgm:pt modelId="{AD3F09C9-B96E-4366-B75E-78BAAA0DBFE7}">
      <dgm:prSet phldrT="[Text]"/>
      <dgm:spPr/>
      <dgm:t>
        <a:bodyPr/>
        <a:lstStyle/>
        <a:p>
          <a:pPr>
            <a:buClrTx/>
          </a:pPr>
          <a:r>
            <a:rPr lang="en-US" b="1">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Natural Systems Protection</a:t>
          </a:r>
          <a:endParaRPr lang="en-US" b="1"/>
        </a:p>
      </dgm:t>
    </dgm:pt>
    <dgm:pt modelId="{F616D5A1-DA83-4A79-A3DA-AA1B8C316587}" type="parTrans" cxnId="{1E7BAE84-4A23-4FF5-968C-E882AF69BE4A}">
      <dgm:prSet/>
      <dgm:spPr/>
      <dgm:t>
        <a:bodyPr/>
        <a:lstStyle/>
        <a:p>
          <a:endParaRPr lang="en-US"/>
        </a:p>
      </dgm:t>
    </dgm:pt>
    <dgm:pt modelId="{6A99E418-4D96-45DC-A6D1-4210E57C40FB}" type="sibTrans" cxnId="{1E7BAE84-4A23-4FF5-968C-E882AF69BE4A}">
      <dgm:prSet/>
      <dgm:spPr/>
      <dgm:t>
        <a:bodyPr/>
        <a:lstStyle/>
        <a:p>
          <a:endParaRPr lang="en-US"/>
        </a:p>
      </dgm:t>
    </dgm:pt>
    <dgm:pt modelId="{2A73A723-A191-416E-A202-5EC56E8892B0}">
      <dgm:prSet phldrT="[Text]"/>
      <dgm:spPr/>
      <dgm:t>
        <a:bodyPr/>
        <a:lstStyle/>
        <a:p>
          <a:pPr>
            <a:buClrTx/>
          </a:pPr>
          <a:r>
            <a:rPr lang="en-US" b="1">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Education and Awareness Programs</a:t>
          </a:r>
          <a:endParaRPr lang="en-US" b="1"/>
        </a:p>
      </dgm:t>
    </dgm:pt>
    <dgm:pt modelId="{7E110510-65E8-475D-84A1-320327EC4849}" type="parTrans" cxnId="{DE412C08-A99B-4F54-8208-9137CA41ED49}">
      <dgm:prSet/>
      <dgm:spPr/>
      <dgm:t>
        <a:bodyPr/>
        <a:lstStyle/>
        <a:p>
          <a:endParaRPr lang="en-US"/>
        </a:p>
      </dgm:t>
    </dgm:pt>
    <dgm:pt modelId="{431C9FD4-8938-437D-997D-C4050BD21691}" type="sibTrans" cxnId="{DE412C08-A99B-4F54-8208-9137CA41ED49}">
      <dgm:prSet/>
      <dgm:spPr/>
      <dgm:t>
        <a:bodyPr/>
        <a:lstStyle/>
        <a:p>
          <a:endParaRPr lang="en-US"/>
        </a:p>
      </dgm:t>
    </dgm:pt>
    <dgm:pt modelId="{7C5A54AC-5263-45DF-9307-DE6634E40FE2}">
      <dgm:prSet phldrT="[Text]"/>
      <dgm:spPr/>
      <dgm:t>
        <a:bodyPr/>
        <a:lstStyle/>
        <a:p>
          <a:r>
            <a:rPr lang="en-US">
              <a:solidFill>
                <a:prstClr val="black">
                  <a:lumMod val="85000"/>
                  <a:lumOff val="15000"/>
                </a:prstClr>
              </a:solidFill>
              <a:latin typeface="Roboto Condensed" panose="02000000000000000000" pitchFamily="2" charset="0"/>
              <a:ea typeface="Roboto Condensed" panose="02000000000000000000" pitchFamily="2" charset="0"/>
              <a:cs typeface="Roboto Condensed" panose="02000000000000000000" pitchFamily="2" charset="0"/>
            </a:rPr>
            <a:t>Actions that minimize damage and losses and preserve or restore the functions of natural systems</a:t>
          </a:r>
          <a:endParaRPr lang="en-US"/>
        </a:p>
      </dgm:t>
    </dgm:pt>
    <dgm:pt modelId="{4F1B7881-2299-488E-94CA-EF0CFA689539}" type="parTrans" cxnId="{0ECEC930-BBC2-4FBE-B037-5490ED120C53}">
      <dgm:prSet/>
      <dgm:spPr/>
      <dgm:t>
        <a:bodyPr/>
        <a:lstStyle/>
        <a:p>
          <a:endParaRPr lang="en-US"/>
        </a:p>
      </dgm:t>
    </dgm:pt>
    <dgm:pt modelId="{E3EF6E09-5364-486E-9C49-4DEF8A2AD05F}" type="sibTrans" cxnId="{0ECEC930-BBC2-4FBE-B037-5490ED120C53}">
      <dgm:prSet/>
      <dgm:spPr/>
      <dgm:t>
        <a:bodyPr/>
        <a:lstStyle/>
        <a:p>
          <a:endParaRPr lang="en-US"/>
        </a:p>
      </dgm:t>
    </dgm:pt>
    <dgm:pt modelId="{ED19F368-992B-4867-8627-5B685DC0C80A}">
      <dgm:prSet phldrT="[Text]"/>
      <dgm:spPr/>
      <dgm:t>
        <a:bodyPr/>
        <a:lstStyle/>
        <a:p>
          <a:r>
            <a:rPr lang="en-US">
              <a:solidFill>
                <a:prstClr val="black">
                  <a:lumMod val="85000"/>
                  <a:lumOff val="15000"/>
                </a:prstClr>
              </a:solidFill>
              <a:latin typeface="Roboto Condensed" panose="02000000000000000000" pitchFamily="2" charset="0"/>
              <a:ea typeface="Roboto Condensed" panose="02000000000000000000" pitchFamily="2" charset="0"/>
              <a:cs typeface="Roboto Condensed" panose="02000000000000000000" pitchFamily="2" charset="0"/>
            </a:rPr>
            <a:t>Sustained programs to educate the public and decision makers about hazard risks and community mitigation programs</a:t>
          </a:r>
          <a:endParaRPr lang="en-US"/>
        </a:p>
      </dgm:t>
    </dgm:pt>
    <dgm:pt modelId="{04FBC0AD-3805-4645-8A17-56CE1E3E689A}" type="parTrans" cxnId="{1B7B69C4-D124-4158-B019-C4D8FE943135}">
      <dgm:prSet/>
      <dgm:spPr/>
      <dgm:t>
        <a:bodyPr/>
        <a:lstStyle/>
        <a:p>
          <a:endParaRPr lang="en-US"/>
        </a:p>
      </dgm:t>
    </dgm:pt>
    <dgm:pt modelId="{79254C58-8BE1-4235-8071-21F34BBB4BE7}" type="sibTrans" cxnId="{1B7B69C4-D124-4158-B019-C4D8FE943135}">
      <dgm:prSet/>
      <dgm:spPr/>
      <dgm:t>
        <a:bodyPr/>
        <a:lstStyle/>
        <a:p>
          <a:endParaRPr lang="en-US"/>
        </a:p>
      </dgm:t>
    </dgm:pt>
    <dgm:pt modelId="{FC7BCF71-18B1-4C9E-851E-8735C981C69F}" type="pres">
      <dgm:prSet presAssocID="{E94BAEA3-D84A-4D8A-B251-234425379E6B}" presName="Name0" presStyleCnt="0">
        <dgm:presLayoutVars>
          <dgm:dir/>
          <dgm:animLvl val="lvl"/>
          <dgm:resizeHandles/>
        </dgm:presLayoutVars>
      </dgm:prSet>
      <dgm:spPr/>
    </dgm:pt>
    <dgm:pt modelId="{CC1C3140-1BBE-4563-8110-CD540DA13775}" type="pres">
      <dgm:prSet presAssocID="{49A51498-5862-4BE6-8151-8161A59E7E1C}" presName="linNode" presStyleCnt="0"/>
      <dgm:spPr/>
    </dgm:pt>
    <dgm:pt modelId="{308451F6-41A8-4A96-9145-D82AD3C5C47C}" type="pres">
      <dgm:prSet presAssocID="{49A51498-5862-4BE6-8151-8161A59E7E1C}" presName="parentShp" presStyleLbl="node1" presStyleIdx="0" presStyleCnt="4" custLinFactNeighborY="1172">
        <dgm:presLayoutVars>
          <dgm:bulletEnabled val="1"/>
        </dgm:presLayoutVars>
      </dgm:prSet>
      <dgm:spPr/>
    </dgm:pt>
    <dgm:pt modelId="{C76E5294-7745-406D-93D2-12FAE7928D47}" type="pres">
      <dgm:prSet presAssocID="{49A51498-5862-4BE6-8151-8161A59E7E1C}" presName="childShp" presStyleLbl="bgAccFollowNode1" presStyleIdx="0" presStyleCnt="4">
        <dgm:presLayoutVars>
          <dgm:bulletEnabled val="1"/>
        </dgm:presLayoutVars>
      </dgm:prSet>
      <dgm:spPr/>
    </dgm:pt>
    <dgm:pt modelId="{0EA9C656-3124-4DB9-A368-516EDC1BBF8F}" type="pres">
      <dgm:prSet presAssocID="{987FDA3E-845C-498E-92BE-D747207A2D47}" presName="spacing" presStyleCnt="0"/>
      <dgm:spPr/>
    </dgm:pt>
    <dgm:pt modelId="{A440F7AC-54FB-4DFB-AF18-E752A1125850}" type="pres">
      <dgm:prSet presAssocID="{53FFA6BB-2A54-41E3-A0D7-A101890B8F7E}" presName="linNode" presStyleCnt="0"/>
      <dgm:spPr/>
    </dgm:pt>
    <dgm:pt modelId="{23AAF1B8-D8EE-4712-8B97-2D7E90A4E3DA}" type="pres">
      <dgm:prSet presAssocID="{53FFA6BB-2A54-41E3-A0D7-A101890B8F7E}" presName="parentShp" presStyleLbl="node1" presStyleIdx="1" presStyleCnt="4">
        <dgm:presLayoutVars>
          <dgm:bulletEnabled val="1"/>
        </dgm:presLayoutVars>
      </dgm:prSet>
      <dgm:spPr/>
    </dgm:pt>
    <dgm:pt modelId="{382649C1-A841-4509-AEE4-37810C8BDDD8}" type="pres">
      <dgm:prSet presAssocID="{53FFA6BB-2A54-41E3-A0D7-A101890B8F7E}" presName="childShp" presStyleLbl="bgAccFollowNode1" presStyleIdx="1" presStyleCnt="4">
        <dgm:presLayoutVars>
          <dgm:bulletEnabled val="1"/>
        </dgm:presLayoutVars>
      </dgm:prSet>
      <dgm:spPr/>
    </dgm:pt>
    <dgm:pt modelId="{FDBFAF10-77C6-437B-BC05-B53A8540097C}" type="pres">
      <dgm:prSet presAssocID="{556D7329-77CF-457E-B71C-E216A33DD3D9}" presName="spacing" presStyleCnt="0"/>
      <dgm:spPr/>
    </dgm:pt>
    <dgm:pt modelId="{76C33B13-B07F-4C52-AF48-CB9AFC69E9AA}" type="pres">
      <dgm:prSet presAssocID="{AD3F09C9-B96E-4366-B75E-78BAAA0DBFE7}" presName="linNode" presStyleCnt="0"/>
      <dgm:spPr/>
    </dgm:pt>
    <dgm:pt modelId="{DAA0AE0D-6536-40B5-B9FD-F9CD4AE46A38}" type="pres">
      <dgm:prSet presAssocID="{AD3F09C9-B96E-4366-B75E-78BAAA0DBFE7}" presName="parentShp" presStyleLbl="node1" presStyleIdx="2" presStyleCnt="4">
        <dgm:presLayoutVars>
          <dgm:bulletEnabled val="1"/>
        </dgm:presLayoutVars>
      </dgm:prSet>
      <dgm:spPr/>
    </dgm:pt>
    <dgm:pt modelId="{2845803D-EBA3-4F6B-AE75-62055BAF4A07}" type="pres">
      <dgm:prSet presAssocID="{AD3F09C9-B96E-4366-B75E-78BAAA0DBFE7}" presName="childShp" presStyleLbl="bgAccFollowNode1" presStyleIdx="2" presStyleCnt="4">
        <dgm:presLayoutVars>
          <dgm:bulletEnabled val="1"/>
        </dgm:presLayoutVars>
      </dgm:prSet>
      <dgm:spPr/>
    </dgm:pt>
    <dgm:pt modelId="{FC421987-4FD0-4416-909A-57A421515506}" type="pres">
      <dgm:prSet presAssocID="{6A99E418-4D96-45DC-A6D1-4210E57C40FB}" presName="spacing" presStyleCnt="0"/>
      <dgm:spPr/>
    </dgm:pt>
    <dgm:pt modelId="{C0065191-F0C7-40A5-932E-D54D6F02975B}" type="pres">
      <dgm:prSet presAssocID="{2A73A723-A191-416E-A202-5EC56E8892B0}" presName="linNode" presStyleCnt="0"/>
      <dgm:spPr/>
    </dgm:pt>
    <dgm:pt modelId="{59A129B7-BB86-4367-8AC1-C6BBED34EA6B}" type="pres">
      <dgm:prSet presAssocID="{2A73A723-A191-416E-A202-5EC56E8892B0}" presName="parentShp" presStyleLbl="node1" presStyleIdx="3" presStyleCnt="4">
        <dgm:presLayoutVars>
          <dgm:bulletEnabled val="1"/>
        </dgm:presLayoutVars>
      </dgm:prSet>
      <dgm:spPr/>
    </dgm:pt>
    <dgm:pt modelId="{79C37F74-5586-48BB-BC36-3B773B65BA92}" type="pres">
      <dgm:prSet presAssocID="{2A73A723-A191-416E-A202-5EC56E8892B0}" presName="childShp" presStyleLbl="bgAccFollowNode1" presStyleIdx="3" presStyleCnt="4">
        <dgm:presLayoutVars>
          <dgm:bulletEnabled val="1"/>
        </dgm:presLayoutVars>
      </dgm:prSet>
      <dgm:spPr/>
    </dgm:pt>
  </dgm:ptLst>
  <dgm:cxnLst>
    <dgm:cxn modelId="{DE412C08-A99B-4F54-8208-9137CA41ED49}" srcId="{E94BAEA3-D84A-4D8A-B251-234425379E6B}" destId="{2A73A723-A191-416E-A202-5EC56E8892B0}" srcOrd="3" destOrd="0" parTransId="{7E110510-65E8-475D-84A1-320327EC4849}" sibTransId="{431C9FD4-8938-437D-997D-C4050BD21691}"/>
    <dgm:cxn modelId="{1A449316-B64A-439A-A7E3-EAC8B17D8FC1}" type="presOf" srcId="{7C5A54AC-5263-45DF-9307-DE6634E40FE2}" destId="{2845803D-EBA3-4F6B-AE75-62055BAF4A07}" srcOrd="0" destOrd="0" presId="urn:microsoft.com/office/officeart/2005/8/layout/vList6"/>
    <dgm:cxn modelId="{D4C14418-F82C-4BE3-BD2A-CFE4A408524C}" srcId="{E94BAEA3-D84A-4D8A-B251-234425379E6B}" destId="{49A51498-5862-4BE6-8151-8161A59E7E1C}" srcOrd="0" destOrd="0" parTransId="{2A70C833-9506-4168-88D7-9ACF08D9B80E}" sibTransId="{987FDA3E-845C-498E-92BE-D747207A2D47}"/>
    <dgm:cxn modelId="{0ECEC930-BBC2-4FBE-B037-5490ED120C53}" srcId="{AD3F09C9-B96E-4366-B75E-78BAAA0DBFE7}" destId="{7C5A54AC-5263-45DF-9307-DE6634E40FE2}" srcOrd="0" destOrd="0" parTransId="{4F1B7881-2299-488E-94CA-EF0CFA689539}" sibTransId="{E3EF6E09-5364-486E-9C49-4DEF8A2AD05F}"/>
    <dgm:cxn modelId="{D3819E37-CED9-400B-BDBD-D24E5A5FCEEE}" type="presOf" srcId="{2A73A723-A191-416E-A202-5EC56E8892B0}" destId="{59A129B7-BB86-4367-8AC1-C6BBED34EA6B}" srcOrd="0" destOrd="0" presId="urn:microsoft.com/office/officeart/2005/8/layout/vList6"/>
    <dgm:cxn modelId="{DCD6F238-5170-4678-B39B-2155FA2FB6A2}" type="presOf" srcId="{ED19F368-992B-4867-8627-5B685DC0C80A}" destId="{79C37F74-5586-48BB-BC36-3B773B65BA92}" srcOrd="0" destOrd="0" presId="urn:microsoft.com/office/officeart/2005/8/layout/vList6"/>
    <dgm:cxn modelId="{60E62E3F-85A4-4A9E-A02F-50EF5D02EA6B}" type="presOf" srcId="{53FFA6BB-2A54-41E3-A0D7-A101890B8F7E}" destId="{23AAF1B8-D8EE-4712-8B97-2D7E90A4E3DA}" srcOrd="0" destOrd="0" presId="urn:microsoft.com/office/officeart/2005/8/layout/vList6"/>
    <dgm:cxn modelId="{8B92EE5E-3D13-4A74-8ACA-D320068E793B}" srcId="{E94BAEA3-D84A-4D8A-B251-234425379E6B}" destId="{53FFA6BB-2A54-41E3-A0D7-A101890B8F7E}" srcOrd="1" destOrd="0" parTransId="{CF71996A-7AD9-4CF1-8219-222F1AB0DB06}" sibTransId="{556D7329-77CF-457E-B71C-E216A33DD3D9}"/>
    <dgm:cxn modelId="{B6DFBA43-1151-431B-94BA-0B62EDA1C955}" type="presOf" srcId="{E94BAEA3-D84A-4D8A-B251-234425379E6B}" destId="{FC7BCF71-18B1-4C9E-851E-8735C981C69F}" srcOrd="0" destOrd="0" presId="urn:microsoft.com/office/officeart/2005/8/layout/vList6"/>
    <dgm:cxn modelId="{8009306C-C088-4C0D-BEC7-7F738E754B93}" type="presOf" srcId="{49A51498-5862-4BE6-8151-8161A59E7E1C}" destId="{308451F6-41A8-4A96-9145-D82AD3C5C47C}" srcOrd="0" destOrd="0" presId="urn:microsoft.com/office/officeart/2005/8/layout/vList6"/>
    <dgm:cxn modelId="{1E7BAE84-4A23-4FF5-968C-E882AF69BE4A}" srcId="{E94BAEA3-D84A-4D8A-B251-234425379E6B}" destId="{AD3F09C9-B96E-4366-B75E-78BAAA0DBFE7}" srcOrd="2" destOrd="0" parTransId="{F616D5A1-DA83-4A79-A3DA-AA1B8C316587}" sibTransId="{6A99E418-4D96-45DC-A6D1-4210E57C40FB}"/>
    <dgm:cxn modelId="{0D16248B-459D-4D49-909B-0AC6358992E1}" type="presOf" srcId="{AF59969F-B265-46BE-A6F7-66702C8C4911}" destId="{C76E5294-7745-406D-93D2-12FAE7928D47}" srcOrd="0" destOrd="0" presId="urn:microsoft.com/office/officeart/2005/8/layout/vList6"/>
    <dgm:cxn modelId="{33EEB6C2-B54A-40CF-8E0C-CFA30B14009E}" srcId="{49A51498-5862-4BE6-8151-8161A59E7E1C}" destId="{AF59969F-B265-46BE-A6F7-66702C8C4911}" srcOrd="0" destOrd="0" parTransId="{2B35F775-D29B-4B12-9AA1-5210804EFD40}" sibTransId="{40C478A1-5E5F-4EA9-A070-3FD55BE31AF6}"/>
    <dgm:cxn modelId="{1B7B69C4-D124-4158-B019-C4D8FE943135}" srcId="{2A73A723-A191-416E-A202-5EC56E8892B0}" destId="{ED19F368-992B-4867-8627-5B685DC0C80A}" srcOrd="0" destOrd="0" parTransId="{04FBC0AD-3805-4645-8A17-56CE1E3E689A}" sibTransId="{79254C58-8BE1-4235-8071-21F34BBB4BE7}"/>
    <dgm:cxn modelId="{0A339ACF-146C-4F7B-89DB-B54A98AA44BA}" type="presOf" srcId="{0787BB0F-249B-4C4D-8A2A-D8657B3D1E21}" destId="{382649C1-A841-4509-AEE4-37810C8BDDD8}" srcOrd="0" destOrd="0" presId="urn:microsoft.com/office/officeart/2005/8/layout/vList6"/>
    <dgm:cxn modelId="{98DF5CDF-1D0A-4684-A9C8-B722F3DE88CD}" srcId="{53FFA6BB-2A54-41E3-A0D7-A101890B8F7E}" destId="{0787BB0F-249B-4C4D-8A2A-D8657B3D1E21}" srcOrd="0" destOrd="0" parTransId="{45C0250C-7363-4FCB-8894-26DF6981058C}" sibTransId="{76AC9AB2-E6D7-42BE-BA6A-D734C413D45A}"/>
    <dgm:cxn modelId="{F4E094ED-FCF5-4E54-BE47-1DCB2C254E43}" type="presOf" srcId="{AD3F09C9-B96E-4366-B75E-78BAAA0DBFE7}" destId="{DAA0AE0D-6536-40B5-B9FD-F9CD4AE46A38}" srcOrd="0" destOrd="0" presId="urn:microsoft.com/office/officeart/2005/8/layout/vList6"/>
    <dgm:cxn modelId="{5173FF8E-C416-4792-8298-38DDA57ED0F0}" type="presParOf" srcId="{FC7BCF71-18B1-4C9E-851E-8735C981C69F}" destId="{CC1C3140-1BBE-4563-8110-CD540DA13775}" srcOrd="0" destOrd="0" presId="urn:microsoft.com/office/officeart/2005/8/layout/vList6"/>
    <dgm:cxn modelId="{604A5CDB-9F42-4173-A900-CD12DCC4631A}" type="presParOf" srcId="{CC1C3140-1BBE-4563-8110-CD540DA13775}" destId="{308451F6-41A8-4A96-9145-D82AD3C5C47C}" srcOrd="0" destOrd="0" presId="urn:microsoft.com/office/officeart/2005/8/layout/vList6"/>
    <dgm:cxn modelId="{23EB5D81-9E7A-4021-B357-2100C7AA0DBE}" type="presParOf" srcId="{CC1C3140-1BBE-4563-8110-CD540DA13775}" destId="{C76E5294-7745-406D-93D2-12FAE7928D47}" srcOrd="1" destOrd="0" presId="urn:microsoft.com/office/officeart/2005/8/layout/vList6"/>
    <dgm:cxn modelId="{5A64817F-288A-44CA-B3D5-006E91049159}" type="presParOf" srcId="{FC7BCF71-18B1-4C9E-851E-8735C981C69F}" destId="{0EA9C656-3124-4DB9-A368-516EDC1BBF8F}" srcOrd="1" destOrd="0" presId="urn:microsoft.com/office/officeart/2005/8/layout/vList6"/>
    <dgm:cxn modelId="{F92ACD60-1D7B-41BE-AB62-D9C4160AC669}" type="presParOf" srcId="{FC7BCF71-18B1-4C9E-851E-8735C981C69F}" destId="{A440F7AC-54FB-4DFB-AF18-E752A1125850}" srcOrd="2" destOrd="0" presId="urn:microsoft.com/office/officeart/2005/8/layout/vList6"/>
    <dgm:cxn modelId="{E6E9E946-5DEC-4A4D-B937-AAB6296BB0DC}" type="presParOf" srcId="{A440F7AC-54FB-4DFB-AF18-E752A1125850}" destId="{23AAF1B8-D8EE-4712-8B97-2D7E90A4E3DA}" srcOrd="0" destOrd="0" presId="urn:microsoft.com/office/officeart/2005/8/layout/vList6"/>
    <dgm:cxn modelId="{653D683E-5604-43C5-9A3D-159FFCA1101C}" type="presParOf" srcId="{A440F7AC-54FB-4DFB-AF18-E752A1125850}" destId="{382649C1-A841-4509-AEE4-37810C8BDDD8}" srcOrd="1" destOrd="0" presId="urn:microsoft.com/office/officeart/2005/8/layout/vList6"/>
    <dgm:cxn modelId="{513BA6ED-9229-4D29-9967-EEA9CAA305B9}" type="presParOf" srcId="{FC7BCF71-18B1-4C9E-851E-8735C981C69F}" destId="{FDBFAF10-77C6-437B-BC05-B53A8540097C}" srcOrd="3" destOrd="0" presId="urn:microsoft.com/office/officeart/2005/8/layout/vList6"/>
    <dgm:cxn modelId="{4B6ADF1C-2DA8-4B60-807F-6E70DE07AAE5}" type="presParOf" srcId="{FC7BCF71-18B1-4C9E-851E-8735C981C69F}" destId="{76C33B13-B07F-4C52-AF48-CB9AFC69E9AA}" srcOrd="4" destOrd="0" presId="urn:microsoft.com/office/officeart/2005/8/layout/vList6"/>
    <dgm:cxn modelId="{940EDAB7-3F99-488E-82EF-52C9795524DF}" type="presParOf" srcId="{76C33B13-B07F-4C52-AF48-CB9AFC69E9AA}" destId="{DAA0AE0D-6536-40B5-B9FD-F9CD4AE46A38}" srcOrd="0" destOrd="0" presId="urn:microsoft.com/office/officeart/2005/8/layout/vList6"/>
    <dgm:cxn modelId="{601255EF-5755-4540-B58D-FA2F7A470BD8}" type="presParOf" srcId="{76C33B13-B07F-4C52-AF48-CB9AFC69E9AA}" destId="{2845803D-EBA3-4F6B-AE75-62055BAF4A07}" srcOrd="1" destOrd="0" presId="urn:microsoft.com/office/officeart/2005/8/layout/vList6"/>
    <dgm:cxn modelId="{F62BF67A-45D6-4730-A4BE-40D3BBC82C16}" type="presParOf" srcId="{FC7BCF71-18B1-4C9E-851E-8735C981C69F}" destId="{FC421987-4FD0-4416-909A-57A421515506}" srcOrd="5" destOrd="0" presId="urn:microsoft.com/office/officeart/2005/8/layout/vList6"/>
    <dgm:cxn modelId="{62EE750F-9959-4B5F-904D-B1B8F0781F7D}" type="presParOf" srcId="{FC7BCF71-18B1-4C9E-851E-8735C981C69F}" destId="{C0065191-F0C7-40A5-932E-D54D6F02975B}" srcOrd="6" destOrd="0" presId="urn:microsoft.com/office/officeart/2005/8/layout/vList6"/>
    <dgm:cxn modelId="{5DDC9FAD-9DB0-425A-8DDC-0CCE14981E80}" type="presParOf" srcId="{C0065191-F0C7-40A5-932E-D54D6F02975B}" destId="{59A129B7-BB86-4367-8AC1-C6BBED34EA6B}" srcOrd="0" destOrd="0" presId="urn:microsoft.com/office/officeart/2005/8/layout/vList6"/>
    <dgm:cxn modelId="{58815E14-3F56-45E6-8FD1-45D76A37F4F1}" type="presParOf" srcId="{C0065191-F0C7-40A5-932E-D54D6F02975B}" destId="{79C37F74-5586-48BB-BC36-3B773B65BA9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95F12-261E-4A84-AF68-60D89B4313FE}"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80C8ECB0-DFBE-48DD-905E-7BC6CA848573}">
      <dgm:prSet phldrT="[Text]"/>
      <dgm:spPr/>
      <dgm:t>
        <a:bodyPr/>
        <a:lstStyle/>
        <a:p>
          <a:r>
            <a:rPr lang="en-US">
              <a:latin typeface="Roboto Condensed" panose="02000000000000000000" pitchFamily="2" charset="0"/>
              <a:ea typeface="Roboto Condensed" panose="02000000000000000000" pitchFamily="2" charset="0"/>
              <a:cs typeface="Roboto Condensed" panose="02000000000000000000" pitchFamily="2" charset="0"/>
            </a:rPr>
            <a:t>Hazard Mitigation Plan</a:t>
          </a:r>
        </a:p>
      </dgm:t>
    </dgm:pt>
    <dgm:pt modelId="{B38AEE13-AADC-43B7-897C-61E91DC8D4D1}" type="parTrans" cxnId="{F3ABD757-1590-457E-A4A8-5F5344926A3C}">
      <dgm:prSet/>
      <dgm:spPr/>
      <dgm:t>
        <a:bodyPr/>
        <a:lstStyle/>
        <a:p>
          <a:endParaRPr lang="en-US"/>
        </a:p>
      </dgm:t>
    </dgm:pt>
    <dgm:pt modelId="{4B9051F3-FFBE-4267-A8E2-6D71D948FCC4}" type="sibTrans" cxnId="{F3ABD757-1590-457E-A4A8-5F5344926A3C}">
      <dgm:prSet/>
      <dgm:spPr/>
      <dgm:t>
        <a:bodyPr/>
        <a:lstStyle/>
        <a:p>
          <a:endParaRPr lang="en-US"/>
        </a:p>
      </dgm:t>
    </dgm:pt>
    <dgm:pt modelId="{8A1EEE62-CBDF-49E2-BCCC-03FE957822E1}">
      <dgm:prSet phldrT="[Text]" custT="1"/>
      <dgm:spPr/>
      <dgm:t>
        <a:bodyPr/>
        <a:lstStyle/>
        <a:p>
          <a:pPr>
            <a:buFont typeface="Wingdings" panose="05000000000000000000" pitchFamily="2" charset="2"/>
            <a:buChar char="v"/>
          </a:pPr>
          <a:r>
            <a:rPr lang="en-US" sz="1100">
              <a:latin typeface="Roboto Condensed Light" panose="02000000000000000000" pitchFamily="2" charset="0"/>
              <a:ea typeface="Roboto Condensed Light" panose="02000000000000000000" pitchFamily="2" charset="0"/>
              <a:cs typeface="Roboto Condensed Light" panose="02000000000000000000" pitchFamily="2" charset="0"/>
            </a:rPr>
            <a:t>Emergency Management</a:t>
          </a:r>
          <a:r>
            <a:rPr lang="en-US" sz="900">
              <a:latin typeface="Roboto Condensed Light" panose="02000000000000000000" pitchFamily="2" charset="0"/>
              <a:ea typeface="Roboto Condensed Light" panose="02000000000000000000" pitchFamily="2" charset="0"/>
              <a:cs typeface="Roboto Condensed Light" panose="02000000000000000000" pitchFamily="2" charset="0"/>
            </a:rPr>
            <a:t>​</a:t>
          </a:r>
        </a:p>
      </dgm:t>
    </dgm:pt>
    <dgm:pt modelId="{8949FEEE-B680-44F2-A04E-D1C6C517C2C6}" type="parTrans" cxnId="{CE7170E8-FA77-4E1E-BEFD-AC462BF4B8B7}">
      <dgm:prSet/>
      <dgm:spPr/>
      <dgm:t>
        <a:bodyPr/>
        <a:lstStyle/>
        <a:p>
          <a:endParaRPr lang="en-US"/>
        </a:p>
      </dgm:t>
    </dgm:pt>
    <dgm:pt modelId="{D84E07C4-427F-42FA-826A-D97935144B60}" type="sibTrans" cxnId="{CE7170E8-FA77-4E1E-BEFD-AC462BF4B8B7}">
      <dgm:prSet/>
      <dgm:spPr/>
      <dgm:t>
        <a:bodyPr/>
        <a:lstStyle/>
        <a:p>
          <a:endParaRPr lang="en-US"/>
        </a:p>
      </dgm:t>
    </dgm:pt>
    <dgm:pt modelId="{D94AA79C-0AF2-4D8E-835F-89DED54DD862}">
      <dgm:prSet phldrT="[Text]" custT="1"/>
      <dgm:spPr>
        <a:solidFill>
          <a:srgbClr val="7D6898"/>
        </a:solidFill>
      </dgm:spPr>
      <dgm:t>
        <a:bodyPr/>
        <a:lstStyle/>
        <a:p>
          <a:pPr>
            <a:buFont typeface="Wingdings" panose="05000000000000000000" pitchFamily="2" charset="2"/>
            <a:buChar char="v"/>
          </a:pPr>
          <a:r>
            <a:rPr lang="en-US" sz="1100">
              <a:latin typeface="Roboto Condensed Light" panose="02000000000000000000" pitchFamily="2" charset="0"/>
              <a:ea typeface="Roboto Condensed Light" panose="02000000000000000000" pitchFamily="2" charset="0"/>
              <a:cs typeface="Roboto Condensed Light" panose="02000000000000000000" pitchFamily="2" charset="0"/>
            </a:rPr>
            <a:t>Health and Social Services</a:t>
          </a:r>
        </a:p>
      </dgm:t>
    </dgm:pt>
    <dgm:pt modelId="{AEE9D8F1-300F-4C88-9688-4D6F6D987EB3}" type="parTrans" cxnId="{E0158E6B-AC9C-4DBC-B98A-1917A5FC4D08}">
      <dgm:prSet/>
      <dgm:spPr/>
      <dgm:t>
        <a:bodyPr/>
        <a:lstStyle/>
        <a:p>
          <a:endParaRPr lang="en-US"/>
        </a:p>
      </dgm:t>
    </dgm:pt>
    <dgm:pt modelId="{A780A408-474D-4806-8416-88C5574CFF52}" type="sibTrans" cxnId="{E0158E6B-AC9C-4DBC-B98A-1917A5FC4D08}">
      <dgm:prSet/>
      <dgm:spPr/>
      <dgm:t>
        <a:bodyPr/>
        <a:lstStyle/>
        <a:p>
          <a:endParaRPr lang="en-US"/>
        </a:p>
      </dgm:t>
    </dgm:pt>
    <dgm:pt modelId="{ECEC866B-E651-4EDD-83EA-2BB08316CDF0}">
      <dgm:prSet custT="1"/>
      <dgm:spPr>
        <a:solidFill>
          <a:srgbClr val="A50021"/>
        </a:solidFill>
      </dgm:spPr>
      <dgm:t>
        <a:bodyPr/>
        <a:lstStyle/>
        <a:p>
          <a:r>
            <a:rPr lang="en-US" sz="1100">
              <a:latin typeface="Roboto Condensed Light" panose="02000000000000000000" pitchFamily="2" charset="0"/>
              <a:ea typeface="Roboto Condensed Light" panose="02000000000000000000" pitchFamily="2" charset="0"/>
              <a:cs typeface="Roboto Condensed Light" panose="02000000000000000000" pitchFamily="2" charset="0"/>
            </a:rPr>
            <a:t>Land Use and Development</a:t>
          </a:r>
          <a:r>
            <a:rPr lang="en-US" sz="900">
              <a:latin typeface="Roboto Condensed Light" panose="02000000000000000000" pitchFamily="2" charset="0"/>
              <a:ea typeface="Roboto Condensed Light" panose="02000000000000000000" pitchFamily="2" charset="0"/>
              <a:cs typeface="Roboto Condensed Light" panose="02000000000000000000" pitchFamily="2" charset="0"/>
            </a:rPr>
            <a:t>​</a:t>
          </a:r>
        </a:p>
      </dgm:t>
    </dgm:pt>
    <dgm:pt modelId="{3A3788FC-8E94-44A9-9173-E18AD76CE48D}" type="parTrans" cxnId="{28803612-07CF-45BC-907A-4BE4F8FE078C}">
      <dgm:prSet/>
      <dgm:spPr/>
      <dgm:t>
        <a:bodyPr/>
        <a:lstStyle/>
        <a:p>
          <a:endParaRPr lang="en-US"/>
        </a:p>
      </dgm:t>
    </dgm:pt>
    <dgm:pt modelId="{E9D9E440-F26F-4D76-B877-B1B55316313F}" type="sibTrans" cxnId="{28803612-07CF-45BC-907A-4BE4F8FE078C}">
      <dgm:prSet/>
      <dgm:spPr/>
      <dgm:t>
        <a:bodyPr/>
        <a:lstStyle/>
        <a:p>
          <a:endParaRPr lang="en-US"/>
        </a:p>
      </dgm:t>
    </dgm:pt>
    <dgm:pt modelId="{C76433EA-EDF4-407A-AC5E-9A7A0DDAEF32}">
      <dgm:prSet custT="1"/>
      <dgm:spPr/>
      <dgm:t>
        <a:bodyPr/>
        <a:lstStyle/>
        <a:p>
          <a:r>
            <a:rPr lang="en-US" sz="1100">
              <a:latin typeface="Roboto Condensed Light" panose="02000000000000000000" pitchFamily="2" charset="0"/>
              <a:ea typeface="Roboto Condensed Light" panose="02000000000000000000" pitchFamily="2" charset="0"/>
              <a:cs typeface="Roboto Condensed Light" panose="02000000000000000000" pitchFamily="2" charset="0"/>
            </a:rPr>
            <a:t>Economic Development</a:t>
          </a:r>
          <a:r>
            <a:rPr lang="en-US" sz="900">
              <a:latin typeface="Roboto Condensed Light" panose="02000000000000000000" pitchFamily="2" charset="0"/>
              <a:ea typeface="Roboto Condensed Light" panose="02000000000000000000" pitchFamily="2" charset="0"/>
              <a:cs typeface="Roboto Condensed Light" panose="02000000000000000000" pitchFamily="2" charset="0"/>
            </a:rPr>
            <a:t>​</a:t>
          </a:r>
        </a:p>
      </dgm:t>
    </dgm:pt>
    <dgm:pt modelId="{541E419A-5DAE-49BC-A7D1-A669A184C544}" type="parTrans" cxnId="{8B57ACB6-8184-4043-B3B2-EBAC434F6C69}">
      <dgm:prSet/>
      <dgm:spPr/>
      <dgm:t>
        <a:bodyPr/>
        <a:lstStyle/>
        <a:p>
          <a:endParaRPr lang="en-US"/>
        </a:p>
      </dgm:t>
    </dgm:pt>
    <dgm:pt modelId="{F70540CF-7E60-4E1D-8B98-03DC0062E7CB}" type="sibTrans" cxnId="{8B57ACB6-8184-4043-B3B2-EBAC434F6C69}">
      <dgm:prSet/>
      <dgm:spPr/>
      <dgm:t>
        <a:bodyPr/>
        <a:lstStyle/>
        <a:p>
          <a:endParaRPr lang="en-US"/>
        </a:p>
      </dgm:t>
    </dgm:pt>
    <dgm:pt modelId="{6EA93E1A-F944-4A6B-8E44-157C6DF2450A}">
      <dgm:prSet custT="1"/>
      <dgm:spPr>
        <a:solidFill>
          <a:srgbClr val="3F5378"/>
        </a:solidFill>
      </dgm:spPr>
      <dgm:t>
        <a:bodyPr/>
        <a:lstStyle/>
        <a:p>
          <a:r>
            <a:rPr lang="en-US" sz="1100">
              <a:latin typeface="Roboto Condensed Light" panose="02000000000000000000" pitchFamily="2" charset="0"/>
              <a:ea typeface="Roboto Condensed Light" panose="02000000000000000000" pitchFamily="2" charset="0"/>
              <a:cs typeface="Roboto Condensed Light" panose="02000000000000000000" pitchFamily="2" charset="0"/>
            </a:rPr>
            <a:t>Housing</a:t>
          </a: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a:t>
          </a:r>
        </a:p>
      </dgm:t>
    </dgm:pt>
    <dgm:pt modelId="{A5D89DF6-0C83-4CC9-BA9C-E82C420C2F59}" type="parTrans" cxnId="{DF534E4F-24E0-4856-8836-C81FE5675C47}">
      <dgm:prSet/>
      <dgm:spPr/>
      <dgm:t>
        <a:bodyPr/>
        <a:lstStyle/>
        <a:p>
          <a:endParaRPr lang="en-US"/>
        </a:p>
      </dgm:t>
    </dgm:pt>
    <dgm:pt modelId="{6BAAD0AE-7897-4AED-8850-76F05195B71A}" type="sibTrans" cxnId="{DF534E4F-24E0-4856-8836-C81FE5675C47}">
      <dgm:prSet/>
      <dgm:spPr/>
      <dgm:t>
        <a:bodyPr/>
        <a:lstStyle/>
        <a:p>
          <a:endParaRPr lang="en-US"/>
        </a:p>
      </dgm:t>
    </dgm:pt>
    <dgm:pt modelId="{5A5FE215-8B66-4AED-BBEB-53E4965BA457}">
      <dgm:prSet custT="1"/>
      <dgm:spPr>
        <a:solidFill>
          <a:schemeClr val="tx2">
            <a:lumMod val="50000"/>
          </a:schemeClr>
        </a:solidFill>
      </dgm:spPr>
      <dgm:t>
        <a:bodyPr/>
        <a:lstStyle/>
        <a:p>
          <a:r>
            <a:rPr lang="en-US" sz="1100">
              <a:latin typeface="Roboto Condensed Light" panose="02000000000000000000" pitchFamily="2" charset="0"/>
              <a:ea typeface="Roboto Condensed Light" panose="02000000000000000000" pitchFamily="2" charset="0"/>
              <a:cs typeface="Roboto Condensed Light" panose="02000000000000000000" pitchFamily="2" charset="0"/>
            </a:rPr>
            <a:t>Infrastructure</a:t>
          </a:r>
          <a:r>
            <a:rPr lang="en-US" sz="1050">
              <a:latin typeface="Roboto Condensed Light" panose="02000000000000000000" pitchFamily="2" charset="0"/>
              <a:ea typeface="Roboto Condensed Light" panose="02000000000000000000" pitchFamily="2" charset="0"/>
              <a:cs typeface="Roboto Condensed Light" panose="02000000000000000000" pitchFamily="2" charset="0"/>
            </a:rPr>
            <a:t>​</a:t>
          </a:r>
        </a:p>
      </dgm:t>
    </dgm:pt>
    <dgm:pt modelId="{BD9F13F1-8C64-4602-B9BF-810DFE7FC416}" type="parTrans" cxnId="{80B3844B-90DD-4B78-AA70-1B2C2163A80B}">
      <dgm:prSet/>
      <dgm:spPr/>
      <dgm:t>
        <a:bodyPr/>
        <a:lstStyle/>
        <a:p>
          <a:endParaRPr lang="en-US"/>
        </a:p>
      </dgm:t>
    </dgm:pt>
    <dgm:pt modelId="{D1E8F744-B6B8-460A-A925-004D55838B9A}" type="sibTrans" cxnId="{80B3844B-90DD-4B78-AA70-1B2C2163A80B}">
      <dgm:prSet/>
      <dgm:spPr/>
      <dgm:t>
        <a:bodyPr/>
        <a:lstStyle/>
        <a:p>
          <a:endParaRPr lang="en-US"/>
        </a:p>
      </dgm:t>
    </dgm:pt>
    <dgm:pt modelId="{5276EAFD-2F61-4E5C-B381-16164B0F8418}">
      <dgm:prSet custT="1"/>
      <dgm:spPr/>
      <dgm:t>
        <a:bodyPr/>
        <a:lstStyle/>
        <a:p>
          <a:r>
            <a:rPr lang="en-US" sz="1100">
              <a:latin typeface="Roboto Condensed Light" panose="02000000000000000000" pitchFamily="2" charset="0"/>
              <a:ea typeface="Roboto Condensed Light" panose="02000000000000000000" pitchFamily="2" charset="0"/>
              <a:cs typeface="Roboto Condensed Light" panose="02000000000000000000" pitchFamily="2" charset="0"/>
            </a:rPr>
            <a:t>Natural and Cultural Resources</a:t>
          </a:r>
        </a:p>
      </dgm:t>
    </dgm:pt>
    <dgm:pt modelId="{FEAB9501-F88B-4634-AE47-BD7C180B5201}" type="parTrans" cxnId="{BA34098F-3B8E-40AE-83F6-51F376AF2DDE}">
      <dgm:prSet/>
      <dgm:spPr/>
      <dgm:t>
        <a:bodyPr/>
        <a:lstStyle/>
        <a:p>
          <a:endParaRPr lang="en-US"/>
        </a:p>
      </dgm:t>
    </dgm:pt>
    <dgm:pt modelId="{CB730133-4579-4598-A7BC-4EA98EB216B7}" type="sibTrans" cxnId="{BA34098F-3B8E-40AE-83F6-51F376AF2DDE}">
      <dgm:prSet/>
      <dgm:spPr/>
      <dgm:t>
        <a:bodyPr/>
        <a:lstStyle/>
        <a:p>
          <a:endParaRPr lang="en-US"/>
        </a:p>
      </dgm:t>
    </dgm:pt>
    <dgm:pt modelId="{B09B421B-A694-4B81-AEEC-B3F5AE5C5D93}" type="pres">
      <dgm:prSet presAssocID="{F6F95F12-261E-4A84-AF68-60D89B4313FE}" presName="cycle" presStyleCnt="0">
        <dgm:presLayoutVars>
          <dgm:chMax val="1"/>
          <dgm:dir/>
          <dgm:animLvl val="ctr"/>
          <dgm:resizeHandles val="exact"/>
        </dgm:presLayoutVars>
      </dgm:prSet>
      <dgm:spPr/>
    </dgm:pt>
    <dgm:pt modelId="{74109FDF-BA9F-4414-A381-A3CC41369A00}" type="pres">
      <dgm:prSet presAssocID="{80C8ECB0-DFBE-48DD-905E-7BC6CA848573}" presName="centerShape" presStyleLbl="node0" presStyleIdx="0" presStyleCnt="1" custScaleX="122872" custScaleY="122872"/>
      <dgm:spPr/>
    </dgm:pt>
    <dgm:pt modelId="{92D7B3EB-E047-47DD-BEC8-42E068168611}" type="pres">
      <dgm:prSet presAssocID="{8949FEEE-B680-44F2-A04E-D1C6C517C2C6}" presName="Name9" presStyleLbl="parChTrans1D2" presStyleIdx="0" presStyleCnt="7"/>
      <dgm:spPr/>
    </dgm:pt>
    <dgm:pt modelId="{A92646C8-451A-4FFA-A4C6-5D951B6E1F95}" type="pres">
      <dgm:prSet presAssocID="{8949FEEE-B680-44F2-A04E-D1C6C517C2C6}" presName="connTx" presStyleLbl="parChTrans1D2" presStyleIdx="0" presStyleCnt="7"/>
      <dgm:spPr/>
    </dgm:pt>
    <dgm:pt modelId="{C6743FB9-9594-4118-A919-51631534A134}" type="pres">
      <dgm:prSet presAssocID="{8A1EEE62-CBDF-49E2-BCCC-03FE957822E1}" presName="node" presStyleLbl="node1" presStyleIdx="0" presStyleCnt="7" custScaleX="117152" custScaleY="122101">
        <dgm:presLayoutVars>
          <dgm:bulletEnabled val="1"/>
        </dgm:presLayoutVars>
      </dgm:prSet>
      <dgm:spPr/>
    </dgm:pt>
    <dgm:pt modelId="{F91B5F91-AF16-42C1-804C-3A864E2FCB20}" type="pres">
      <dgm:prSet presAssocID="{3A3788FC-8E94-44A9-9173-E18AD76CE48D}" presName="Name9" presStyleLbl="parChTrans1D2" presStyleIdx="1" presStyleCnt="7"/>
      <dgm:spPr/>
    </dgm:pt>
    <dgm:pt modelId="{2E0D1839-275E-416D-9DA2-713EE7506AEC}" type="pres">
      <dgm:prSet presAssocID="{3A3788FC-8E94-44A9-9173-E18AD76CE48D}" presName="connTx" presStyleLbl="parChTrans1D2" presStyleIdx="1" presStyleCnt="7"/>
      <dgm:spPr/>
    </dgm:pt>
    <dgm:pt modelId="{EE2175BF-4A4F-4782-BDD6-FE5FA2B45364}" type="pres">
      <dgm:prSet presAssocID="{ECEC866B-E651-4EDD-83EA-2BB08316CDF0}" presName="node" presStyleLbl="node1" presStyleIdx="1" presStyleCnt="7" custScaleX="117152" custScaleY="122101">
        <dgm:presLayoutVars>
          <dgm:bulletEnabled val="1"/>
        </dgm:presLayoutVars>
      </dgm:prSet>
      <dgm:spPr/>
    </dgm:pt>
    <dgm:pt modelId="{AF36C1DD-227E-44AE-8A9F-4DEB4A1ADBBD}" type="pres">
      <dgm:prSet presAssocID="{541E419A-5DAE-49BC-A7D1-A669A184C544}" presName="Name9" presStyleLbl="parChTrans1D2" presStyleIdx="2" presStyleCnt="7"/>
      <dgm:spPr/>
    </dgm:pt>
    <dgm:pt modelId="{6906B357-79CF-4670-957B-4D08AB4F5AA4}" type="pres">
      <dgm:prSet presAssocID="{541E419A-5DAE-49BC-A7D1-A669A184C544}" presName="connTx" presStyleLbl="parChTrans1D2" presStyleIdx="2" presStyleCnt="7"/>
      <dgm:spPr/>
    </dgm:pt>
    <dgm:pt modelId="{18B76FCA-3EEE-4547-AFB2-1ACCC558E275}" type="pres">
      <dgm:prSet presAssocID="{C76433EA-EDF4-407A-AC5E-9A7A0DDAEF32}" presName="node" presStyleLbl="node1" presStyleIdx="2" presStyleCnt="7" custScaleX="117152" custScaleY="122101">
        <dgm:presLayoutVars>
          <dgm:bulletEnabled val="1"/>
        </dgm:presLayoutVars>
      </dgm:prSet>
      <dgm:spPr/>
    </dgm:pt>
    <dgm:pt modelId="{026AE050-A02C-4CFA-B21A-A25B55D2D0B7}" type="pres">
      <dgm:prSet presAssocID="{A5D89DF6-0C83-4CC9-BA9C-E82C420C2F59}" presName="Name9" presStyleLbl="parChTrans1D2" presStyleIdx="3" presStyleCnt="7"/>
      <dgm:spPr/>
    </dgm:pt>
    <dgm:pt modelId="{631625C3-E7D8-4AE2-B784-649F3E19C17E}" type="pres">
      <dgm:prSet presAssocID="{A5D89DF6-0C83-4CC9-BA9C-E82C420C2F59}" presName="connTx" presStyleLbl="parChTrans1D2" presStyleIdx="3" presStyleCnt="7"/>
      <dgm:spPr/>
    </dgm:pt>
    <dgm:pt modelId="{D3C930A1-1A33-4D47-93C9-34006D472F0E}" type="pres">
      <dgm:prSet presAssocID="{6EA93E1A-F944-4A6B-8E44-157C6DF2450A}" presName="node" presStyleLbl="node1" presStyleIdx="3" presStyleCnt="7" custScaleX="117152" custScaleY="122101">
        <dgm:presLayoutVars>
          <dgm:bulletEnabled val="1"/>
        </dgm:presLayoutVars>
      </dgm:prSet>
      <dgm:spPr/>
    </dgm:pt>
    <dgm:pt modelId="{5ED1C0AD-89A5-4E65-9C89-3917380CB324}" type="pres">
      <dgm:prSet presAssocID="{AEE9D8F1-300F-4C88-9688-4D6F6D987EB3}" presName="Name9" presStyleLbl="parChTrans1D2" presStyleIdx="4" presStyleCnt="7"/>
      <dgm:spPr/>
    </dgm:pt>
    <dgm:pt modelId="{E28B5046-73F7-4F54-B874-892D9EAFB876}" type="pres">
      <dgm:prSet presAssocID="{AEE9D8F1-300F-4C88-9688-4D6F6D987EB3}" presName="connTx" presStyleLbl="parChTrans1D2" presStyleIdx="4" presStyleCnt="7"/>
      <dgm:spPr/>
    </dgm:pt>
    <dgm:pt modelId="{7255093D-4BC5-4D2A-B5E9-B151D355827D}" type="pres">
      <dgm:prSet presAssocID="{D94AA79C-0AF2-4D8E-835F-89DED54DD862}" presName="node" presStyleLbl="node1" presStyleIdx="4" presStyleCnt="7" custScaleX="117152" custScaleY="122101">
        <dgm:presLayoutVars>
          <dgm:bulletEnabled val="1"/>
        </dgm:presLayoutVars>
      </dgm:prSet>
      <dgm:spPr/>
    </dgm:pt>
    <dgm:pt modelId="{FB33EDF9-E52E-49D3-A6DE-CF7F5C36D4A2}" type="pres">
      <dgm:prSet presAssocID="{BD9F13F1-8C64-4602-B9BF-810DFE7FC416}" presName="Name9" presStyleLbl="parChTrans1D2" presStyleIdx="5" presStyleCnt="7"/>
      <dgm:spPr/>
    </dgm:pt>
    <dgm:pt modelId="{89E2123C-3172-40B5-A8A5-2FEF2139996A}" type="pres">
      <dgm:prSet presAssocID="{BD9F13F1-8C64-4602-B9BF-810DFE7FC416}" presName="connTx" presStyleLbl="parChTrans1D2" presStyleIdx="5" presStyleCnt="7"/>
      <dgm:spPr/>
    </dgm:pt>
    <dgm:pt modelId="{862BAC29-5C24-4C9C-AACB-712A88CA9D05}" type="pres">
      <dgm:prSet presAssocID="{5A5FE215-8B66-4AED-BBEB-53E4965BA457}" presName="node" presStyleLbl="node1" presStyleIdx="5" presStyleCnt="7" custScaleX="117152" custScaleY="122101">
        <dgm:presLayoutVars>
          <dgm:bulletEnabled val="1"/>
        </dgm:presLayoutVars>
      </dgm:prSet>
      <dgm:spPr/>
    </dgm:pt>
    <dgm:pt modelId="{416FC63E-EA6F-48F4-9319-ED52BB007AA3}" type="pres">
      <dgm:prSet presAssocID="{FEAB9501-F88B-4634-AE47-BD7C180B5201}" presName="Name9" presStyleLbl="parChTrans1D2" presStyleIdx="6" presStyleCnt="7"/>
      <dgm:spPr/>
    </dgm:pt>
    <dgm:pt modelId="{3FB6115E-84EF-4624-A167-3D828AC7BA84}" type="pres">
      <dgm:prSet presAssocID="{FEAB9501-F88B-4634-AE47-BD7C180B5201}" presName="connTx" presStyleLbl="parChTrans1D2" presStyleIdx="6" presStyleCnt="7"/>
      <dgm:spPr/>
    </dgm:pt>
    <dgm:pt modelId="{4226BAC1-AB3D-41BB-9804-95AC29B895A7}" type="pres">
      <dgm:prSet presAssocID="{5276EAFD-2F61-4E5C-B381-16164B0F8418}" presName="node" presStyleLbl="node1" presStyleIdx="6" presStyleCnt="7" custScaleX="117152" custScaleY="122101">
        <dgm:presLayoutVars>
          <dgm:bulletEnabled val="1"/>
        </dgm:presLayoutVars>
      </dgm:prSet>
      <dgm:spPr/>
    </dgm:pt>
  </dgm:ptLst>
  <dgm:cxnLst>
    <dgm:cxn modelId="{FDAC4F02-EDBD-481F-92F0-9E6D13216AA0}" type="presOf" srcId="{541E419A-5DAE-49BC-A7D1-A669A184C544}" destId="{AF36C1DD-227E-44AE-8A9F-4DEB4A1ADBBD}" srcOrd="0" destOrd="0" presId="urn:microsoft.com/office/officeart/2005/8/layout/radial1"/>
    <dgm:cxn modelId="{7EEB0607-B2CC-4021-B365-7F9AD4B91565}" type="presOf" srcId="{BD9F13F1-8C64-4602-B9BF-810DFE7FC416}" destId="{89E2123C-3172-40B5-A8A5-2FEF2139996A}" srcOrd="1" destOrd="0" presId="urn:microsoft.com/office/officeart/2005/8/layout/radial1"/>
    <dgm:cxn modelId="{68BEFB0B-B908-46A2-A8C1-C51531F72F2C}" type="presOf" srcId="{ECEC866B-E651-4EDD-83EA-2BB08316CDF0}" destId="{EE2175BF-4A4F-4782-BDD6-FE5FA2B45364}" srcOrd="0" destOrd="0" presId="urn:microsoft.com/office/officeart/2005/8/layout/radial1"/>
    <dgm:cxn modelId="{4ACD7E0E-6CCB-4D89-83A6-DAB300585BD5}" type="presOf" srcId="{6EA93E1A-F944-4A6B-8E44-157C6DF2450A}" destId="{D3C930A1-1A33-4D47-93C9-34006D472F0E}" srcOrd="0" destOrd="0" presId="urn:microsoft.com/office/officeart/2005/8/layout/radial1"/>
    <dgm:cxn modelId="{28803612-07CF-45BC-907A-4BE4F8FE078C}" srcId="{80C8ECB0-DFBE-48DD-905E-7BC6CA848573}" destId="{ECEC866B-E651-4EDD-83EA-2BB08316CDF0}" srcOrd="1" destOrd="0" parTransId="{3A3788FC-8E94-44A9-9173-E18AD76CE48D}" sibTransId="{E9D9E440-F26F-4D76-B877-B1B55316313F}"/>
    <dgm:cxn modelId="{D082DD16-F111-4145-AF8F-42853621D1E4}" type="presOf" srcId="{5A5FE215-8B66-4AED-BBEB-53E4965BA457}" destId="{862BAC29-5C24-4C9C-AACB-712A88CA9D05}" srcOrd="0" destOrd="0" presId="urn:microsoft.com/office/officeart/2005/8/layout/radial1"/>
    <dgm:cxn modelId="{18B0A11B-E391-44D6-B06C-4D892D0F4206}" type="presOf" srcId="{8949FEEE-B680-44F2-A04E-D1C6C517C2C6}" destId="{A92646C8-451A-4FFA-A4C6-5D951B6E1F95}" srcOrd="1" destOrd="0" presId="urn:microsoft.com/office/officeart/2005/8/layout/radial1"/>
    <dgm:cxn modelId="{965D2E22-952C-4924-A7DC-A03F3D4026E4}" type="presOf" srcId="{A5D89DF6-0C83-4CC9-BA9C-E82C420C2F59}" destId="{631625C3-E7D8-4AE2-B784-649F3E19C17E}" srcOrd="1" destOrd="0" presId="urn:microsoft.com/office/officeart/2005/8/layout/radial1"/>
    <dgm:cxn modelId="{D689A53C-0D18-4D27-AEC1-21116DA880C2}" type="presOf" srcId="{FEAB9501-F88B-4634-AE47-BD7C180B5201}" destId="{3FB6115E-84EF-4624-A167-3D828AC7BA84}" srcOrd="1" destOrd="0" presId="urn:microsoft.com/office/officeart/2005/8/layout/radial1"/>
    <dgm:cxn modelId="{19299944-3B86-469A-A938-8C59FC67C9EE}" type="presOf" srcId="{80C8ECB0-DFBE-48DD-905E-7BC6CA848573}" destId="{74109FDF-BA9F-4414-A381-A3CC41369A00}" srcOrd="0" destOrd="0" presId="urn:microsoft.com/office/officeart/2005/8/layout/radial1"/>
    <dgm:cxn modelId="{80B3844B-90DD-4B78-AA70-1B2C2163A80B}" srcId="{80C8ECB0-DFBE-48DD-905E-7BC6CA848573}" destId="{5A5FE215-8B66-4AED-BBEB-53E4965BA457}" srcOrd="5" destOrd="0" parTransId="{BD9F13F1-8C64-4602-B9BF-810DFE7FC416}" sibTransId="{D1E8F744-B6B8-460A-A925-004D55838B9A}"/>
    <dgm:cxn modelId="{E0158E6B-AC9C-4DBC-B98A-1917A5FC4D08}" srcId="{80C8ECB0-DFBE-48DD-905E-7BC6CA848573}" destId="{D94AA79C-0AF2-4D8E-835F-89DED54DD862}" srcOrd="4" destOrd="0" parTransId="{AEE9D8F1-300F-4C88-9688-4D6F6D987EB3}" sibTransId="{A780A408-474D-4806-8416-88C5574CFF52}"/>
    <dgm:cxn modelId="{DF534E4F-24E0-4856-8836-C81FE5675C47}" srcId="{80C8ECB0-DFBE-48DD-905E-7BC6CA848573}" destId="{6EA93E1A-F944-4A6B-8E44-157C6DF2450A}" srcOrd="3" destOrd="0" parTransId="{A5D89DF6-0C83-4CC9-BA9C-E82C420C2F59}" sibTransId="{6BAAD0AE-7897-4AED-8850-76F05195B71A}"/>
    <dgm:cxn modelId="{9DE5D674-D721-4991-8F7B-37DA45553FE3}" type="presOf" srcId="{8949FEEE-B680-44F2-A04E-D1C6C517C2C6}" destId="{92D7B3EB-E047-47DD-BEC8-42E068168611}" srcOrd="0" destOrd="0" presId="urn:microsoft.com/office/officeart/2005/8/layout/radial1"/>
    <dgm:cxn modelId="{F3ABD757-1590-457E-A4A8-5F5344926A3C}" srcId="{F6F95F12-261E-4A84-AF68-60D89B4313FE}" destId="{80C8ECB0-DFBE-48DD-905E-7BC6CA848573}" srcOrd="0" destOrd="0" parTransId="{B38AEE13-AADC-43B7-897C-61E91DC8D4D1}" sibTransId="{4B9051F3-FFBE-4267-A8E2-6D71D948FCC4}"/>
    <dgm:cxn modelId="{5319DC80-3755-470D-8DFF-DE786CDE80C7}" type="presOf" srcId="{A5D89DF6-0C83-4CC9-BA9C-E82C420C2F59}" destId="{026AE050-A02C-4CFA-B21A-A25B55D2D0B7}" srcOrd="0" destOrd="0" presId="urn:microsoft.com/office/officeart/2005/8/layout/radial1"/>
    <dgm:cxn modelId="{664DAA86-9ACD-4B0C-BB99-352D6A07EEFB}" type="presOf" srcId="{C76433EA-EDF4-407A-AC5E-9A7A0DDAEF32}" destId="{18B76FCA-3EEE-4547-AFB2-1ACCC558E275}" srcOrd="0" destOrd="0" presId="urn:microsoft.com/office/officeart/2005/8/layout/radial1"/>
    <dgm:cxn modelId="{1846208D-6BBA-4F68-A4F5-5EE59B06C582}" type="presOf" srcId="{3A3788FC-8E94-44A9-9173-E18AD76CE48D}" destId="{F91B5F91-AF16-42C1-804C-3A864E2FCB20}" srcOrd="0" destOrd="0" presId="urn:microsoft.com/office/officeart/2005/8/layout/radial1"/>
    <dgm:cxn modelId="{BA34098F-3B8E-40AE-83F6-51F376AF2DDE}" srcId="{80C8ECB0-DFBE-48DD-905E-7BC6CA848573}" destId="{5276EAFD-2F61-4E5C-B381-16164B0F8418}" srcOrd="6" destOrd="0" parTransId="{FEAB9501-F88B-4634-AE47-BD7C180B5201}" sibTransId="{CB730133-4579-4598-A7BC-4EA98EB216B7}"/>
    <dgm:cxn modelId="{21299E91-FCD1-4E9F-A13A-459A85186564}" type="presOf" srcId="{F6F95F12-261E-4A84-AF68-60D89B4313FE}" destId="{B09B421B-A694-4B81-AEEC-B3F5AE5C5D93}" srcOrd="0" destOrd="0" presId="urn:microsoft.com/office/officeart/2005/8/layout/radial1"/>
    <dgm:cxn modelId="{849BD9A2-905A-4D5C-8308-718062EAA4DF}" type="presOf" srcId="{BD9F13F1-8C64-4602-B9BF-810DFE7FC416}" destId="{FB33EDF9-E52E-49D3-A6DE-CF7F5C36D4A2}" srcOrd="0" destOrd="0" presId="urn:microsoft.com/office/officeart/2005/8/layout/radial1"/>
    <dgm:cxn modelId="{5B9BF2A4-EBF2-4E21-90CB-C1A41789E4FE}" type="presOf" srcId="{3A3788FC-8E94-44A9-9173-E18AD76CE48D}" destId="{2E0D1839-275E-416D-9DA2-713EE7506AEC}" srcOrd="1" destOrd="0" presId="urn:microsoft.com/office/officeart/2005/8/layout/radial1"/>
    <dgm:cxn modelId="{8C3581B3-70EF-4473-8B54-7495ABDF00E9}" type="presOf" srcId="{FEAB9501-F88B-4634-AE47-BD7C180B5201}" destId="{416FC63E-EA6F-48F4-9319-ED52BB007AA3}" srcOrd="0" destOrd="0" presId="urn:microsoft.com/office/officeart/2005/8/layout/radial1"/>
    <dgm:cxn modelId="{8B57ACB6-8184-4043-B3B2-EBAC434F6C69}" srcId="{80C8ECB0-DFBE-48DD-905E-7BC6CA848573}" destId="{C76433EA-EDF4-407A-AC5E-9A7A0DDAEF32}" srcOrd="2" destOrd="0" parTransId="{541E419A-5DAE-49BC-A7D1-A669A184C544}" sibTransId="{F70540CF-7E60-4E1D-8B98-03DC0062E7CB}"/>
    <dgm:cxn modelId="{5F9DB2C3-E534-4986-95F3-D87FB8431AB6}" type="presOf" srcId="{8A1EEE62-CBDF-49E2-BCCC-03FE957822E1}" destId="{C6743FB9-9594-4118-A919-51631534A134}" srcOrd="0" destOrd="0" presId="urn:microsoft.com/office/officeart/2005/8/layout/radial1"/>
    <dgm:cxn modelId="{B7AF7BDF-1F06-4A27-8A47-848CE1572779}" type="presOf" srcId="{541E419A-5DAE-49BC-A7D1-A669A184C544}" destId="{6906B357-79CF-4670-957B-4D08AB4F5AA4}" srcOrd="1" destOrd="0" presId="urn:microsoft.com/office/officeart/2005/8/layout/radial1"/>
    <dgm:cxn modelId="{CE7170E8-FA77-4E1E-BEFD-AC462BF4B8B7}" srcId="{80C8ECB0-DFBE-48DD-905E-7BC6CA848573}" destId="{8A1EEE62-CBDF-49E2-BCCC-03FE957822E1}" srcOrd="0" destOrd="0" parTransId="{8949FEEE-B680-44F2-A04E-D1C6C517C2C6}" sibTransId="{D84E07C4-427F-42FA-826A-D97935144B60}"/>
    <dgm:cxn modelId="{585893F2-814A-4A2D-A787-4EEC133764D4}" type="presOf" srcId="{AEE9D8F1-300F-4C88-9688-4D6F6D987EB3}" destId="{E28B5046-73F7-4F54-B874-892D9EAFB876}" srcOrd="1" destOrd="0" presId="urn:microsoft.com/office/officeart/2005/8/layout/radial1"/>
    <dgm:cxn modelId="{32689EFA-FF62-4446-907B-6B23850DBADC}" type="presOf" srcId="{5276EAFD-2F61-4E5C-B381-16164B0F8418}" destId="{4226BAC1-AB3D-41BB-9804-95AC29B895A7}" srcOrd="0" destOrd="0" presId="urn:microsoft.com/office/officeart/2005/8/layout/radial1"/>
    <dgm:cxn modelId="{E1B91EFC-98E9-4E5F-AA0F-00F7F43DBEB8}" type="presOf" srcId="{AEE9D8F1-300F-4C88-9688-4D6F6D987EB3}" destId="{5ED1C0AD-89A5-4E65-9C89-3917380CB324}" srcOrd="0" destOrd="0" presId="urn:microsoft.com/office/officeart/2005/8/layout/radial1"/>
    <dgm:cxn modelId="{ECA89DFF-178F-4A7E-8B0A-ACCD9F1014A8}" type="presOf" srcId="{D94AA79C-0AF2-4D8E-835F-89DED54DD862}" destId="{7255093D-4BC5-4D2A-B5E9-B151D355827D}" srcOrd="0" destOrd="0" presId="urn:microsoft.com/office/officeart/2005/8/layout/radial1"/>
    <dgm:cxn modelId="{54E8FE6A-8CEB-459B-8F5B-D527C6D19E5A}" type="presParOf" srcId="{B09B421B-A694-4B81-AEEC-B3F5AE5C5D93}" destId="{74109FDF-BA9F-4414-A381-A3CC41369A00}" srcOrd="0" destOrd="0" presId="urn:microsoft.com/office/officeart/2005/8/layout/radial1"/>
    <dgm:cxn modelId="{DFE3BBC8-B630-4AD6-81E4-1C621A62E2CF}" type="presParOf" srcId="{B09B421B-A694-4B81-AEEC-B3F5AE5C5D93}" destId="{92D7B3EB-E047-47DD-BEC8-42E068168611}" srcOrd="1" destOrd="0" presId="urn:microsoft.com/office/officeart/2005/8/layout/radial1"/>
    <dgm:cxn modelId="{E93EAB60-2122-4EFF-88DC-314993F4D98A}" type="presParOf" srcId="{92D7B3EB-E047-47DD-BEC8-42E068168611}" destId="{A92646C8-451A-4FFA-A4C6-5D951B6E1F95}" srcOrd="0" destOrd="0" presId="urn:microsoft.com/office/officeart/2005/8/layout/radial1"/>
    <dgm:cxn modelId="{A4810E32-02E9-45E9-8E20-E911DDF8BF5E}" type="presParOf" srcId="{B09B421B-A694-4B81-AEEC-B3F5AE5C5D93}" destId="{C6743FB9-9594-4118-A919-51631534A134}" srcOrd="2" destOrd="0" presId="urn:microsoft.com/office/officeart/2005/8/layout/radial1"/>
    <dgm:cxn modelId="{57D10AFC-1BDE-4140-A893-8117D985E517}" type="presParOf" srcId="{B09B421B-A694-4B81-AEEC-B3F5AE5C5D93}" destId="{F91B5F91-AF16-42C1-804C-3A864E2FCB20}" srcOrd="3" destOrd="0" presId="urn:microsoft.com/office/officeart/2005/8/layout/radial1"/>
    <dgm:cxn modelId="{15CD5394-E2EA-4728-95D3-D2AFDA730E04}" type="presParOf" srcId="{F91B5F91-AF16-42C1-804C-3A864E2FCB20}" destId="{2E0D1839-275E-416D-9DA2-713EE7506AEC}" srcOrd="0" destOrd="0" presId="urn:microsoft.com/office/officeart/2005/8/layout/radial1"/>
    <dgm:cxn modelId="{D65FF848-85C2-43B1-BF81-DA0089CF9245}" type="presParOf" srcId="{B09B421B-A694-4B81-AEEC-B3F5AE5C5D93}" destId="{EE2175BF-4A4F-4782-BDD6-FE5FA2B45364}" srcOrd="4" destOrd="0" presId="urn:microsoft.com/office/officeart/2005/8/layout/radial1"/>
    <dgm:cxn modelId="{1DBEDA6C-86AF-4CB7-B412-AAAB2EB18880}" type="presParOf" srcId="{B09B421B-A694-4B81-AEEC-B3F5AE5C5D93}" destId="{AF36C1DD-227E-44AE-8A9F-4DEB4A1ADBBD}" srcOrd="5" destOrd="0" presId="urn:microsoft.com/office/officeart/2005/8/layout/radial1"/>
    <dgm:cxn modelId="{00D68A8D-E74B-414B-AE45-85FB6F543E9D}" type="presParOf" srcId="{AF36C1DD-227E-44AE-8A9F-4DEB4A1ADBBD}" destId="{6906B357-79CF-4670-957B-4D08AB4F5AA4}" srcOrd="0" destOrd="0" presId="urn:microsoft.com/office/officeart/2005/8/layout/radial1"/>
    <dgm:cxn modelId="{83A954B6-E1CD-4461-A31F-1E9258A095E8}" type="presParOf" srcId="{B09B421B-A694-4B81-AEEC-B3F5AE5C5D93}" destId="{18B76FCA-3EEE-4547-AFB2-1ACCC558E275}" srcOrd="6" destOrd="0" presId="urn:microsoft.com/office/officeart/2005/8/layout/radial1"/>
    <dgm:cxn modelId="{8A2D0B98-EEDD-4D1A-BF0A-B7E0F62CA0A2}" type="presParOf" srcId="{B09B421B-A694-4B81-AEEC-B3F5AE5C5D93}" destId="{026AE050-A02C-4CFA-B21A-A25B55D2D0B7}" srcOrd="7" destOrd="0" presId="urn:microsoft.com/office/officeart/2005/8/layout/radial1"/>
    <dgm:cxn modelId="{01ABE9DC-A475-4305-8E45-D13B97409BC2}" type="presParOf" srcId="{026AE050-A02C-4CFA-B21A-A25B55D2D0B7}" destId="{631625C3-E7D8-4AE2-B784-649F3E19C17E}" srcOrd="0" destOrd="0" presId="urn:microsoft.com/office/officeart/2005/8/layout/radial1"/>
    <dgm:cxn modelId="{7AD94357-38B7-4949-BB49-2FC4B4C62C16}" type="presParOf" srcId="{B09B421B-A694-4B81-AEEC-B3F5AE5C5D93}" destId="{D3C930A1-1A33-4D47-93C9-34006D472F0E}" srcOrd="8" destOrd="0" presId="urn:microsoft.com/office/officeart/2005/8/layout/radial1"/>
    <dgm:cxn modelId="{8EB85CBD-FB5D-4A55-AC0A-74EA710108B4}" type="presParOf" srcId="{B09B421B-A694-4B81-AEEC-B3F5AE5C5D93}" destId="{5ED1C0AD-89A5-4E65-9C89-3917380CB324}" srcOrd="9" destOrd="0" presId="urn:microsoft.com/office/officeart/2005/8/layout/radial1"/>
    <dgm:cxn modelId="{CAA4C73B-6F8B-4631-89E3-C79BC7C0B21A}" type="presParOf" srcId="{5ED1C0AD-89A5-4E65-9C89-3917380CB324}" destId="{E28B5046-73F7-4F54-B874-892D9EAFB876}" srcOrd="0" destOrd="0" presId="urn:microsoft.com/office/officeart/2005/8/layout/radial1"/>
    <dgm:cxn modelId="{9545A673-F426-4172-840F-6CDD241CC6C7}" type="presParOf" srcId="{B09B421B-A694-4B81-AEEC-B3F5AE5C5D93}" destId="{7255093D-4BC5-4D2A-B5E9-B151D355827D}" srcOrd="10" destOrd="0" presId="urn:microsoft.com/office/officeart/2005/8/layout/radial1"/>
    <dgm:cxn modelId="{EC3BFDC8-41F9-4B03-BEE2-14035C0AFBC7}" type="presParOf" srcId="{B09B421B-A694-4B81-AEEC-B3F5AE5C5D93}" destId="{FB33EDF9-E52E-49D3-A6DE-CF7F5C36D4A2}" srcOrd="11" destOrd="0" presId="urn:microsoft.com/office/officeart/2005/8/layout/radial1"/>
    <dgm:cxn modelId="{C844DDCF-4719-4740-BF84-27AC10EBF4EF}" type="presParOf" srcId="{FB33EDF9-E52E-49D3-A6DE-CF7F5C36D4A2}" destId="{89E2123C-3172-40B5-A8A5-2FEF2139996A}" srcOrd="0" destOrd="0" presId="urn:microsoft.com/office/officeart/2005/8/layout/radial1"/>
    <dgm:cxn modelId="{A5C8486F-EDAC-4655-9728-D2270CB28FDE}" type="presParOf" srcId="{B09B421B-A694-4B81-AEEC-B3F5AE5C5D93}" destId="{862BAC29-5C24-4C9C-AACB-712A88CA9D05}" srcOrd="12" destOrd="0" presId="urn:microsoft.com/office/officeart/2005/8/layout/radial1"/>
    <dgm:cxn modelId="{076FBBA8-D678-4921-B52F-45CAE811211A}" type="presParOf" srcId="{B09B421B-A694-4B81-AEEC-B3F5AE5C5D93}" destId="{416FC63E-EA6F-48F4-9319-ED52BB007AA3}" srcOrd="13" destOrd="0" presId="urn:microsoft.com/office/officeart/2005/8/layout/radial1"/>
    <dgm:cxn modelId="{7CD535A7-7740-45C3-84A3-EA556D4B154C}" type="presParOf" srcId="{416FC63E-EA6F-48F4-9319-ED52BB007AA3}" destId="{3FB6115E-84EF-4624-A167-3D828AC7BA84}" srcOrd="0" destOrd="0" presId="urn:microsoft.com/office/officeart/2005/8/layout/radial1"/>
    <dgm:cxn modelId="{6A0E6B8E-1204-4047-9AED-C61DB79BEB93}" type="presParOf" srcId="{B09B421B-A694-4B81-AEEC-B3F5AE5C5D93}" destId="{4226BAC1-AB3D-41BB-9804-95AC29B895A7}"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E5294-7745-406D-93D2-12FAE7928D47}">
      <dsp:nvSpPr>
        <dsp:cNvPr id="0" name=""/>
        <dsp:cNvSpPr/>
      </dsp:nvSpPr>
      <dsp:spPr>
        <a:xfrm>
          <a:off x="2097732" y="936"/>
          <a:ext cx="3146599" cy="742788"/>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Government authorities, policies, or codes that influence the way land and buildings are developed and maintained</a:t>
          </a:r>
          <a:endParaRPr lang="en-US" sz="1200" kern="1200">
            <a:solidFill>
              <a:schemeClr val="tx1"/>
            </a:solidFill>
          </a:endParaRPr>
        </a:p>
      </dsp:txBody>
      <dsp:txXfrm>
        <a:off x="2097732" y="93785"/>
        <a:ext cx="2868054" cy="557091"/>
      </dsp:txXfrm>
    </dsp:sp>
    <dsp:sp modelId="{308451F6-41A8-4A96-9145-D82AD3C5C47C}">
      <dsp:nvSpPr>
        <dsp:cNvPr id="0" name=""/>
        <dsp:cNvSpPr/>
      </dsp:nvSpPr>
      <dsp:spPr>
        <a:xfrm>
          <a:off x="0" y="9641"/>
          <a:ext cx="2097732" cy="7427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Local Plans and Regulations </a:t>
          </a:r>
        </a:p>
      </dsp:txBody>
      <dsp:txXfrm>
        <a:off x="36260" y="45901"/>
        <a:ext cx="2025212" cy="670268"/>
      </dsp:txXfrm>
    </dsp:sp>
    <dsp:sp modelId="{382649C1-A841-4509-AEE4-37810C8BDDD8}">
      <dsp:nvSpPr>
        <dsp:cNvPr id="0" name=""/>
        <dsp:cNvSpPr/>
      </dsp:nvSpPr>
      <dsp:spPr>
        <a:xfrm>
          <a:off x="2097732" y="818003"/>
          <a:ext cx="3146599" cy="74278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a:solidFill>
                <a:prstClr val="black">
                  <a:lumMod val="85000"/>
                  <a:lumOff val="15000"/>
                </a:prstClr>
              </a:solidFill>
              <a:latin typeface="Roboto Condensed" panose="02000000000000000000" pitchFamily="2" charset="0"/>
              <a:ea typeface="Roboto Condensed" panose="02000000000000000000" pitchFamily="2" charset="0"/>
              <a:cs typeface="Roboto Condensed" panose="02000000000000000000" pitchFamily="2" charset="0"/>
            </a:rPr>
            <a:t>Modifying existing infrastructure to remove it from a hazard area or construction of new structures to reduce impacts of hazards</a:t>
          </a:r>
          <a:endParaRPr lang="en-US" sz="1200" kern="1200"/>
        </a:p>
      </dsp:txBody>
      <dsp:txXfrm>
        <a:off x="2097732" y="910852"/>
        <a:ext cx="2868054" cy="557091"/>
      </dsp:txXfrm>
    </dsp:sp>
    <dsp:sp modelId="{23AAF1B8-D8EE-4712-8B97-2D7E90A4E3DA}">
      <dsp:nvSpPr>
        <dsp:cNvPr id="0" name=""/>
        <dsp:cNvSpPr/>
      </dsp:nvSpPr>
      <dsp:spPr>
        <a:xfrm>
          <a:off x="0" y="818003"/>
          <a:ext cx="2097732" cy="7427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ClrTx/>
            <a:buNone/>
          </a:pPr>
          <a:r>
            <a:rPr lang="en-US" sz="1600" b="1" kern="120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Structure and Infrastructure Projects</a:t>
          </a:r>
          <a:endParaRPr lang="en-US" sz="1600" b="1" kern="1200"/>
        </a:p>
      </dsp:txBody>
      <dsp:txXfrm>
        <a:off x="36260" y="854263"/>
        <a:ext cx="2025212" cy="670268"/>
      </dsp:txXfrm>
    </dsp:sp>
    <dsp:sp modelId="{2845803D-EBA3-4F6B-AE75-62055BAF4A07}">
      <dsp:nvSpPr>
        <dsp:cNvPr id="0" name=""/>
        <dsp:cNvSpPr/>
      </dsp:nvSpPr>
      <dsp:spPr>
        <a:xfrm>
          <a:off x="2097732" y="1635071"/>
          <a:ext cx="3146599" cy="742788"/>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a:solidFill>
                <a:prstClr val="black">
                  <a:lumMod val="85000"/>
                  <a:lumOff val="15000"/>
                </a:prstClr>
              </a:solidFill>
              <a:latin typeface="Roboto Condensed" panose="02000000000000000000" pitchFamily="2" charset="0"/>
              <a:ea typeface="Roboto Condensed" panose="02000000000000000000" pitchFamily="2" charset="0"/>
              <a:cs typeface="Roboto Condensed" panose="02000000000000000000" pitchFamily="2" charset="0"/>
            </a:rPr>
            <a:t>Actions that minimize damage and losses and preserve or restore the functions of natural systems</a:t>
          </a:r>
          <a:endParaRPr lang="en-US" sz="1200" kern="1200"/>
        </a:p>
      </dsp:txBody>
      <dsp:txXfrm>
        <a:off x="2097732" y="1727920"/>
        <a:ext cx="2868054" cy="557091"/>
      </dsp:txXfrm>
    </dsp:sp>
    <dsp:sp modelId="{DAA0AE0D-6536-40B5-B9FD-F9CD4AE46A38}">
      <dsp:nvSpPr>
        <dsp:cNvPr id="0" name=""/>
        <dsp:cNvSpPr/>
      </dsp:nvSpPr>
      <dsp:spPr>
        <a:xfrm>
          <a:off x="0" y="1635071"/>
          <a:ext cx="2097732" cy="7427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ClrTx/>
            <a:buNone/>
          </a:pPr>
          <a:r>
            <a:rPr lang="en-US" sz="1600" b="1" kern="120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Natural Systems Protection</a:t>
          </a:r>
          <a:endParaRPr lang="en-US" sz="1600" b="1" kern="1200"/>
        </a:p>
      </dsp:txBody>
      <dsp:txXfrm>
        <a:off x="36260" y="1671331"/>
        <a:ext cx="2025212" cy="670268"/>
      </dsp:txXfrm>
    </dsp:sp>
    <dsp:sp modelId="{79C37F74-5586-48BB-BC36-3B773B65BA92}">
      <dsp:nvSpPr>
        <dsp:cNvPr id="0" name=""/>
        <dsp:cNvSpPr/>
      </dsp:nvSpPr>
      <dsp:spPr>
        <a:xfrm>
          <a:off x="2097732" y="2452139"/>
          <a:ext cx="3146599" cy="742788"/>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a:solidFill>
                <a:prstClr val="black">
                  <a:lumMod val="85000"/>
                  <a:lumOff val="15000"/>
                </a:prstClr>
              </a:solidFill>
              <a:latin typeface="Roboto Condensed" panose="02000000000000000000" pitchFamily="2" charset="0"/>
              <a:ea typeface="Roboto Condensed" panose="02000000000000000000" pitchFamily="2" charset="0"/>
              <a:cs typeface="Roboto Condensed" panose="02000000000000000000" pitchFamily="2" charset="0"/>
            </a:rPr>
            <a:t>Sustained programs to educate the public and decision makers about hazard risks and community mitigation programs</a:t>
          </a:r>
          <a:endParaRPr lang="en-US" sz="1200" kern="1200"/>
        </a:p>
      </dsp:txBody>
      <dsp:txXfrm>
        <a:off x="2097732" y="2544988"/>
        <a:ext cx="2868054" cy="557091"/>
      </dsp:txXfrm>
    </dsp:sp>
    <dsp:sp modelId="{59A129B7-BB86-4367-8AC1-C6BBED34EA6B}">
      <dsp:nvSpPr>
        <dsp:cNvPr id="0" name=""/>
        <dsp:cNvSpPr/>
      </dsp:nvSpPr>
      <dsp:spPr>
        <a:xfrm>
          <a:off x="0" y="2452139"/>
          <a:ext cx="2097732" cy="74278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ClrTx/>
            <a:buNone/>
          </a:pPr>
          <a:r>
            <a:rPr lang="en-US" sz="1600" b="1" kern="120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Education and Awareness Programs</a:t>
          </a:r>
          <a:endParaRPr lang="en-US" sz="1600" b="1" kern="1200"/>
        </a:p>
      </dsp:txBody>
      <dsp:txXfrm>
        <a:off x="36260" y="2488399"/>
        <a:ext cx="2025212" cy="670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09FDF-BA9F-4414-A381-A3CC41369A00}">
      <dsp:nvSpPr>
        <dsp:cNvPr id="0" name=""/>
        <dsp:cNvSpPr/>
      </dsp:nvSpPr>
      <dsp:spPr>
        <a:xfrm>
          <a:off x="2668377" y="1322209"/>
          <a:ext cx="1160248" cy="11602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Roboto Condensed" panose="02000000000000000000" pitchFamily="2" charset="0"/>
              <a:ea typeface="Roboto Condensed" panose="02000000000000000000" pitchFamily="2" charset="0"/>
              <a:cs typeface="Roboto Condensed" panose="02000000000000000000" pitchFamily="2" charset="0"/>
            </a:rPr>
            <a:t>Hazard Mitigation Plan</a:t>
          </a:r>
        </a:p>
      </dsp:txBody>
      <dsp:txXfrm>
        <a:off x="2838291" y="1492123"/>
        <a:ext cx="820420" cy="820420"/>
      </dsp:txXfrm>
    </dsp:sp>
    <dsp:sp modelId="{92D7B3EB-E047-47DD-BEC8-42E068168611}">
      <dsp:nvSpPr>
        <dsp:cNvPr id="0" name=""/>
        <dsp:cNvSpPr/>
      </dsp:nvSpPr>
      <dsp:spPr>
        <a:xfrm rot="16200000">
          <a:off x="3118203" y="1178830"/>
          <a:ext cx="260595" cy="26161"/>
        </a:xfrm>
        <a:custGeom>
          <a:avLst/>
          <a:gdLst/>
          <a:ahLst/>
          <a:cxnLst/>
          <a:rect l="0" t="0" r="0" b="0"/>
          <a:pathLst>
            <a:path>
              <a:moveTo>
                <a:pt x="0" y="13080"/>
              </a:moveTo>
              <a:lnTo>
                <a:pt x="260595" y="130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1986" y="1185396"/>
        <a:ext cx="13029" cy="13029"/>
      </dsp:txXfrm>
    </dsp:sp>
    <dsp:sp modelId="{C6743FB9-9594-4118-A919-51631534A134}">
      <dsp:nvSpPr>
        <dsp:cNvPr id="0" name=""/>
        <dsp:cNvSpPr/>
      </dsp:nvSpPr>
      <dsp:spPr>
        <a:xfrm>
          <a:off x="2695383" y="-91354"/>
          <a:ext cx="1106236" cy="11529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kern="1200">
              <a:latin typeface="Roboto Condensed Light" panose="02000000000000000000" pitchFamily="2" charset="0"/>
              <a:ea typeface="Roboto Condensed Light" panose="02000000000000000000" pitchFamily="2" charset="0"/>
              <a:cs typeface="Roboto Condensed Light" panose="02000000000000000000" pitchFamily="2" charset="0"/>
            </a:rPr>
            <a:t>Emergency Management</a:t>
          </a:r>
          <a:r>
            <a:rPr lang="en-US" sz="900" kern="1200">
              <a:latin typeface="Roboto Condensed Light" panose="02000000000000000000" pitchFamily="2" charset="0"/>
              <a:ea typeface="Roboto Condensed Light" panose="02000000000000000000" pitchFamily="2" charset="0"/>
              <a:cs typeface="Roboto Condensed Light" panose="02000000000000000000" pitchFamily="2" charset="0"/>
            </a:rPr>
            <a:t>​</a:t>
          </a:r>
        </a:p>
      </dsp:txBody>
      <dsp:txXfrm>
        <a:off x="2857388" y="77494"/>
        <a:ext cx="782226" cy="815272"/>
      </dsp:txXfrm>
    </dsp:sp>
    <dsp:sp modelId="{F91B5F91-AF16-42C1-804C-3A864E2FCB20}">
      <dsp:nvSpPr>
        <dsp:cNvPr id="0" name=""/>
        <dsp:cNvSpPr/>
      </dsp:nvSpPr>
      <dsp:spPr>
        <a:xfrm rot="19285714">
          <a:off x="3672038" y="1441752"/>
          <a:ext cx="275220" cy="26161"/>
        </a:xfrm>
        <a:custGeom>
          <a:avLst/>
          <a:gdLst/>
          <a:ahLst/>
          <a:cxnLst/>
          <a:rect l="0" t="0" r="0" b="0"/>
          <a:pathLst>
            <a:path>
              <a:moveTo>
                <a:pt x="0" y="13080"/>
              </a:moveTo>
              <a:lnTo>
                <a:pt x="275220" y="130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68" y="1447953"/>
        <a:ext cx="13761" cy="13761"/>
      </dsp:txXfrm>
    </dsp:sp>
    <dsp:sp modelId="{EE2175BF-4A4F-4782-BDD6-FE5FA2B45364}">
      <dsp:nvSpPr>
        <dsp:cNvPr id="0" name=""/>
        <dsp:cNvSpPr/>
      </dsp:nvSpPr>
      <dsp:spPr>
        <a:xfrm>
          <a:off x="3803398" y="442237"/>
          <a:ext cx="1106236" cy="1152968"/>
        </a:xfrm>
        <a:prstGeom prst="ellipse">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Roboto Condensed Light" panose="02000000000000000000" pitchFamily="2" charset="0"/>
              <a:ea typeface="Roboto Condensed Light" panose="02000000000000000000" pitchFamily="2" charset="0"/>
              <a:cs typeface="Roboto Condensed Light" panose="02000000000000000000" pitchFamily="2" charset="0"/>
            </a:rPr>
            <a:t>Land Use and Development</a:t>
          </a:r>
          <a:r>
            <a:rPr lang="en-US" sz="900" kern="1200">
              <a:latin typeface="Roboto Condensed Light" panose="02000000000000000000" pitchFamily="2" charset="0"/>
              <a:ea typeface="Roboto Condensed Light" panose="02000000000000000000" pitchFamily="2" charset="0"/>
              <a:cs typeface="Roboto Condensed Light" panose="02000000000000000000" pitchFamily="2" charset="0"/>
            </a:rPr>
            <a:t>​</a:t>
          </a:r>
        </a:p>
      </dsp:txBody>
      <dsp:txXfrm>
        <a:off x="3965403" y="611085"/>
        <a:ext cx="782226" cy="815272"/>
      </dsp:txXfrm>
    </dsp:sp>
    <dsp:sp modelId="{AF36C1DD-227E-44AE-8A9F-4DEB4A1ADBBD}">
      <dsp:nvSpPr>
        <dsp:cNvPr id="0" name=""/>
        <dsp:cNvSpPr/>
      </dsp:nvSpPr>
      <dsp:spPr>
        <a:xfrm rot="771429">
          <a:off x="3810534" y="2049815"/>
          <a:ext cx="282870" cy="26161"/>
        </a:xfrm>
        <a:custGeom>
          <a:avLst/>
          <a:gdLst/>
          <a:ahLst/>
          <a:cxnLst/>
          <a:rect l="0" t="0" r="0" b="0"/>
          <a:pathLst>
            <a:path>
              <a:moveTo>
                <a:pt x="0" y="13080"/>
              </a:moveTo>
              <a:lnTo>
                <a:pt x="282870" y="130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4898" y="2055824"/>
        <a:ext cx="14143" cy="14143"/>
      </dsp:txXfrm>
    </dsp:sp>
    <dsp:sp modelId="{18B76FCA-3EEE-4547-AFB2-1ACCC558E275}">
      <dsp:nvSpPr>
        <dsp:cNvPr id="0" name=""/>
        <dsp:cNvSpPr/>
      </dsp:nvSpPr>
      <dsp:spPr>
        <a:xfrm>
          <a:off x="4077055" y="1641207"/>
          <a:ext cx="1106236" cy="11529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Roboto Condensed Light" panose="02000000000000000000" pitchFamily="2" charset="0"/>
              <a:ea typeface="Roboto Condensed Light" panose="02000000000000000000" pitchFamily="2" charset="0"/>
              <a:cs typeface="Roboto Condensed Light" panose="02000000000000000000" pitchFamily="2" charset="0"/>
            </a:rPr>
            <a:t>Economic Development</a:t>
          </a:r>
          <a:r>
            <a:rPr lang="en-US" sz="900" kern="1200">
              <a:latin typeface="Roboto Condensed Light" panose="02000000000000000000" pitchFamily="2" charset="0"/>
              <a:ea typeface="Roboto Condensed Light" panose="02000000000000000000" pitchFamily="2" charset="0"/>
              <a:cs typeface="Roboto Condensed Light" panose="02000000000000000000" pitchFamily="2" charset="0"/>
            </a:rPr>
            <a:t>​</a:t>
          </a:r>
        </a:p>
      </dsp:txBody>
      <dsp:txXfrm>
        <a:off x="4239060" y="1810055"/>
        <a:ext cx="782226" cy="815272"/>
      </dsp:txXfrm>
    </dsp:sp>
    <dsp:sp modelId="{026AE050-A02C-4CFA-B21A-A25B55D2D0B7}">
      <dsp:nvSpPr>
        <dsp:cNvPr id="0" name=""/>
        <dsp:cNvSpPr/>
      </dsp:nvSpPr>
      <dsp:spPr>
        <a:xfrm rot="3857143">
          <a:off x="3425135" y="2531404"/>
          <a:ext cx="265220" cy="26161"/>
        </a:xfrm>
        <a:custGeom>
          <a:avLst/>
          <a:gdLst/>
          <a:ahLst/>
          <a:cxnLst/>
          <a:rect l="0" t="0" r="0" b="0"/>
          <a:pathLst>
            <a:path>
              <a:moveTo>
                <a:pt x="0" y="13080"/>
              </a:moveTo>
              <a:lnTo>
                <a:pt x="265220" y="130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1114" y="2537854"/>
        <a:ext cx="13261" cy="13261"/>
      </dsp:txXfrm>
    </dsp:sp>
    <dsp:sp modelId="{D3C930A1-1A33-4D47-93C9-34006D472F0E}">
      <dsp:nvSpPr>
        <dsp:cNvPr id="0" name=""/>
        <dsp:cNvSpPr/>
      </dsp:nvSpPr>
      <dsp:spPr>
        <a:xfrm>
          <a:off x="3310285" y="2602706"/>
          <a:ext cx="1106236" cy="1152968"/>
        </a:xfrm>
        <a:prstGeom prst="ellipse">
          <a:avLst/>
        </a:prstGeom>
        <a:solidFill>
          <a:srgbClr val="3F53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Roboto Condensed Light" panose="02000000000000000000" pitchFamily="2" charset="0"/>
              <a:ea typeface="Roboto Condensed Light" panose="02000000000000000000" pitchFamily="2" charset="0"/>
              <a:cs typeface="Roboto Condensed Light" panose="02000000000000000000" pitchFamily="2" charset="0"/>
            </a:rPr>
            <a:t>Housing</a:t>
          </a:r>
          <a:r>
            <a:rPr lang="en-US" sz="1600" kern="1200">
              <a:latin typeface="Roboto Condensed Light" panose="02000000000000000000" pitchFamily="2" charset="0"/>
              <a:ea typeface="Roboto Condensed Light" panose="02000000000000000000" pitchFamily="2" charset="0"/>
              <a:cs typeface="Roboto Condensed Light" panose="02000000000000000000" pitchFamily="2" charset="0"/>
            </a:rPr>
            <a:t>​</a:t>
          </a:r>
        </a:p>
      </dsp:txBody>
      <dsp:txXfrm>
        <a:off x="3472290" y="2771554"/>
        <a:ext cx="782226" cy="815272"/>
      </dsp:txXfrm>
    </dsp:sp>
    <dsp:sp modelId="{5ED1C0AD-89A5-4E65-9C89-3917380CB324}">
      <dsp:nvSpPr>
        <dsp:cNvPr id="0" name=""/>
        <dsp:cNvSpPr/>
      </dsp:nvSpPr>
      <dsp:spPr>
        <a:xfrm rot="6942857">
          <a:off x="2806647" y="2531404"/>
          <a:ext cx="265220" cy="26161"/>
        </a:xfrm>
        <a:custGeom>
          <a:avLst/>
          <a:gdLst/>
          <a:ahLst/>
          <a:cxnLst/>
          <a:rect l="0" t="0" r="0" b="0"/>
          <a:pathLst>
            <a:path>
              <a:moveTo>
                <a:pt x="0" y="13080"/>
              </a:moveTo>
              <a:lnTo>
                <a:pt x="265220" y="130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32626" y="2537854"/>
        <a:ext cx="13261" cy="13261"/>
      </dsp:txXfrm>
    </dsp:sp>
    <dsp:sp modelId="{7255093D-4BC5-4D2A-B5E9-B151D355827D}">
      <dsp:nvSpPr>
        <dsp:cNvPr id="0" name=""/>
        <dsp:cNvSpPr/>
      </dsp:nvSpPr>
      <dsp:spPr>
        <a:xfrm>
          <a:off x="2080481" y="2602706"/>
          <a:ext cx="1106236" cy="1152968"/>
        </a:xfrm>
        <a:prstGeom prst="ellipse">
          <a:avLst/>
        </a:prstGeom>
        <a:solidFill>
          <a:srgbClr val="7D68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kern="1200">
              <a:latin typeface="Roboto Condensed Light" panose="02000000000000000000" pitchFamily="2" charset="0"/>
              <a:ea typeface="Roboto Condensed Light" panose="02000000000000000000" pitchFamily="2" charset="0"/>
              <a:cs typeface="Roboto Condensed Light" panose="02000000000000000000" pitchFamily="2" charset="0"/>
            </a:rPr>
            <a:t>Health and Social Services</a:t>
          </a:r>
        </a:p>
      </dsp:txBody>
      <dsp:txXfrm>
        <a:off x="2242486" y="2771554"/>
        <a:ext cx="782226" cy="815272"/>
      </dsp:txXfrm>
    </dsp:sp>
    <dsp:sp modelId="{FB33EDF9-E52E-49D3-A6DE-CF7F5C36D4A2}">
      <dsp:nvSpPr>
        <dsp:cNvPr id="0" name=""/>
        <dsp:cNvSpPr/>
      </dsp:nvSpPr>
      <dsp:spPr>
        <a:xfrm rot="10028571">
          <a:off x="2403597" y="2049815"/>
          <a:ext cx="282870" cy="26161"/>
        </a:xfrm>
        <a:custGeom>
          <a:avLst/>
          <a:gdLst/>
          <a:ahLst/>
          <a:cxnLst/>
          <a:rect l="0" t="0" r="0" b="0"/>
          <a:pathLst>
            <a:path>
              <a:moveTo>
                <a:pt x="0" y="13080"/>
              </a:moveTo>
              <a:lnTo>
                <a:pt x="282870" y="130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37960" y="2055824"/>
        <a:ext cx="14143" cy="14143"/>
      </dsp:txXfrm>
    </dsp:sp>
    <dsp:sp modelId="{862BAC29-5C24-4C9C-AACB-712A88CA9D05}">
      <dsp:nvSpPr>
        <dsp:cNvPr id="0" name=""/>
        <dsp:cNvSpPr/>
      </dsp:nvSpPr>
      <dsp:spPr>
        <a:xfrm>
          <a:off x="1313711" y="1641207"/>
          <a:ext cx="1106236" cy="1152968"/>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Roboto Condensed Light" panose="02000000000000000000" pitchFamily="2" charset="0"/>
              <a:ea typeface="Roboto Condensed Light" panose="02000000000000000000" pitchFamily="2" charset="0"/>
              <a:cs typeface="Roboto Condensed Light" panose="02000000000000000000" pitchFamily="2" charset="0"/>
            </a:rPr>
            <a:t>Infrastructure</a:t>
          </a:r>
          <a:r>
            <a:rPr lang="en-US" sz="1050" kern="1200">
              <a:latin typeface="Roboto Condensed Light" panose="02000000000000000000" pitchFamily="2" charset="0"/>
              <a:ea typeface="Roboto Condensed Light" panose="02000000000000000000" pitchFamily="2" charset="0"/>
              <a:cs typeface="Roboto Condensed Light" panose="02000000000000000000" pitchFamily="2" charset="0"/>
            </a:rPr>
            <a:t>​</a:t>
          </a:r>
        </a:p>
      </dsp:txBody>
      <dsp:txXfrm>
        <a:off x="1475716" y="1810055"/>
        <a:ext cx="782226" cy="815272"/>
      </dsp:txXfrm>
    </dsp:sp>
    <dsp:sp modelId="{416FC63E-EA6F-48F4-9319-ED52BB007AA3}">
      <dsp:nvSpPr>
        <dsp:cNvPr id="0" name=""/>
        <dsp:cNvSpPr/>
      </dsp:nvSpPr>
      <dsp:spPr>
        <a:xfrm rot="13114286">
          <a:off x="2549743" y="1441752"/>
          <a:ext cx="275220" cy="26161"/>
        </a:xfrm>
        <a:custGeom>
          <a:avLst/>
          <a:gdLst/>
          <a:ahLst/>
          <a:cxnLst/>
          <a:rect l="0" t="0" r="0" b="0"/>
          <a:pathLst>
            <a:path>
              <a:moveTo>
                <a:pt x="0" y="13080"/>
              </a:moveTo>
              <a:lnTo>
                <a:pt x="275220" y="130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80473" y="1447953"/>
        <a:ext cx="13761" cy="13761"/>
      </dsp:txXfrm>
    </dsp:sp>
    <dsp:sp modelId="{4226BAC1-AB3D-41BB-9804-95AC29B895A7}">
      <dsp:nvSpPr>
        <dsp:cNvPr id="0" name=""/>
        <dsp:cNvSpPr/>
      </dsp:nvSpPr>
      <dsp:spPr>
        <a:xfrm>
          <a:off x="1587368" y="442237"/>
          <a:ext cx="1106236" cy="11529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Roboto Condensed Light" panose="02000000000000000000" pitchFamily="2" charset="0"/>
              <a:ea typeface="Roboto Condensed Light" panose="02000000000000000000" pitchFamily="2" charset="0"/>
              <a:cs typeface="Roboto Condensed Light" panose="02000000000000000000" pitchFamily="2" charset="0"/>
            </a:rPr>
            <a:t>Natural and Cultural Resources</a:t>
          </a:r>
        </a:p>
      </dsp:txBody>
      <dsp:txXfrm>
        <a:off x="1749373" y="611085"/>
        <a:ext cx="782226" cy="81527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Welcome!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054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419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256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3009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917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6389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PDM is now Congressionally Directed Spending </a:t>
            </a:r>
          </a:p>
        </p:txBody>
      </p:sp>
    </p:spTree>
    <p:extLst>
      <p:ext uri="{BB962C8B-B14F-4D97-AF65-F5344CB8AC3E}">
        <p14:creationId xmlns:p14="http://schemas.microsoft.com/office/powerpoint/2010/main" val="3520462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These criteria are subject to change with each NOFO. </a:t>
            </a:r>
          </a:p>
        </p:txBody>
      </p:sp>
    </p:spTree>
    <p:extLst>
      <p:ext uri="{BB962C8B-B14F-4D97-AF65-F5344CB8AC3E}">
        <p14:creationId xmlns:p14="http://schemas.microsoft.com/office/powerpoint/2010/main" val="270272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377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161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Self introductions </a:t>
            </a:r>
            <a:endParaRPr dirty="0"/>
          </a:p>
        </p:txBody>
      </p:sp>
    </p:spTree>
    <p:extLst>
      <p:ext uri="{BB962C8B-B14F-4D97-AF65-F5344CB8AC3E}">
        <p14:creationId xmlns:p14="http://schemas.microsoft.com/office/powerpoint/2010/main" val="2994196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73016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Questionnaires </a:t>
            </a:r>
          </a:p>
          <a:p>
            <a:pPr lvl="1"/>
            <a:r>
              <a:rPr lang="en-US" dirty="0"/>
              <a:t>1 emergency managers and local government. 45 complete and 28 partial responses for a total of 73 responses.</a:t>
            </a:r>
          </a:p>
          <a:p>
            <a:pPr lvl="1"/>
            <a:r>
              <a:rPr lang="en-US" dirty="0"/>
              <a:t>2 public – gauge public information on hazard concerns and perceptions. There were 407 complete and 183 partial responses for a total of 590 responses. Available in Spanish and paper copy.</a:t>
            </a:r>
          </a:p>
          <a:p>
            <a:pPr lvl="1"/>
            <a:r>
              <a:rPr lang="en-US" dirty="0"/>
              <a:t>APA website and DEM website</a:t>
            </a:r>
          </a:p>
          <a:p>
            <a:pPr lvl="1"/>
            <a:endParaRPr lang="en-US" dirty="0"/>
          </a:p>
          <a:p>
            <a:pPr lvl="0"/>
            <a:r>
              <a:rPr lang="en-US" dirty="0"/>
              <a:t>Focus Groups - The focus group meetings began with introductions and a presentation on the progress of the hazard mitigation plan. After the presentation, the two focus groups were asked a series of questions to help guide the discussion and better understand how the SHMP update can help the communities that their agency either represents or works closely with.</a:t>
            </a:r>
          </a:p>
          <a:p>
            <a:pPr lvl="1"/>
            <a:r>
              <a:rPr lang="en-US" dirty="0"/>
              <a:t>Focus Group #1 - Equitable Communities</a:t>
            </a:r>
          </a:p>
          <a:p>
            <a:pPr lvl="1"/>
            <a:r>
              <a:rPr lang="en-US" dirty="0"/>
              <a:t>Focus Group #2 - Association of Governments, Emergency Managers and Planners</a:t>
            </a:r>
          </a:p>
          <a:p>
            <a:pPr lvl="1"/>
            <a:endParaRPr lang="en-US" dirty="0"/>
          </a:p>
          <a:p>
            <a:pPr lvl="0"/>
            <a:r>
              <a:rPr lang="en-US" dirty="0"/>
              <a:t>Open Houses</a:t>
            </a:r>
          </a:p>
          <a:p>
            <a:pPr lvl="1"/>
            <a:r>
              <a:rPr lang="en-US" sz="1800" dirty="0">
                <a:latin typeface="Montserrat-Regular"/>
              </a:rPr>
              <a:t>368 people “visited” the virtual open house. No comments were provided.</a:t>
            </a:r>
            <a:endParaRPr lang="en-US" dirty="0"/>
          </a:p>
          <a:p>
            <a:pPr lvl="1"/>
            <a:endParaRPr lang="en-US" dirty="0"/>
          </a:p>
          <a:p>
            <a:pPr lvl="0"/>
            <a:r>
              <a:rPr lang="en-US" dirty="0"/>
              <a:t>Draft Plan</a:t>
            </a:r>
          </a:p>
          <a:p>
            <a:pPr lvl="1"/>
            <a:r>
              <a:rPr lang="en-US" dirty="0"/>
              <a:t>The review period provided a month-long window and several different avenues for the public to review the plan and provide any comments. This involved the use of an online platform to host the draft plan from October 16 – November 20. During this time period 298 people viewed the draft plan online, and 2 comments were left for the project team to review and implement.</a:t>
            </a:r>
          </a:p>
          <a:p>
            <a:pPr lvl="1"/>
            <a:endParaRPr lang="en-US" dirty="0"/>
          </a:p>
          <a:p>
            <a:pPr marL="142354" indent="0">
              <a:buNone/>
            </a:pPr>
            <a:r>
              <a:rPr lang="en-US" dirty="0"/>
              <a:t>Pros/Cons</a:t>
            </a:r>
          </a:p>
          <a:p>
            <a:pPr marL="465887" indent="-323533"/>
            <a:r>
              <a:rPr lang="en-US" dirty="0"/>
              <a:t>Poor attendance, held too late in the year</a:t>
            </a:r>
          </a:p>
          <a:p>
            <a:pPr marL="465887" indent="-323533"/>
            <a:r>
              <a:rPr lang="en-US" dirty="0"/>
              <a:t>Would suggest summer engagement if it can be planned that way</a:t>
            </a:r>
          </a:p>
          <a:p>
            <a:pPr marL="465887" indent="-323533"/>
            <a:endParaRPr lang="en-US" dirty="0"/>
          </a:p>
          <a:p>
            <a:pPr marL="139700" lvl="0" indent="0">
              <a:buNone/>
            </a:pPr>
            <a:r>
              <a:rPr lang="en-US" dirty="0"/>
              <a:t>Equitable focus group:</a:t>
            </a:r>
          </a:p>
          <a:p>
            <a:pPr marL="457200" lvl="0" indent="-317500"/>
            <a:r>
              <a:rPr lang="en-US" dirty="0"/>
              <a:t>THE UTAH DIVISION OF MULTICULTURAL AFFAIRS</a:t>
            </a:r>
          </a:p>
          <a:p>
            <a:pPr marL="457200" lvl="0" indent="-317500"/>
            <a:r>
              <a:rPr lang="en-US" dirty="0"/>
              <a:t>Utah Division of Indian Affairs</a:t>
            </a:r>
          </a:p>
          <a:p>
            <a:pPr marL="457200" lvl="0" indent="-317500"/>
            <a:r>
              <a:rPr lang="en-US" dirty="0"/>
              <a:t>Utah Pacific Islander Health Coalition</a:t>
            </a:r>
          </a:p>
          <a:p>
            <a:pPr marL="457200" lvl="0" indent="-317500"/>
            <a:r>
              <a:rPr lang="en-US" dirty="0"/>
              <a:t>Pacific Islander Knowledge to Action Resources (PIK2AR)</a:t>
            </a:r>
          </a:p>
          <a:p>
            <a:pPr marL="457200" lvl="0" indent="-317500"/>
            <a:r>
              <a:rPr lang="en-US" dirty="0" err="1"/>
              <a:t>Comunidades</a:t>
            </a:r>
            <a:r>
              <a:rPr lang="en-US" dirty="0"/>
              <a:t> </a:t>
            </a:r>
            <a:r>
              <a:rPr lang="en-US" dirty="0" err="1"/>
              <a:t>Unidas</a:t>
            </a:r>
            <a:endParaRPr lang="en-US" dirty="0"/>
          </a:p>
          <a:p>
            <a:pPr marL="457200" lvl="0" indent="-317500"/>
            <a:r>
              <a:rPr lang="en-US" dirty="0"/>
              <a:t>Alliance Community Services</a:t>
            </a:r>
          </a:p>
          <a:p>
            <a:pPr marL="457200" lvl="0" indent="-317500"/>
            <a:r>
              <a:rPr lang="en-US" dirty="0"/>
              <a:t>Midtown Health</a:t>
            </a:r>
          </a:p>
          <a:p>
            <a:pPr marL="457200" lvl="0" indent="-317500"/>
            <a:r>
              <a:rPr lang="en-US" dirty="0"/>
              <a:t>OCA Utah</a:t>
            </a:r>
          </a:p>
          <a:p>
            <a:pPr marL="457200" lvl="0" indent="-317500"/>
            <a:r>
              <a:rPr lang="en-US" dirty="0"/>
              <a:t>Project Success Coalition </a:t>
            </a:r>
          </a:p>
          <a:p>
            <a:pPr marL="457200" lvl="0" indent="-317500"/>
            <a:r>
              <a:rPr lang="en-US" dirty="0"/>
              <a:t>Black Physicians of Utah</a:t>
            </a:r>
          </a:p>
          <a:p>
            <a:pPr marL="457200" lvl="0" indent="-317500"/>
            <a:r>
              <a:rPr lang="en-US" dirty="0"/>
              <a:t>Utah Muslim Civic League</a:t>
            </a:r>
          </a:p>
          <a:p>
            <a:pPr marL="457200" lvl="0" indent="-317500"/>
            <a:r>
              <a:rPr lang="en-US" dirty="0"/>
              <a:t>Interfaith Roundtable &amp; LDS Church Gov. &amp; Community Relations</a:t>
            </a:r>
          </a:p>
          <a:p>
            <a:pPr marL="457200" lvl="0" indent="-317500"/>
            <a:r>
              <a:rPr lang="en-US" dirty="0"/>
              <a:t>Moab Multicultural Center</a:t>
            </a:r>
          </a:p>
          <a:p>
            <a:pPr marL="457200" lvl="0" indent="-317500"/>
            <a:r>
              <a:rPr lang="en-US" dirty="0"/>
              <a:t>Utah State Latinx Center</a:t>
            </a:r>
          </a:p>
          <a:p>
            <a:pPr marL="457200" lvl="0" indent="-317500"/>
            <a:r>
              <a:rPr lang="en-US" dirty="0"/>
              <a:t>Encircle</a:t>
            </a:r>
          </a:p>
          <a:p>
            <a:pPr marL="457200" lvl="0" indent="-317500"/>
            <a:r>
              <a:rPr lang="en-US" dirty="0"/>
              <a:t>Utah Pride Center</a:t>
            </a:r>
          </a:p>
          <a:p>
            <a:pPr marL="457200" lvl="0" indent="-317500"/>
            <a:r>
              <a:rPr lang="en-US" dirty="0"/>
              <a:t>Health Choice Utah</a:t>
            </a:r>
          </a:p>
          <a:p>
            <a:pPr marL="457200" lvl="0" indent="-317500"/>
            <a:r>
              <a:rPr lang="en-US" dirty="0"/>
              <a:t>Utah Department of Health &amp; Human Services</a:t>
            </a:r>
          </a:p>
          <a:p>
            <a:pPr marL="457200" lvl="0" indent="-317500"/>
            <a:r>
              <a:rPr lang="en-US" dirty="0"/>
              <a:t>Utah Department of Health &amp; Human Services</a:t>
            </a:r>
          </a:p>
          <a:p>
            <a:pPr marL="457200" lvl="0" indent="-317500"/>
            <a:r>
              <a:rPr lang="en-US" dirty="0"/>
              <a:t>Refugee &amp; Immigrant Center - Asian Association of Utah</a:t>
            </a:r>
          </a:p>
          <a:p>
            <a:pPr marL="457200" lvl="0" indent="-317500"/>
            <a:r>
              <a:rPr lang="en-US" dirty="0"/>
              <a:t>International Rescue Committee </a:t>
            </a:r>
          </a:p>
          <a:p>
            <a:pPr marL="457200" lvl="0" indent="-317500"/>
            <a:r>
              <a:rPr lang="en-US" dirty="0"/>
              <a:t>Utah Refugee Services Office </a:t>
            </a:r>
          </a:p>
          <a:p>
            <a:pPr marL="457200" lvl="0" indent="-317500"/>
            <a:r>
              <a:rPr lang="en-US" dirty="0"/>
              <a:t>Holy Cross Ministries</a:t>
            </a:r>
          </a:p>
          <a:p>
            <a:pPr marL="457200" lvl="0" indent="-317500"/>
            <a:r>
              <a:rPr lang="en-US" dirty="0"/>
              <a:t>New Americans &amp; Immigration - Go Utah</a:t>
            </a:r>
          </a:p>
          <a:p>
            <a:pPr marL="457200" lvl="0" indent="-317500"/>
            <a:r>
              <a:rPr lang="en-US" dirty="0"/>
              <a:t>Center for Economic Opportunity &amp; Belonging</a:t>
            </a:r>
          </a:p>
          <a:p>
            <a:pPr marL="457200" lvl="0" indent="-317500"/>
            <a:r>
              <a:rPr lang="en-US" dirty="0"/>
              <a:t>Salt Lake City Corporation</a:t>
            </a:r>
          </a:p>
          <a:p>
            <a:pPr marL="457200" lvl="0" indent="-317500"/>
            <a:r>
              <a:rPr lang="en-US" dirty="0"/>
              <a:t>NeighborWorks Salt Lake</a:t>
            </a:r>
          </a:p>
          <a:p>
            <a:pPr marL="457200" lvl="0" indent="-317500"/>
            <a:r>
              <a:rPr lang="en-US" dirty="0"/>
              <a:t>Governor's Committee on Employment of People with Disabilities &amp;  Business Relations </a:t>
            </a:r>
          </a:p>
          <a:p>
            <a:pPr marL="457200" lvl="0" indent="-317500"/>
            <a:r>
              <a:rPr lang="en-US" dirty="0"/>
              <a:t>Art Access</a:t>
            </a:r>
          </a:p>
          <a:p>
            <a:pPr marL="457200" lvl="0" indent="-317500"/>
            <a:r>
              <a:rPr lang="en-US" dirty="0"/>
              <a:t>Urban Indian Center</a:t>
            </a:r>
          </a:p>
          <a:p>
            <a:pPr marL="457200" lvl="0" indent="-317500"/>
            <a:r>
              <a:rPr lang="en-US" dirty="0"/>
              <a:t>Utah </a:t>
            </a:r>
            <a:r>
              <a:rPr lang="en-US" dirty="0" err="1"/>
              <a:t>NavajoStrong</a:t>
            </a:r>
            <a:endParaRPr lang="en-US" dirty="0"/>
          </a:p>
          <a:p>
            <a:pPr marL="457200" lvl="0" indent="-317500"/>
            <a:r>
              <a:rPr lang="en-US" dirty="0"/>
              <a:t>Salt Lake Valley Coalition to End Homelessness </a:t>
            </a:r>
          </a:p>
          <a:p>
            <a:pPr marL="457200" lvl="0" indent="-317500"/>
            <a:r>
              <a:rPr lang="en-US" dirty="0"/>
              <a:t>Ute Indian Tribe </a:t>
            </a:r>
          </a:p>
          <a:p>
            <a:pPr marL="457200" lvl="0" indent="-317500"/>
            <a:r>
              <a:rPr lang="en-US" dirty="0"/>
              <a:t>Disability law center</a:t>
            </a:r>
          </a:p>
          <a:p>
            <a:pPr marL="457200" lvl="0" indent="-317500"/>
            <a:r>
              <a:rPr lang="en-US" dirty="0"/>
              <a:t>DSPD Utah</a:t>
            </a:r>
          </a:p>
        </p:txBody>
      </p:sp>
    </p:spTree>
    <p:extLst>
      <p:ext uri="{BB962C8B-B14F-4D97-AF65-F5344CB8AC3E}">
        <p14:creationId xmlns:p14="http://schemas.microsoft.com/office/powerpoint/2010/main" val="3968449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5305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a:t>Between 1973 and 2015, there were approximately 5,630 fatalities in Utah attributable to lung cancer caused by radon gas (based on World Health Organization general estimate that 14% of lung cancer cases are attributable to radon gas). Lung cancer fatalities caused by radon gas are Utah's most deadly geologic hazard.</a:t>
            </a:r>
          </a:p>
          <a:p>
            <a:pPr marL="142354" indent="0">
              <a:buNone/>
            </a:pPr>
            <a:endParaRPr lang="en-US"/>
          </a:p>
          <a:p>
            <a:pPr marL="142354" indent="0">
              <a:buNone/>
            </a:pPr>
            <a:r>
              <a:rPr lang="en-US"/>
              <a:t>Radon has been classified as a known human carcinogen and has been recognized as a significant health problem by groups, such as the Centers for Disease Control, the American Lung Association, the American Medical Association, and the American Public Health Association. The U.S. Environmental Protection Agency (EPA) estimates that radon is responsible for about 21,000 lung cancer deaths every year in the U.S. </a:t>
            </a:r>
          </a:p>
          <a:p>
            <a:pPr marL="142354" indent="0">
              <a:buNone/>
            </a:pPr>
            <a:endParaRPr lang="en-US"/>
          </a:p>
          <a:p>
            <a:pPr marL="142354" indent="0">
              <a:buNone/>
            </a:pPr>
            <a:r>
              <a:rPr lang="en-US"/>
              <a:t>About 2,900 of the deaths (14.5%) occur among people who have never smoked. Cao and others (2017) revised the EPA estimate, and estimated 15,600 to 19,300 radon-induced lung cancer deaths occur annually in the U.S. Only smoking causes more lung cancer deaths, and smoking combined with radon is a particularly serious health risk. Chances of getting lung cancer are higher from the combination of smoking and radon than from either source alone. Not everyone who is exposed to radon develops the disease, but the chances increase with increasing levels of radon and exposure time. It may take many years for lung cancer to develop.</a:t>
            </a:r>
          </a:p>
        </p:txBody>
      </p:sp>
    </p:spTree>
    <p:extLst>
      <p:ext uri="{BB962C8B-B14F-4D97-AF65-F5344CB8AC3E}">
        <p14:creationId xmlns:p14="http://schemas.microsoft.com/office/powerpoint/2010/main" val="3969094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hazard mitigation plans inform risk and development across the state</a:t>
            </a:r>
          </a:p>
          <a:p>
            <a:r>
              <a:rPr lang="en-US" dirty="0"/>
              <a:t>Integration on other plans</a:t>
            </a:r>
          </a:p>
        </p:txBody>
      </p:sp>
    </p:spTree>
    <p:extLst>
      <p:ext uri="{BB962C8B-B14F-4D97-AF65-F5344CB8AC3E}">
        <p14:creationId xmlns:p14="http://schemas.microsoft.com/office/powerpoint/2010/main" val="2366905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The 2024 mitigation action plan contains 127 total actions, including 40 new mitigation actions developed during the 2023 update and the 87 actions being carried forward from the 2019 plan</a:t>
            </a:r>
          </a:p>
          <a:p>
            <a:endParaRPr lang="en-US" dirty="0"/>
          </a:p>
        </p:txBody>
      </p:sp>
    </p:spTree>
    <p:extLst>
      <p:ext uri="{BB962C8B-B14F-4D97-AF65-F5344CB8AC3E}">
        <p14:creationId xmlns:p14="http://schemas.microsoft.com/office/powerpoint/2010/main" val="177541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12</a:t>
            </a:r>
          </a:p>
          <a:p>
            <a:r>
              <a:rPr lang="en-US" dirty="0"/>
              <a:t>D-9</a:t>
            </a:r>
          </a:p>
          <a:p>
            <a:r>
              <a:rPr lang="en-US" dirty="0"/>
              <a:t>E-10</a:t>
            </a:r>
          </a:p>
          <a:p>
            <a:r>
              <a:rPr lang="en-US" dirty="0"/>
              <a:t>F-6</a:t>
            </a:r>
          </a:p>
          <a:p>
            <a:r>
              <a:rPr lang="en-US" dirty="0"/>
              <a:t>GH - 8</a:t>
            </a:r>
          </a:p>
        </p:txBody>
      </p:sp>
    </p:spTree>
    <p:extLst>
      <p:ext uri="{BB962C8B-B14F-4D97-AF65-F5344CB8AC3E}">
        <p14:creationId xmlns:p14="http://schemas.microsoft.com/office/powerpoint/2010/main" val="240575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509063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91084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dirty="0"/>
              <a:t>Fix the Bricks program can pay for up to 70% of the seismic retrofit of your home.</a:t>
            </a:r>
          </a:p>
          <a:p>
            <a:r>
              <a:rPr lang="en-US" dirty="0"/>
              <a:t>FEMA PDM funding has been key to reducing potential losses, deaths and injury from earthquakes in Utah. PDM awards from 2017 to 2019 totaling roughly $9.5 million helped fund 75% of a project to enhance the Fix the Bricks campaign. The project is an intensive education campaign and incentive program to effectively motivate and empower homeowners to add seismic reinforcements to their unreinforced masonry houses as part of routine maintenance. The Utah URM earthquake threat is ranked in the top five nationally and is the number one threat facing FEMA Region VIII. In Salt Lake City there are approximately 50,00042 single family homes. About 32,000 or 68% of those homes are URMs. Sixty-eight percent of all single family homes in SLC require some kind of seismic improvement as a life-saving measure. Over time the project is helping address the daunting challenge of mitigating the potential collapse of tens of thousands of single-family homes at risk of collapse in the event of a large magnitude earthquake, and reduce the potential for injury and loss of life in smaller events as well. This project has been immensely effective since 2018, not only by raising awareness and providing education and outreach to residents about earthquake safety and URM risk, but by helping retrofit homes for the past six years. As of early 2024, 120 houses have been retrofitted, 80 are in process and over 4,000 are on a waiting list, which is a testament to the interest and need for the program. With the help of this grant, and potentially future BRIC funding, more and more Utah residents are mitigating their risk against failing structure against an earthquake.</a:t>
            </a:r>
          </a:p>
        </p:txBody>
      </p:sp>
    </p:spTree>
    <p:extLst>
      <p:ext uri="{BB962C8B-B14F-4D97-AF65-F5344CB8AC3E}">
        <p14:creationId xmlns:p14="http://schemas.microsoft.com/office/powerpoint/2010/main" val="392028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315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HMGP 4311</a:t>
            </a:r>
          </a:p>
          <a:p>
            <a:r>
              <a:rPr lang="en-US"/>
              <a:t>Federal share of $487,615.00</a:t>
            </a:r>
          </a:p>
          <a:p>
            <a:r>
              <a:rPr lang="en-US"/>
              <a:t>Other partners that include state recreational grants (UT outdoor recreation, DNR, Trout Unlimited, private donors and more).</a:t>
            </a:r>
          </a:p>
        </p:txBody>
      </p:sp>
    </p:spTree>
    <p:extLst>
      <p:ext uri="{BB962C8B-B14F-4D97-AF65-F5344CB8AC3E}">
        <p14:creationId xmlns:p14="http://schemas.microsoft.com/office/powerpoint/2010/main" val="1829503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a:buFontTx/>
              <a:buChar char="-"/>
            </a:pPr>
            <a:r>
              <a:rPr lang="en-US"/>
              <a:t>Drought mitigation and water supply preservation</a:t>
            </a:r>
          </a:p>
          <a:p>
            <a:pPr marL="465887" indent="-323533">
              <a:buFontTx/>
              <a:buChar char="-"/>
            </a:pPr>
            <a:r>
              <a:rPr lang="en-US"/>
              <a:t>ASR system </a:t>
            </a:r>
          </a:p>
          <a:p>
            <a:pPr marL="465887" indent="-323533">
              <a:buFontTx/>
              <a:buChar char="-"/>
            </a:pPr>
            <a:r>
              <a:rPr lang="en-US"/>
              <a:t>New distribution line installation</a:t>
            </a:r>
          </a:p>
          <a:p>
            <a:pPr marL="465887" indent="-323533">
              <a:buFontTx/>
              <a:buChar char="-"/>
            </a:pPr>
            <a:r>
              <a:rPr lang="en-US"/>
              <a:t>Booster Station upgrades </a:t>
            </a:r>
          </a:p>
          <a:p>
            <a:pPr marL="465887" indent="-323533">
              <a:buFontTx/>
              <a:buChar char="-"/>
            </a:pPr>
            <a:r>
              <a:rPr lang="en-US"/>
              <a:t>Two discharge points off the distribution line </a:t>
            </a:r>
          </a:p>
          <a:p>
            <a:pPr marL="465887" indent="-323533">
              <a:buFontTx/>
              <a:buChar char="-"/>
            </a:pPr>
            <a:r>
              <a:rPr lang="en-US"/>
              <a:t>Provo River Water Treatment Plant (WTP)</a:t>
            </a:r>
          </a:p>
          <a:p>
            <a:pPr marL="142354" indent="0">
              <a:buNone/>
            </a:pPr>
            <a:r>
              <a:rPr lang="en-US"/>
              <a:t>- FEMA’s BRIC program recently awarded Utah $47 million to fund slightly more than 60% of a project to enhance the long-term sustainability of Provo’s water supply and improve drought resilience. The infrastructure improvement project will draw an increased volume of water from the Provo River, In addition, piping will be added to convey the treated water from the perimeter of the distribution system to the proposed infiltration site, which is an ephemeral stream. From there, the water will infiltrate into the ground and recharge the aquifer. The water will be recovered when needed using existing wells. This project effectively provides long-term sustainability of Provo’s water supply while also having a ripple effect that benefits the region by utilizing aquifer storage of water resources, as opposed to traditional reservoir storage that is subject to evaporative loss. While the Project is only a piece of the statewide and Western U.S. water puzzle, it is a key element of the community and regional resilience strategy. The project will result in stability in pricing and delivery of water, which will benefit the high percentage of elderly and university students in the city and region and support families and business livelihoods – leading to a true equity paradigm for the community. The project will allow the Provo Aquifer to remain a part of Provo City’s water infrastructure, but also provide water in times of drought when other sources are stressed.</a:t>
            </a:r>
          </a:p>
        </p:txBody>
      </p:sp>
    </p:spTree>
    <p:extLst>
      <p:ext uri="{BB962C8B-B14F-4D97-AF65-F5344CB8AC3E}">
        <p14:creationId xmlns:p14="http://schemas.microsoft.com/office/powerpoint/2010/main" val="2176143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Outside of hazard mitigation plans, what other plans can mitigation and projects be included in?</a:t>
            </a:r>
          </a:p>
          <a:p>
            <a:pPr lvl="1"/>
            <a:r>
              <a:rPr lang="en-US"/>
              <a:t>Natural Areas Land Management Plan</a:t>
            </a:r>
          </a:p>
          <a:p>
            <a:pPr lvl="1"/>
            <a:r>
              <a:rPr lang="en-US"/>
              <a:t>Recreation Facility Master Plan</a:t>
            </a:r>
          </a:p>
          <a:p>
            <a:pPr lvl="1"/>
            <a:r>
              <a:rPr lang="en-US"/>
              <a:t>Park Master Plans</a:t>
            </a:r>
          </a:p>
          <a:p>
            <a:pPr lvl="1"/>
            <a:r>
              <a:rPr lang="en-US"/>
              <a:t>Trail Master Plan</a:t>
            </a:r>
          </a:p>
        </p:txBody>
      </p:sp>
    </p:spTree>
    <p:extLst>
      <p:ext uri="{BB962C8B-B14F-4D97-AF65-F5344CB8AC3E}">
        <p14:creationId xmlns:p14="http://schemas.microsoft.com/office/powerpoint/2010/main" val="2065521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33015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3995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4613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5ed75ccf_0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5ed75ccf_0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a:t>Add logan and </a:t>
            </a:r>
            <a:r>
              <a:rPr lang="en-US" err="1"/>
              <a:t>brooke</a:t>
            </a:r>
            <a:r>
              <a:rPr lang="en-US"/>
              <a:t> contact info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840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819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lgn="l" rtl="0" fontAlgn="base"/>
            <a:r>
              <a:rPr lang="en-US" sz="1800" dirty="0">
                <a:latin typeface="Calibri" panose="020F0502020204030204" pitchFamily="34" charset="0"/>
              </a:rPr>
              <a:t>First, let’s go over some basics. </a:t>
            </a:r>
            <a:r>
              <a:rPr lang="en-US" sz="1800" dirty="0">
                <a:solidFill>
                  <a:srgbClr val="444444"/>
                </a:solidFill>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dirty="0">
                <a:latin typeface="Calibri" panose="020F0502020204030204" pitchFamily="34" charset="0"/>
              </a:rPr>
              <a:t>Hazard mitigation is defined in the Local Mitigation Planning Policy Guide as any sustained action taken to reduce or eliminate the long-term risk to human life and property from hazards.</a:t>
            </a:r>
            <a:r>
              <a:rPr lang="en-US" sz="1800" dirty="0">
                <a:solidFill>
                  <a:srgbClr val="444444"/>
                </a:solidFill>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dirty="0">
                <a:latin typeface="Calibri" panose="020F0502020204030204" pitchFamily="34" charset="0"/>
              </a:rPr>
              <a:t>Focus is on natural hazards</a:t>
            </a:r>
          </a:p>
          <a:p>
            <a:pPr>
              <a:lnSpc>
                <a:spcPct val="150000"/>
              </a:lnSpc>
              <a:buFont typeface="Wingdings" panose="05000000000000000000" pitchFamily="2" charset="2"/>
              <a:buChar char="v"/>
            </a:pPr>
            <a:r>
              <a:rPr lang="en-US" dirty="0">
                <a:latin typeface="Roboto Condensed Light" panose="02000000000000000000" pitchFamily="2" charset="0"/>
                <a:ea typeface="Roboto Condensed Light" panose="02000000000000000000" pitchFamily="2" charset="0"/>
                <a:cs typeface="Times New Roman" panose="02020603050405020304" pitchFamily="18" charset="0"/>
              </a:rPr>
              <a:t>Serves as a roadmap for states to reduce risk and vulnerabilities to hazards​ and builds resilience by mitigating potential impacts to community lifelines.</a:t>
            </a:r>
          </a:p>
          <a:p>
            <a:pPr>
              <a:lnSpc>
                <a:spcPct val="150000"/>
              </a:lnSpc>
              <a:buFont typeface="Wingdings" panose="05000000000000000000" pitchFamily="2" charset="2"/>
              <a:buChar char="v"/>
            </a:pPr>
            <a:r>
              <a:rPr lang="en-US" dirty="0">
                <a:latin typeface="Roboto Condensed Light" panose="02000000000000000000" pitchFamily="2" charset="0"/>
                <a:ea typeface="Roboto Condensed Light" panose="02000000000000000000" pitchFamily="2" charset="0"/>
                <a:cs typeface="Times New Roman" panose="02020603050405020304" pitchFamily="18" charset="0"/>
              </a:rPr>
              <a:t>Guides risk-informed decision-making​.</a:t>
            </a:r>
          </a:p>
          <a:p>
            <a:pPr>
              <a:lnSpc>
                <a:spcPct val="150000"/>
              </a:lnSpc>
              <a:buFont typeface="Wingdings" panose="05000000000000000000" pitchFamily="2" charset="2"/>
              <a:buChar char="v"/>
            </a:pPr>
            <a:r>
              <a:rPr lang="en-US" dirty="0">
                <a:latin typeface="Roboto Condensed Light" panose="02000000000000000000" pitchFamily="2" charset="0"/>
                <a:ea typeface="Roboto Condensed Light" panose="02000000000000000000" pitchFamily="2" charset="0"/>
                <a:cs typeface="Times New Roman" panose="02020603050405020304" pitchFamily="18" charset="0"/>
              </a:rPr>
              <a:t>Updated every 5 years to reflect changes in development, progress on mitigation actions, and shifts in both state and local priorities.</a:t>
            </a:r>
          </a:p>
          <a:p>
            <a:pPr>
              <a:lnSpc>
                <a:spcPct val="150000"/>
              </a:lnSpc>
              <a:buFont typeface="Wingdings" panose="05000000000000000000" pitchFamily="2" charset="2"/>
              <a:buChar char="v"/>
            </a:pPr>
            <a:r>
              <a:rPr lang="en-US" dirty="0">
                <a:latin typeface="Roboto Condensed Light" panose="02000000000000000000" pitchFamily="2" charset="0"/>
                <a:ea typeface="Roboto Condensed Light" panose="02000000000000000000" pitchFamily="2" charset="0"/>
                <a:cs typeface="Times New Roman" panose="02020603050405020304" pitchFamily="18" charset="0"/>
              </a:rPr>
              <a:t>Requirement to unlock specific funding opportunities.</a:t>
            </a:r>
          </a:p>
          <a:p>
            <a:pPr algn="l" rtl="0" fontAlgn="base"/>
            <a:endParaRPr lang="en-US" b="0" i="0" dirty="0">
              <a:solidFill>
                <a:srgbClr val="444444"/>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102024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284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199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57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4" y="40"/>
            <a:ext cx="7072430" cy="1327315"/>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70" name="Google Shape;70;p5"/>
          <p:cNvGrpSpPr/>
          <p:nvPr/>
        </p:nvGrpSpPr>
        <p:grpSpPr>
          <a:xfrm>
            <a:off x="6946842" y="4472723"/>
            <a:ext cx="2202830" cy="67079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train.org/utah"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5.sv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hyperlink" Target="mailto:marandamiller@utah.gov"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mailto:brooke.laplaca@fema.dhs.gov" TargetMode="External"/><Relationship Id="rId5" Type="http://schemas.openxmlformats.org/officeDocument/2006/relationships/hyperlink" Target="mailto:logan.sand@fema.dhs.gov" TargetMode="External"/><Relationship Id="rId4" Type="http://schemas.openxmlformats.org/officeDocument/2006/relationships/hyperlink" Target="mailto:mkemp@utah.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6045200" cy="2961900"/>
          </a:xfrm>
          <a:prstGeom prst="rect">
            <a:avLst/>
          </a:prstGeom>
        </p:spPr>
        <p:txBody>
          <a:bodyPr spcFirstLastPara="1" wrap="square" lIns="91425" tIns="91425" rIns="91425" bIns="91425" anchor="ctr" anchorCtr="0">
            <a:noAutofit/>
          </a:bodyPr>
          <a:lstStyle/>
          <a:p>
            <a:pPr rtl="0">
              <a:spcBef>
                <a:spcPts val="0"/>
              </a:spcBef>
              <a:spcAft>
                <a:spcPts val="0"/>
              </a:spcAft>
            </a:pPr>
            <a:r>
              <a:rPr lang="en-US" sz="4000" b="1" i="0" u="none" strike="noStrike">
                <a:solidFill>
                  <a:srgbClr val="FF9800"/>
                </a:solidFill>
                <a:effectLst/>
                <a:latin typeface="Roboto Condensed" panose="02000000000000000000" pitchFamily="2" charset="0"/>
                <a:ea typeface="Roboto Condensed" panose="02000000000000000000" pitchFamily="2" charset="0"/>
              </a:rPr>
              <a:t>ADVANCING MITIGATION AND RESILIENCE IN UTAH</a:t>
            </a:r>
            <a:br>
              <a:rPr lang="en-US" sz="4000" b="0">
                <a:effectLst/>
                <a:latin typeface="Roboto Condensed" panose="02000000000000000000" pitchFamily="2" charset="0"/>
                <a:ea typeface="Roboto Condensed" panose="02000000000000000000" pitchFamily="2" charset="0"/>
              </a:rPr>
            </a:br>
            <a:r>
              <a:rPr lang="en-US" sz="2800" b="1" i="0" u="none" strike="noStrike">
                <a:solidFill>
                  <a:schemeClr val="bg1"/>
                </a:solidFill>
                <a:effectLst/>
                <a:latin typeface="Roboto Condensed" panose="02000000000000000000" pitchFamily="2" charset="0"/>
                <a:ea typeface="Roboto Condensed" panose="02000000000000000000" pitchFamily="2" charset="0"/>
              </a:rPr>
              <a:t>IT STARTS WITH A PLAN!</a:t>
            </a:r>
            <a:endParaRPr sz="4000">
              <a:solidFill>
                <a:schemeClr val="bg1"/>
              </a:solidFill>
              <a:latin typeface="Roboto Condensed" panose="02000000000000000000" pitchFamily="2" charset="0"/>
              <a:ea typeface="Roboto Condensed"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CC5B-F165-475F-AAC3-9974E0330563}"/>
              </a:ext>
            </a:extLst>
          </p:cNvPr>
          <p:cNvSpPr>
            <a:spLocks noGrp="1"/>
          </p:cNvSpPr>
          <p:nvPr>
            <p:ph type="title"/>
          </p:nvPr>
        </p:nvSpPr>
        <p:spPr/>
        <p:txBody>
          <a:bodyPr/>
          <a:lstStyle/>
          <a:p>
            <a:r>
              <a:rPr lang="en-US">
                <a:solidFill>
                  <a:srgbClr val="FF9800"/>
                </a:solidFill>
              </a:rPr>
              <a:t>HAZARD MITIGATION PLANNING</a:t>
            </a:r>
            <a:br>
              <a:rPr lang="en-US"/>
            </a:br>
            <a:r>
              <a:rPr lang="en-US" sz="1600">
                <a:solidFill>
                  <a:schemeClr val="bg1"/>
                </a:solidFill>
              </a:rPr>
              <a:t>WHO LEADS THE CHARGE?</a:t>
            </a:r>
            <a:endParaRPr lang="en-US">
              <a:solidFill>
                <a:schemeClr val="bg1"/>
              </a:solidFill>
            </a:endParaRPr>
          </a:p>
        </p:txBody>
      </p:sp>
      <p:sp>
        <p:nvSpPr>
          <p:cNvPr id="3" name="Text Placeholder 2">
            <a:extLst>
              <a:ext uri="{FF2B5EF4-FFF2-40B4-BE49-F238E27FC236}">
                <a16:creationId xmlns:a16="http://schemas.microsoft.com/office/drawing/2014/main" id="{B04134E2-BE86-4EAA-87D9-797E1AE7062F}"/>
              </a:ext>
            </a:extLst>
          </p:cNvPr>
          <p:cNvSpPr>
            <a:spLocks noGrp="1"/>
          </p:cNvSpPr>
          <p:nvPr>
            <p:ph type="body" idx="1"/>
          </p:nvPr>
        </p:nvSpPr>
        <p:spPr>
          <a:xfrm>
            <a:off x="674937" y="1423563"/>
            <a:ext cx="3705473" cy="3528537"/>
          </a:xfrm>
          <a:ln>
            <a:noFill/>
          </a:ln>
        </p:spPr>
        <p:txBody>
          <a:bodyPr/>
          <a:lstStyle/>
          <a:p>
            <a:pPr marL="101600" indent="0">
              <a:buNone/>
            </a:pPr>
            <a:r>
              <a:rPr lang="en-US" b="1">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STATE</a:t>
            </a:r>
            <a:endParaRPr lang="en-US" sz="1800" b="1">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endParaRP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Times New Roman" panose="02020603050405020304" pitchFamily="18" charset="0"/>
              </a:rPr>
              <a:t>Efforts led by state</a:t>
            </a: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Times New Roman" panose="02020603050405020304" pitchFamily="18" charset="0"/>
              </a:rPr>
              <a:t>Standard Vs. Enhanced ​</a:t>
            </a:r>
          </a:p>
          <a:p>
            <a:pPr lvl="1"/>
            <a:r>
              <a:rPr lang="en-US" sz="1600">
                <a:latin typeface="Roboto Condensed Light" panose="02000000000000000000" pitchFamily="2" charset="0"/>
                <a:ea typeface="Roboto Condensed Light" panose="02000000000000000000" pitchFamily="2" charset="0"/>
                <a:cs typeface="Times New Roman" panose="02020603050405020304" pitchFamily="18" charset="0"/>
              </a:rPr>
              <a:t>Extra 5% in HMGP funds after a disaster​.</a:t>
            </a:r>
          </a:p>
          <a:p>
            <a:pPr lvl="1"/>
            <a:r>
              <a:rPr lang="en-US" sz="1600">
                <a:latin typeface="Roboto Condensed Light" panose="02000000000000000000" pitchFamily="2" charset="0"/>
                <a:ea typeface="Roboto Condensed Light" panose="02000000000000000000" pitchFamily="2" charset="0"/>
                <a:cs typeface="Times New Roman" panose="02020603050405020304" pitchFamily="18" charset="0"/>
              </a:rPr>
              <a:t>HMA performance requirements​.</a:t>
            </a:r>
          </a:p>
          <a:p>
            <a:pPr lvl="1"/>
            <a:r>
              <a:rPr lang="en-US" sz="1600">
                <a:latin typeface="Roboto Condensed Light" panose="02000000000000000000" pitchFamily="2" charset="0"/>
                <a:ea typeface="Roboto Condensed Light" panose="02000000000000000000" pitchFamily="2" charset="0"/>
                <a:cs typeface="Times New Roman" panose="02020603050405020304" pitchFamily="18" charset="0"/>
              </a:rPr>
              <a:t>Integration with other state and regional planning initiatives.</a:t>
            </a:r>
          </a:p>
          <a:p>
            <a:pPr lvl="1"/>
            <a:r>
              <a:rPr lang="en-US" sz="1600">
                <a:latin typeface="Roboto Condensed Light" panose="02000000000000000000" pitchFamily="2" charset="0"/>
                <a:ea typeface="Roboto Condensed Light" panose="02000000000000000000" pitchFamily="2" charset="0"/>
                <a:cs typeface="Times New Roman" panose="02020603050405020304" pitchFamily="18" charset="0"/>
              </a:rPr>
              <a:t>Demonstration of capacity and resources to build state-wide resilience.</a:t>
            </a:r>
          </a:p>
          <a:p>
            <a:endParaRPr lang="en-US" sz="2400">
              <a:latin typeface="Roboto Condensed Light" panose="02000000000000000000" pitchFamily="2" charset="0"/>
              <a:ea typeface="Roboto Condensed Light" panose="02000000000000000000" pitchFamily="2" charset="0"/>
            </a:endParaRPr>
          </a:p>
        </p:txBody>
      </p:sp>
      <p:sp>
        <p:nvSpPr>
          <p:cNvPr id="4" name="Text Placeholder 3">
            <a:extLst>
              <a:ext uri="{FF2B5EF4-FFF2-40B4-BE49-F238E27FC236}">
                <a16:creationId xmlns:a16="http://schemas.microsoft.com/office/drawing/2014/main" id="{8632AB37-78F7-4E8E-9D0F-2AA0354CD46C}"/>
              </a:ext>
            </a:extLst>
          </p:cNvPr>
          <p:cNvSpPr>
            <a:spLocks noGrp="1"/>
          </p:cNvSpPr>
          <p:nvPr>
            <p:ph type="body" idx="2"/>
          </p:nvPr>
        </p:nvSpPr>
        <p:spPr>
          <a:xfrm>
            <a:off x="4500626" y="1423563"/>
            <a:ext cx="3705472" cy="2879371"/>
          </a:xfrm>
          <a:ln>
            <a:noFill/>
          </a:ln>
        </p:spPr>
        <p:txBody>
          <a:bodyPr/>
          <a:lstStyle/>
          <a:p>
            <a:pPr marL="101600" indent="0">
              <a:buNone/>
            </a:pPr>
            <a:r>
              <a:rPr lang="en-US" b="1">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LOCAL</a:t>
            </a:r>
            <a:endParaRPr lang="en-US" sz="1800" b="1">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endParaRP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Times New Roman" panose="02020603050405020304" pitchFamily="18" charset="0"/>
              </a:rPr>
              <a:t>Efforts led by local jurisdictions</a:t>
            </a:r>
          </a:p>
          <a:p>
            <a:pPr lvl="1"/>
            <a:r>
              <a:rPr lang="en-US" sz="1600">
                <a:latin typeface="Roboto Condensed Light" panose="02000000000000000000" pitchFamily="2" charset="0"/>
                <a:ea typeface="Roboto Condensed Light" panose="02000000000000000000" pitchFamily="2" charset="0"/>
                <a:cs typeface="Times New Roman" panose="02020603050405020304" pitchFamily="18" charset="0"/>
              </a:rPr>
              <a:t>County, municipality, city, town, school district, conservation district, etc.</a:t>
            </a:r>
          </a:p>
        </p:txBody>
      </p:sp>
      <p:sp>
        <p:nvSpPr>
          <p:cNvPr id="5" name="Slide Number Placeholder 4">
            <a:extLst>
              <a:ext uri="{FF2B5EF4-FFF2-40B4-BE49-F238E27FC236}">
                <a16:creationId xmlns:a16="http://schemas.microsoft.com/office/drawing/2014/main" id="{00150702-9005-42B8-AAD2-C5A02D549D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29644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989C1F-6914-4746-94A1-6D8C5772C05F}"/>
              </a:ext>
            </a:extLst>
          </p:cNvPr>
          <p:cNvSpPr>
            <a:spLocks noGrp="1"/>
          </p:cNvSpPr>
          <p:nvPr>
            <p:ph type="title"/>
          </p:nvPr>
        </p:nvSpPr>
        <p:spPr/>
        <p:txBody>
          <a:bodyPr/>
          <a:lstStyle/>
          <a:p>
            <a:r>
              <a:rPr lang="en-US" dirty="0">
                <a:solidFill>
                  <a:srgbClr val="FF9800"/>
                </a:solidFill>
              </a:rPr>
              <a:t>WHOLE COMMUNITY APPROACH</a:t>
            </a:r>
            <a:br>
              <a:rPr lang="en-US" dirty="0"/>
            </a:br>
            <a:r>
              <a:rPr lang="en-US" sz="1600" dirty="0">
                <a:solidFill>
                  <a:schemeClr val="bg1"/>
                </a:solidFill>
              </a:rPr>
              <a:t>SECTORS OF RESILIENCE </a:t>
            </a:r>
            <a:endParaRPr lang="en-US" dirty="0">
              <a:solidFill>
                <a:schemeClr val="bg1"/>
              </a:solidFill>
            </a:endParaRPr>
          </a:p>
        </p:txBody>
      </p:sp>
      <p:sp>
        <p:nvSpPr>
          <p:cNvPr id="5" name="Slide Number Placeholder 4">
            <a:extLst>
              <a:ext uri="{FF2B5EF4-FFF2-40B4-BE49-F238E27FC236}">
                <a16:creationId xmlns:a16="http://schemas.microsoft.com/office/drawing/2014/main" id="{A5245B77-1818-4109-AF0D-82782D1E35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aphicFrame>
        <p:nvGraphicFramePr>
          <p:cNvPr id="21" name="Diagram 20">
            <a:extLst>
              <a:ext uri="{FF2B5EF4-FFF2-40B4-BE49-F238E27FC236}">
                <a16:creationId xmlns:a16="http://schemas.microsoft.com/office/drawing/2014/main" id="{10DAA711-E4E1-12FA-8418-EE14A61540DA}"/>
              </a:ext>
            </a:extLst>
          </p:cNvPr>
          <p:cNvGraphicFramePr/>
          <p:nvPr>
            <p:extLst>
              <p:ext uri="{D42A27DB-BD31-4B8C-83A1-F6EECF244321}">
                <p14:modId xmlns:p14="http://schemas.microsoft.com/office/powerpoint/2010/main" val="2239770771"/>
              </p:ext>
            </p:extLst>
          </p:nvPr>
        </p:nvGraphicFramePr>
        <p:xfrm>
          <a:off x="1321117" y="1245447"/>
          <a:ext cx="6497003" cy="366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01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6249-8224-4B70-AD49-89395BE8F900}"/>
              </a:ext>
            </a:extLst>
          </p:cNvPr>
          <p:cNvSpPr>
            <a:spLocks noGrp="1"/>
          </p:cNvSpPr>
          <p:nvPr>
            <p:ph type="title"/>
          </p:nvPr>
        </p:nvSpPr>
        <p:spPr/>
        <p:txBody>
          <a:bodyPr/>
          <a:lstStyle/>
          <a:p>
            <a:r>
              <a:rPr lang="en-US" dirty="0">
                <a:solidFill>
                  <a:srgbClr val="FF9800"/>
                </a:solidFill>
              </a:rPr>
              <a:t>THE PARTNERS AND STAKEHOLDERS</a:t>
            </a:r>
            <a:br>
              <a:rPr lang="en-US" dirty="0"/>
            </a:br>
            <a:r>
              <a:rPr lang="en-US" sz="1600" dirty="0"/>
              <a:t>INTERDISCIPLINARY PARTICIPATION</a:t>
            </a:r>
            <a:endParaRPr lang="en-US" dirty="0"/>
          </a:p>
        </p:txBody>
      </p:sp>
      <p:sp>
        <p:nvSpPr>
          <p:cNvPr id="5" name="Text Placeholder 4">
            <a:extLst>
              <a:ext uri="{FF2B5EF4-FFF2-40B4-BE49-F238E27FC236}">
                <a16:creationId xmlns:a16="http://schemas.microsoft.com/office/drawing/2014/main" id="{229CD7F8-41EA-4E48-9710-F0D733FC9445}"/>
              </a:ext>
            </a:extLst>
          </p:cNvPr>
          <p:cNvSpPr>
            <a:spLocks noGrp="1"/>
          </p:cNvSpPr>
          <p:nvPr>
            <p:ph type="body" idx="1"/>
          </p:nvPr>
        </p:nvSpPr>
        <p:spPr>
          <a:xfrm>
            <a:off x="814275" y="1282701"/>
            <a:ext cx="3378300" cy="3468224"/>
          </a:xfrm>
        </p:spPr>
        <p:txBody>
          <a:bodyPr/>
          <a:lstStyle/>
          <a:p>
            <a:pPr marL="101600" indent="0">
              <a:buNone/>
            </a:pPr>
            <a:r>
              <a:rPr lang="en-US" sz="1400" b="1"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STATE</a:t>
            </a:r>
            <a:endParaRPr lang="en-US" sz="1200" b="1"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endParaRPr>
          </a:p>
          <a:p>
            <a:pPr>
              <a:buFont typeface="Wingdings" panose="05000000000000000000" pitchFamily="2" charset="2"/>
              <a:buChar char="v"/>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State Climatologist</a:t>
            </a:r>
          </a:p>
          <a:p>
            <a:pPr>
              <a:buFont typeface="Wingdings" panose="05000000000000000000" pitchFamily="2" charset="2"/>
              <a:buChar char="v"/>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State agencies and experts on population demographics</a:t>
            </a:r>
          </a:p>
          <a:p>
            <a:pPr lvl="1"/>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Permanent and transient populations</a:t>
            </a:r>
          </a:p>
          <a:p>
            <a:pPr lvl="1"/>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Specific gaps in social vulnerabilities</a:t>
            </a:r>
          </a:p>
          <a:p>
            <a:pPr lvl="1"/>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Underserved communities</a:t>
            </a:r>
          </a:p>
          <a:p>
            <a:pPr>
              <a:buFont typeface="Wingdings" panose="05000000000000000000" pitchFamily="2" charset="2"/>
              <a:buChar char="v"/>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State geologists, floodplain managers, state NFIP Coordinator</a:t>
            </a:r>
          </a:p>
          <a:p>
            <a:pPr lvl="1"/>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Hazard-specific data</a:t>
            </a:r>
          </a:p>
        </p:txBody>
      </p:sp>
      <p:sp>
        <p:nvSpPr>
          <p:cNvPr id="6" name="Text Placeholder 5">
            <a:extLst>
              <a:ext uri="{FF2B5EF4-FFF2-40B4-BE49-F238E27FC236}">
                <a16:creationId xmlns:a16="http://schemas.microsoft.com/office/drawing/2014/main" id="{98313B28-7221-4061-B276-8272FC66246A}"/>
              </a:ext>
            </a:extLst>
          </p:cNvPr>
          <p:cNvSpPr>
            <a:spLocks noGrp="1"/>
          </p:cNvSpPr>
          <p:nvPr>
            <p:ph type="body" idx="2"/>
          </p:nvPr>
        </p:nvSpPr>
        <p:spPr>
          <a:xfrm>
            <a:off x="4396123" y="1282700"/>
            <a:ext cx="3378300" cy="3669400"/>
          </a:xfrm>
        </p:spPr>
        <p:txBody>
          <a:bodyPr/>
          <a:lstStyle/>
          <a:p>
            <a:pPr marL="101600" indent="0">
              <a:buNone/>
            </a:pPr>
            <a:r>
              <a:rPr lang="en-US" sz="1400" b="1">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LOCAL</a:t>
            </a:r>
            <a:endParaRPr lang="en-US" sz="1200" b="1">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endParaRPr>
          </a:p>
          <a:p>
            <a:pPr>
              <a:buFont typeface="Wingdings" panose="05000000000000000000" pitchFamily="2" charset="2"/>
              <a:buChar char="v"/>
            </a:pPr>
            <a:r>
              <a:rPr lang="en-US" sz="1350">
                <a:latin typeface="Roboto Condensed Light" panose="02000000000000000000" pitchFamily="2" charset="0"/>
                <a:ea typeface="Roboto Condensed Light" panose="02000000000000000000" pitchFamily="2" charset="0"/>
                <a:cs typeface="Times New Roman" panose="02020603050405020304" pitchFamily="18" charset="0"/>
              </a:rPr>
              <a:t>Agencies involved with hazard mitigation activities</a:t>
            </a:r>
          </a:p>
          <a:p>
            <a:pPr>
              <a:buFont typeface="Wingdings" panose="05000000000000000000" pitchFamily="2" charset="2"/>
              <a:buChar char="v"/>
            </a:pPr>
            <a:r>
              <a:rPr lang="en-US" sz="1350">
                <a:latin typeface="Roboto Condensed Light" panose="02000000000000000000" pitchFamily="2" charset="0"/>
                <a:ea typeface="Roboto Condensed Light" panose="02000000000000000000" pitchFamily="2" charset="0"/>
                <a:cs typeface="Times New Roman" panose="02020603050405020304" pitchFamily="18" charset="0"/>
              </a:rPr>
              <a:t>Agencies with authority to regulate development</a:t>
            </a:r>
          </a:p>
          <a:p>
            <a:pPr>
              <a:buFont typeface="Wingdings" panose="05000000000000000000" pitchFamily="2" charset="2"/>
              <a:buChar char="v"/>
            </a:pPr>
            <a:r>
              <a:rPr lang="en-US" sz="1350">
                <a:latin typeface="Roboto Condensed Light" panose="02000000000000000000" pitchFamily="2" charset="0"/>
                <a:ea typeface="Roboto Condensed Light" panose="02000000000000000000" pitchFamily="2" charset="0"/>
                <a:cs typeface="Times New Roman" panose="02020603050405020304" pitchFamily="18" charset="0"/>
              </a:rPr>
              <a:t>Neighboring communities</a:t>
            </a:r>
          </a:p>
          <a:p>
            <a:pPr>
              <a:buFont typeface="Wingdings" panose="05000000000000000000" pitchFamily="2" charset="2"/>
              <a:buChar char="v"/>
            </a:pPr>
            <a:r>
              <a:rPr lang="en-US" sz="1350">
                <a:latin typeface="Roboto Condensed Light" panose="02000000000000000000" pitchFamily="2" charset="0"/>
                <a:ea typeface="Roboto Condensed Light" panose="02000000000000000000" pitchFamily="2" charset="0"/>
                <a:cs typeface="Times New Roman" panose="02020603050405020304" pitchFamily="18" charset="0"/>
              </a:rPr>
              <a:t>Representatives of businesses, academia, and other private organizations</a:t>
            </a:r>
          </a:p>
          <a:p>
            <a:pPr>
              <a:buFont typeface="Wingdings" panose="05000000000000000000" pitchFamily="2" charset="2"/>
              <a:buChar char="v"/>
            </a:pPr>
            <a:r>
              <a:rPr lang="en-US" sz="1350">
                <a:latin typeface="Roboto Condensed Light" panose="02000000000000000000" pitchFamily="2" charset="0"/>
                <a:ea typeface="Roboto Condensed Light" panose="02000000000000000000" pitchFamily="2" charset="0"/>
                <a:cs typeface="Times New Roman" panose="02020603050405020304" pitchFamily="18" charset="0"/>
              </a:rPr>
              <a:t>Representatives of nonprofit organizations, including community-based organizations, that work directly with and/or provide support to underserved communities</a:t>
            </a:r>
          </a:p>
        </p:txBody>
      </p:sp>
      <p:sp>
        <p:nvSpPr>
          <p:cNvPr id="4" name="Slide Number Placeholder 3">
            <a:extLst>
              <a:ext uri="{FF2B5EF4-FFF2-40B4-BE49-F238E27FC236}">
                <a16:creationId xmlns:a16="http://schemas.microsoft.com/office/drawing/2014/main" id="{E4579BA0-B63E-4393-9974-EE4F90E710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08416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3556F1-1905-4CD3-BA51-ACB5D867D2EA}"/>
              </a:ext>
            </a:extLst>
          </p:cNvPr>
          <p:cNvSpPr>
            <a:spLocks noGrp="1"/>
          </p:cNvSpPr>
          <p:nvPr>
            <p:ph type="title"/>
          </p:nvPr>
        </p:nvSpPr>
        <p:spPr/>
        <p:txBody>
          <a:bodyPr/>
          <a:lstStyle/>
          <a:p>
            <a:r>
              <a:rPr lang="en-US" dirty="0">
                <a:solidFill>
                  <a:srgbClr val="FF9800"/>
                </a:solidFill>
              </a:rPr>
              <a:t>ENHANCED PLAN COMPONENTS</a:t>
            </a:r>
            <a:br>
              <a:rPr lang="en-US" dirty="0"/>
            </a:br>
            <a:r>
              <a:rPr lang="en-US" sz="1600" dirty="0"/>
              <a:t>COMPREHENSIVE MITIGATION DEMONSTRATION</a:t>
            </a:r>
            <a:endParaRPr lang="en-US" dirty="0"/>
          </a:p>
        </p:txBody>
      </p:sp>
      <p:sp>
        <p:nvSpPr>
          <p:cNvPr id="5" name="Slide Number Placeholder 4">
            <a:extLst>
              <a:ext uri="{FF2B5EF4-FFF2-40B4-BE49-F238E27FC236}">
                <a16:creationId xmlns:a16="http://schemas.microsoft.com/office/drawing/2014/main" id="{0462F57D-7CE3-44F5-8B9A-83BAF52E47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2" name="Group 1">
            <a:extLst>
              <a:ext uri="{FF2B5EF4-FFF2-40B4-BE49-F238E27FC236}">
                <a16:creationId xmlns:a16="http://schemas.microsoft.com/office/drawing/2014/main" id="{F4721934-09C2-A7B3-0863-24A1D852B697}"/>
              </a:ext>
            </a:extLst>
          </p:cNvPr>
          <p:cNvGrpSpPr/>
          <p:nvPr/>
        </p:nvGrpSpPr>
        <p:grpSpPr>
          <a:xfrm>
            <a:off x="195360" y="1461394"/>
            <a:ext cx="8753279" cy="3055170"/>
            <a:chOff x="564767" y="1478811"/>
            <a:chExt cx="8753279" cy="3055170"/>
          </a:xfrm>
        </p:grpSpPr>
        <p:sp>
          <p:nvSpPr>
            <p:cNvPr id="3" name="Freeform: Shape 2">
              <a:extLst>
                <a:ext uri="{FF2B5EF4-FFF2-40B4-BE49-F238E27FC236}">
                  <a16:creationId xmlns:a16="http://schemas.microsoft.com/office/drawing/2014/main" id="{45C2970A-6C6F-BC0F-4D2C-1D39AE70B6D8}"/>
                </a:ext>
              </a:extLst>
            </p:cNvPr>
            <p:cNvSpPr/>
            <p:nvPr/>
          </p:nvSpPr>
          <p:spPr>
            <a:xfrm>
              <a:off x="576502" y="1478811"/>
              <a:ext cx="1784771" cy="335790"/>
            </a:xfrm>
            <a:custGeom>
              <a:avLst/>
              <a:gdLst>
                <a:gd name="connsiteX0" fmla="*/ 0 w 1784771"/>
                <a:gd name="connsiteY0" fmla="*/ 55966 h 335790"/>
                <a:gd name="connsiteX1" fmla="*/ 55966 w 1784771"/>
                <a:gd name="connsiteY1" fmla="*/ 0 h 335790"/>
                <a:gd name="connsiteX2" fmla="*/ 1728805 w 1784771"/>
                <a:gd name="connsiteY2" fmla="*/ 0 h 335790"/>
                <a:gd name="connsiteX3" fmla="*/ 1784771 w 1784771"/>
                <a:gd name="connsiteY3" fmla="*/ 55966 h 335790"/>
                <a:gd name="connsiteX4" fmla="*/ 1784771 w 1784771"/>
                <a:gd name="connsiteY4" fmla="*/ 279824 h 335790"/>
                <a:gd name="connsiteX5" fmla="*/ 1728805 w 1784771"/>
                <a:gd name="connsiteY5" fmla="*/ 335790 h 335790"/>
                <a:gd name="connsiteX6" fmla="*/ 55966 w 1784771"/>
                <a:gd name="connsiteY6" fmla="*/ 335790 h 335790"/>
                <a:gd name="connsiteX7" fmla="*/ 0 w 1784771"/>
                <a:gd name="connsiteY7" fmla="*/ 279824 h 335790"/>
                <a:gd name="connsiteX8" fmla="*/ 0 w 1784771"/>
                <a:gd name="connsiteY8" fmla="*/ 55966 h 33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771" h="335790">
                  <a:moveTo>
                    <a:pt x="0" y="55966"/>
                  </a:moveTo>
                  <a:cubicBezTo>
                    <a:pt x="0" y="25057"/>
                    <a:pt x="25057" y="0"/>
                    <a:pt x="55966" y="0"/>
                  </a:cubicBezTo>
                  <a:lnTo>
                    <a:pt x="1728805" y="0"/>
                  </a:lnTo>
                  <a:cubicBezTo>
                    <a:pt x="1759714" y="0"/>
                    <a:pt x="1784771" y="25057"/>
                    <a:pt x="1784771" y="55966"/>
                  </a:cubicBezTo>
                  <a:lnTo>
                    <a:pt x="1784771" y="279824"/>
                  </a:lnTo>
                  <a:cubicBezTo>
                    <a:pt x="1784771" y="310733"/>
                    <a:pt x="1759714" y="335790"/>
                    <a:pt x="1728805" y="335790"/>
                  </a:cubicBezTo>
                  <a:lnTo>
                    <a:pt x="55966" y="335790"/>
                  </a:lnTo>
                  <a:cubicBezTo>
                    <a:pt x="25057" y="335790"/>
                    <a:pt x="0" y="310733"/>
                    <a:pt x="0" y="279824"/>
                  </a:cubicBezTo>
                  <a:lnTo>
                    <a:pt x="0" y="5596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5922" tIns="65922" rIns="65922" bIns="65922" numCol="1" spcCol="1270" anchor="ctr" anchorCtr="0">
              <a:noAutofit/>
            </a:bodyPr>
            <a:lstStyle/>
            <a:p>
              <a:pPr marL="0" lvl="0" indent="0" algn="l" defTabSz="577850">
                <a:lnSpc>
                  <a:spcPct val="90000"/>
                </a:lnSpc>
                <a:spcBef>
                  <a:spcPct val="0"/>
                </a:spcBef>
                <a:spcAft>
                  <a:spcPct val="35000"/>
                </a:spcAft>
                <a:buNone/>
              </a:pPr>
              <a:r>
                <a:rPr lang="en-US" sz="1300" kern="1200">
                  <a:latin typeface="Roboto Condensed" panose="02000000000000000000" pitchFamily="2" charset="0"/>
                  <a:ea typeface="Roboto Condensed" panose="02000000000000000000" pitchFamily="2" charset="0"/>
                  <a:cs typeface="Roboto Condensed" panose="02000000000000000000" pitchFamily="2" charset="0"/>
                </a:rPr>
                <a:t>Enhanced Prerequisites</a:t>
              </a:r>
            </a:p>
          </p:txBody>
        </p:sp>
        <p:sp>
          <p:nvSpPr>
            <p:cNvPr id="4" name="Freeform: Shape 3">
              <a:extLst>
                <a:ext uri="{FF2B5EF4-FFF2-40B4-BE49-F238E27FC236}">
                  <a16:creationId xmlns:a16="http://schemas.microsoft.com/office/drawing/2014/main" id="{8F1F0BD6-9538-D3E2-5EF9-678AA52A8CB4}"/>
                </a:ext>
              </a:extLst>
            </p:cNvPr>
            <p:cNvSpPr/>
            <p:nvPr/>
          </p:nvSpPr>
          <p:spPr>
            <a:xfrm>
              <a:off x="694586" y="1842122"/>
              <a:ext cx="8503771" cy="231840"/>
            </a:xfrm>
            <a:custGeom>
              <a:avLst/>
              <a:gdLst>
                <a:gd name="connsiteX0" fmla="*/ 0 w 8503771"/>
                <a:gd name="connsiteY0" fmla="*/ 0 h 231840"/>
                <a:gd name="connsiteX1" fmla="*/ 8503771 w 8503771"/>
                <a:gd name="connsiteY1" fmla="*/ 0 h 231840"/>
                <a:gd name="connsiteX2" fmla="*/ 8503771 w 8503771"/>
                <a:gd name="connsiteY2" fmla="*/ 231840 h 231840"/>
                <a:gd name="connsiteX3" fmla="*/ 0 w 8503771"/>
                <a:gd name="connsiteY3" fmla="*/ 231840 h 231840"/>
                <a:gd name="connsiteX4" fmla="*/ 0 w 8503771"/>
                <a:gd name="connsiteY4" fmla="*/ 0 h 23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3771" h="231840">
                  <a:moveTo>
                    <a:pt x="0" y="0"/>
                  </a:moveTo>
                  <a:lnTo>
                    <a:pt x="8503771" y="0"/>
                  </a:lnTo>
                  <a:lnTo>
                    <a:pt x="8503771" y="231840"/>
                  </a:lnTo>
                  <a:lnTo>
                    <a:pt x="0" y="231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9995"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latin typeface="Roboto Condensed" panose="02000000000000000000" pitchFamily="2" charset="0"/>
                  <a:ea typeface="Roboto Condensed" panose="02000000000000000000" pitchFamily="2" charset="0"/>
                  <a:cs typeface="Roboto Condensed" panose="02000000000000000000" pitchFamily="2" charset="0"/>
                </a:rPr>
                <a:t>Grants Management Performance Requirements</a:t>
              </a:r>
            </a:p>
          </p:txBody>
        </p:sp>
        <p:sp>
          <p:nvSpPr>
            <p:cNvPr id="7" name="Freeform: Shape 6">
              <a:extLst>
                <a:ext uri="{FF2B5EF4-FFF2-40B4-BE49-F238E27FC236}">
                  <a16:creationId xmlns:a16="http://schemas.microsoft.com/office/drawing/2014/main" id="{308AF68E-A545-61FF-115C-24149499417F}"/>
                </a:ext>
              </a:extLst>
            </p:cNvPr>
            <p:cNvSpPr/>
            <p:nvPr/>
          </p:nvSpPr>
          <p:spPr>
            <a:xfrm>
              <a:off x="564767" y="2066647"/>
              <a:ext cx="1486799" cy="335790"/>
            </a:xfrm>
            <a:custGeom>
              <a:avLst/>
              <a:gdLst>
                <a:gd name="connsiteX0" fmla="*/ 0 w 1486799"/>
                <a:gd name="connsiteY0" fmla="*/ 55966 h 335790"/>
                <a:gd name="connsiteX1" fmla="*/ 55966 w 1486799"/>
                <a:gd name="connsiteY1" fmla="*/ 0 h 335790"/>
                <a:gd name="connsiteX2" fmla="*/ 1430833 w 1486799"/>
                <a:gd name="connsiteY2" fmla="*/ 0 h 335790"/>
                <a:gd name="connsiteX3" fmla="*/ 1486799 w 1486799"/>
                <a:gd name="connsiteY3" fmla="*/ 55966 h 335790"/>
                <a:gd name="connsiteX4" fmla="*/ 1486799 w 1486799"/>
                <a:gd name="connsiteY4" fmla="*/ 279824 h 335790"/>
                <a:gd name="connsiteX5" fmla="*/ 1430833 w 1486799"/>
                <a:gd name="connsiteY5" fmla="*/ 335790 h 335790"/>
                <a:gd name="connsiteX6" fmla="*/ 55966 w 1486799"/>
                <a:gd name="connsiteY6" fmla="*/ 335790 h 335790"/>
                <a:gd name="connsiteX7" fmla="*/ 0 w 1486799"/>
                <a:gd name="connsiteY7" fmla="*/ 279824 h 335790"/>
                <a:gd name="connsiteX8" fmla="*/ 0 w 1486799"/>
                <a:gd name="connsiteY8" fmla="*/ 55966 h 33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9" h="335790">
                  <a:moveTo>
                    <a:pt x="0" y="55966"/>
                  </a:moveTo>
                  <a:cubicBezTo>
                    <a:pt x="0" y="25057"/>
                    <a:pt x="25057" y="0"/>
                    <a:pt x="55966" y="0"/>
                  </a:cubicBezTo>
                  <a:lnTo>
                    <a:pt x="1430833" y="0"/>
                  </a:lnTo>
                  <a:cubicBezTo>
                    <a:pt x="1461742" y="0"/>
                    <a:pt x="1486799" y="25057"/>
                    <a:pt x="1486799" y="55966"/>
                  </a:cubicBezTo>
                  <a:lnTo>
                    <a:pt x="1486799" y="279824"/>
                  </a:lnTo>
                  <a:cubicBezTo>
                    <a:pt x="1486799" y="310733"/>
                    <a:pt x="1461742" y="335790"/>
                    <a:pt x="1430833" y="335790"/>
                  </a:cubicBezTo>
                  <a:lnTo>
                    <a:pt x="55966" y="335790"/>
                  </a:lnTo>
                  <a:cubicBezTo>
                    <a:pt x="25057" y="335790"/>
                    <a:pt x="0" y="310733"/>
                    <a:pt x="0" y="279824"/>
                  </a:cubicBezTo>
                  <a:lnTo>
                    <a:pt x="0" y="5596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5922" tIns="65922" rIns="65922" bIns="65922" numCol="1" spcCol="1270" anchor="ctr" anchorCtr="0">
              <a:noAutofit/>
            </a:bodyPr>
            <a:lstStyle/>
            <a:p>
              <a:pPr marL="0" lvl="0" indent="0" algn="l" defTabSz="577850">
                <a:lnSpc>
                  <a:spcPct val="90000"/>
                </a:lnSpc>
                <a:spcBef>
                  <a:spcPct val="0"/>
                </a:spcBef>
                <a:spcAft>
                  <a:spcPct val="35000"/>
                </a:spcAft>
                <a:buNone/>
              </a:pPr>
              <a:r>
                <a:rPr lang="en-US" sz="1300" kern="1200">
                  <a:latin typeface="Roboto Condensed" panose="02000000000000000000" pitchFamily="2" charset="0"/>
                  <a:ea typeface="Roboto Condensed" panose="02000000000000000000" pitchFamily="2" charset="0"/>
                  <a:cs typeface="Roboto Condensed" panose="02000000000000000000" pitchFamily="2" charset="0"/>
                </a:rPr>
                <a:t>Integrated Planning</a:t>
              </a:r>
            </a:p>
          </p:txBody>
        </p:sp>
        <p:sp>
          <p:nvSpPr>
            <p:cNvPr id="8" name="Freeform: Shape 7">
              <a:extLst>
                <a:ext uri="{FF2B5EF4-FFF2-40B4-BE49-F238E27FC236}">
                  <a16:creationId xmlns:a16="http://schemas.microsoft.com/office/drawing/2014/main" id="{FAA906D4-EAC9-C97C-CFFC-BCB3A7A067ED}"/>
                </a:ext>
              </a:extLst>
            </p:cNvPr>
            <p:cNvSpPr/>
            <p:nvPr/>
          </p:nvSpPr>
          <p:spPr>
            <a:xfrm>
              <a:off x="712001" y="2429958"/>
              <a:ext cx="8503771" cy="340515"/>
            </a:xfrm>
            <a:custGeom>
              <a:avLst/>
              <a:gdLst>
                <a:gd name="connsiteX0" fmla="*/ 0 w 8503771"/>
                <a:gd name="connsiteY0" fmla="*/ 0 h 340515"/>
                <a:gd name="connsiteX1" fmla="*/ 8503771 w 8503771"/>
                <a:gd name="connsiteY1" fmla="*/ 0 h 340515"/>
                <a:gd name="connsiteX2" fmla="*/ 8503771 w 8503771"/>
                <a:gd name="connsiteY2" fmla="*/ 340515 h 340515"/>
                <a:gd name="connsiteX3" fmla="*/ 0 w 8503771"/>
                <a:gd name="connsiteY3" fmla="*/ 340515 h 340515"/>
                <a:gd name="connsiteX4" fmla="*/ 0 w 8503771"/>
                <a:gd name="connsiteY4" fmla="*/ 0 h 34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3771" h="340515">
                  <a:moveTo>
                    <a:pt x="0" y="0"/>
                  </a:moveTo>
                  <a:lnTo>
                    <a:pt x="8503771" y="0"/>
                  </a:lnTo>
                  <a:lnTo>
                    <a:pt x="8503771" y="340515"/>
                  </a:lnTo>
                  <a:lnTo>
                    <a:pt x="0" y="340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9995"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latin typeface="Roboto Condensed" panose="02000000000000000000" pitchFamily="2" charset="0"/>
                  <a:ea typeface="Roboto Condensed" panose="02000000000000000000" pitchFamily="2" charset="0"/>
                  <a:cs typeface="Roboto Condensed" panose="02000000000000000000" pitchFamily="2" charset="0"/>
                </a:rPr>
                <a:t>Demonstrated history of integration with a wide range of agencies and stakeholders with mitigation capabilities and/or shared objectives to reduce risks from future natural hazards and increase resilience in the state, including underserved communities.</a:t>
              </a:r>
            </a:p>
          </p:txBody>
        </p:sp>
        <p:sp>
          <p:nvSpPr>
            <p:cNvPr id="9" name="Freeform: Shape 8">
              <a:extLst>
                <a:ext uri="{FF2B5EF4-FFF2-40B4-BE49-F238E27FC236}">
                  <a16:creationId xmlns:a16="http://schemas.microsoft.com/office/drawing/2014/main" id="{4704B8F1-473A-2B73-3760-27EB6991039D}"/>
                </a:ext>
              </a:extLst>
            </p:cNvPr>
            <p:cNvSpPr/>
            <p:nvPr/>
          </p:nvSpPr>
          <p:spPr>
            <a:xfrm>
              <a:off x="570337" y="2763158"/>
              <a:ext cx="5338242" cy="335790"/>
            </a:xfrm>
            <a:custGeom>
              <a:avLst/>
              <a:gdLst>
                <a:gd name="connsiteX0" fmla="*/ 0 w 5338242"/>
                <a:gd name="connsiteY0" fmla="*/ 55966 h 335790"/>
                <a:gd name="connsiteX1" fmla="*/ 55966 w 5338242"/>
                <a:gd name="connsiteY1" fmla="*/ 0 h 335790"/>
                <a:gd name="connsiteX2" fmla="*/ 5282276 w 5338242"/>
                <a:gd name="connsiteY2" fmla="*/ 0 h 335790"/>
                <a:gd name="connsiteX3" fmla="*/ 5338242 w 5338242"/>
                <a:gd name="connsiteY3" fmla="*/ 55966 h 335790"/>
                <a:gd name="connsiteX4" fmla="*/ 5338242 w 5338242"/>
                <a:gd name="connsiteY4" fmla="*/ 279824 h 335790"/>
                <a:gd name="connsiteX5" fmla="*/ 5282276 w 5338242"/>
                <a:gd name="connsiteY5" fmla="*/ 335790 h 335790"/>
                <a:gd name="connsiteX6" fmla="*/ 55966 w 5338242"/>
                <a:gd name="connsiteY6" fmla="*/ 335790 h 335790"/>
                <a:gd name="connsiteX7" fmla="*/ 0 w 5338242"/>
                <a:gd name="connsiteY7" fmla="*/ 279824 h 335790"/>
                <a:gd name="connsiteX8" fmla="*/ 0 w 5338242"/>
                <a:gd name="connsiteY8" fmla="*/ 55966 h 33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242" h="335790">
                  <a:moveTo>
                    <a:pt x="0" y="55966"/>
                  </a:moveTo>
                  <a:cubicBezTo>
                    <a:pt x="0" y="25057"/>
                    <a:pt x="25057" y="0"/>
                    <a:pt x="55966" y="0"/>
                  </a:cubicBezTo>
                  <a:lnTo>
                    <a:pt x="5282276" y="0"/>
                  </a:lnTo>
                  <a:cubicBezTo>
                    <a:pt x="5313185" y="0"/>
                    <a:pt x="5338242" y="25057"/>
                    <a:pt x="5338242" y="55966"/>
                  </a:cubicBezTo>
                  <a:lnTo>
                    <a:pt x="5338242" y="279824"/>
                  </a:lnTo>
                  <a:cubicBezTo>
                    <a:pt x="5338242" y="310733"/>
                    <a:pt x="5313185" y="335790"/>
                    <a:pt x="5282276" y="335790"/>
                  </a:cubicBezTo>
                  <a:lnTo>
                    <a:pt x="55966" y="335790"/>
                  </a:lnTo>
                  <a:cubicBezTo>
                    <a:pt x="25057" y="335790"/>
                    <a:pt x="0" y="310733"/>
                    <a:pt x="0" y="279824"/>
                  </a:cubicBezTo>
                  <a:lnTo>
                    <a:pt x="0" y="5596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5922" tIns="65922" rIns="65922" bIns="65922" numCol="1" spcCol="1270" anchor="ctr" anchorCtr="0">
              <a:noAutofit/>
            </a:bodyPr>
            <a:lstStyle/>
            <a:p>
              <a:pPr marL="0" lvl="0" indent="0" algn="l" defTabSz="577850">
                <a:lnSpc>
                  <a:spcPct val="90000"/>
                </a:lnSpc>
                <a:spcBef>
                  <a:spcPct val="0"/>
                </a:spcBef>
                <a:spcAft>
                  <a:spcPct val="35000"/>
                </a:spcAft>
                <a:buNone/>
              </a:pPr>
              <a:r>
                <a:rPr lang="en-US" sz="1300" kern="1200">
                  <a:latin typeface="Roboto Condensed" panose="02000000000000000000" pitchFamily="2" charset="0"/>
                  <a:ea typeface="Roboto Condensed" panose="02000000000000000000" pitchFamily="2" charset="0"/>
                  <a:cs typeface="Roboto Condensed" panose="02000000000000000000" pitchFamily="2" charset="0"/>
                </a:rPr>
                <a:t>Demonstrating a Commitment to a Comprehensive State Mitigation Program</a:t>
              </a:r>
            </a:p>
          </p:txBody>
        </p:sp>
        <p:sp>
          <p:nvSpPr>
            <p:cNvPr id="10" name="Freeform: Shape 9">
              <a:extLst>
                <a:ext uri="{FF2B5EF4-FFF2-40B4-BE49-F238E27FC236}">
                  <a16:creationId xmlns:a16="http://schemas.microsoft.com/office/drawing/2014/main" id="{F8CB335B-1427-5540-70B4-961D935D6D4F}"/>
                </a:ext>
              </a:extLst>
            </p:cNvPr>
            <p:cNvSpPr/>
            <p:nvPr/>
          </p:nvSpPr>
          <p:spPr>
            <a:xfrm>
              <a:off x="814275" y="3126469"/>
              <a:ext cx="8503771" cy="231840"/>
            </a:xfrm>
            <a:custGeom>
              <a:avLst/>
              <a:gdLst>
                <a:gd name="connsiteX0" fmla="*/ 0 w 8503771"/>
                <a:gd name="connsiteY0" fmla="*/ 0 h 231840"/>
                <a:gd name="connsiteX1" fmla="*/ 8503771 w 8503771"/>
                <a:gd name="connsiteY1" fmla="*/ 0 h 231840"/>
                <a:gd name="connsiteX2" fmla="*/ 8503771 w 8503771"/>
                <a:gd name="connsiteY2" fmla="*/ 231840 h 231840"/>
                <a:gd name="connsiteX3" fmla="*/ 0 w 8503771"/>
                <a:gd name="connsiteY3" fmla="*/ 231840 h 231840"/>
                <a:gd name="connsiteX4" fmla="*/ 0 w 8503771"/>
                <a:gd name="connsiteY4" fmla="*/ 0 h 23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3771" h="231840">
                  <a:moveTo>
                    <a:pt x="0" y="0"/>
                  </a:moveTo>
                  <a:lnTo>
                    <a:pt x="8503771" y="0"/>
                  </a:lnTo>
                  <a:lnTo>
                    <a:pt x="8503771" y="231840"/>
                  </a:lnTo>
                  <a:lnTo>
                    <a:pt x="0" y="231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9995"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latin typeface="Roboto Condensed" panose="02000000000000000000" pitchFamily="2" charset="0"/>
                  <a:ea typeface="Roboto Condensed" panose="02000000000000000000" pitchFamily="2" charset="0"/>
                  <a:cs typeface="Roboto Condensed" panose="02000000000000000000" pitchFamily="2" charset="0"/>
                </a:rPr>
                <a:t>Provide evidence that they are successfully implementing programs, actions and/or projects that reduce exposure to hazards.</a:t>
              </a:r>
            </a:p>
          </p:txBody>
        </p:sp>
        <p:sp>
          <p:nvSpPr>
            <p:cNvPr id="11" name="Freeform: Shape 10">
              <a:extLst>
                <a:ext uri="{FF2B5EF4-FFF2-40B4-BE49-F238E27FC236}">
                  <a16:creationId xmlns:a16="http://schemas.microsoft.com/office/drawing/2014/main" id="{A28187F5-396A-9E4F-85F1-41D1DAF5C121}"/>
                </a:ext>
              </a:extLst>
            </p:cNvPr>
            <p:cNvSpPr/>
            <p:nvPr/>
          </p:nvSpPr>
          <p:spPr>
            <a:xfrm>
              <a:off x="570294" y="3350994"/>
              <a:ext cx="3213915" cy="335790"/>
            </a:xfrm>
            <a:custGeom>
              <a:avLst/>
              <a:gdLst>
                <a:gd name="connsiteX0" fmla="*/ 0 w 3213915"/>
                <a:gd name="connsiteY0" fmla="*/ 55966 h 335790"/>
                <a:gd name="connsiteX1" fmla="*/ 55966 w 3213915"/>
                <a:gd name="connsiteY1" fmla="*/ 0 h 335790"/>
                <a:gd name="connsiteX2" fmla="*/ 3157949 w 3213915"/>
                <a:gd name="connsiteY2" fmla="*/ 0 h 335790"/>
                <a:gd name="connsiteX3" fmla="*/ 3213915 w 3213915"/>
                <a:gd name="connsiteY3" fmla="*/ 55966 h 335790"/>
                <a:gd name="connsiteX4" fmla="*/ 3213915 w 3213915"/>
                <a:gd name="connsiteY4" fmla="*/ 279824 h 335790"/>
                <a:gd name="connsiteX5" fmla="*/ 3157949 w 3213915"/>
                <a:gd name="connsiteY5" fmla="*/ 335790 h 335790"/>
                <a:gd name="connsiteX6" fmla="*/ 55966 w 3213915"/>
                <a:gd name="connsiteY6" fmla="*/ 335790 h 335790"/>
                <a:gd name="connsiteX7" fmla="*/ 0 w 3213915"/>
                <a:gd name="connsiteY7" fmla="*/ 279824 h 335790"/>
                <a:gd name="connsiteX8" fmla="*/ 0 w 3213915"/>
                <a:gd name="connsiteY8" fmla="*/ 55966 h 33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3915" h="335790">
                  <a:moveTo>
                    <a:pt x="0" y="55966"/>
                  </a:moveTo>
                  <a:cubicBezTo>
                    <a:pt x="0" y="25057"/>
                    <a:pt x="25057" y="0"/>
                    <a:pt x="55966" y="0"/>
                  </a:cubicBezTo>
                  <a:lnTo>
                    <a:pt x="3157949" y="0"/>
                  </a:lnTo>
                  <a:cubicBezTo>
                    <a:pt x="3188858" y="0"/>
                    <a:pt x="3213915" y="25057"/>
                    <a:pt x="3213915" y="55966"/>
                  </a:cubicBezTo>
                  <a:lnTo>
                    <a:pt x="3213915" y="279824"/>
                  </a:lnTo>
                  <a:cubicBezTo>
                    <a:pt x="3213915" y="310733"/>
                    <a:pt x="3188858" y="335790"/>
                    <a:pt x="3157949" y="335790"/>
                  </a:cubicBezTo>
                  <a:lnTo>
                    <a:pt x="55966" y="335790"/>
                  </a:lnTo>
                  <a:cubicBezTo>
                    <a:pt x="25057" y="335790"/>
                    <a:pt x="0" y="310733"/>
                    <a:pt x="0" y="279824"/>
                  </a:cubicBezTo>
                  <a:lnTo>
                    <a:pt x="0" y="5596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5922" tIns="65922" rIns="65922" bIns="65922" numCol="1" spcCol="1270" anchor="ctr" anchorCtr="0">
              <a:noAutofit/>
            </a:bodyPr>
            <a:lstStyle/>
            <a:p>
              <a:pPr marL="0" lvl="0" indent="0" algn="l" defTabSz="577850">
                <a:lnSpc>
                  <a:spcPct val="90000"/>
                </a:lnSpc>
                <a:spcBef>
                  <a:spcPct val="0"/>
                </a:spcBef>
                <a:spcAft>
                  <a:spcPct val="35000"/>
                </a:spcAft>
                <a:buNone/>
              </a:pPr>
              <a:r>
                <a:rPr lang="en-US" sz="1300" kern="1200">
                  <a:latin typeface="Roboto Condensed" panose="02000000000000000000" pitchFamily="2" charset="0"/>
                  <a:ea typeface="Roboto Condensed" panose="02000000000000000000" pitchFamily="2" charset="0"/>
                  <a:cs typeface="Roboto Condensed" panose="02000000000000000000" pitchFamily="2" charset="0"/>
                </a:rPr>
                <a:t>Effective Use of Existing Mitigation Programs</a:t>
              </a:r>
            </a:p>
          </p:txBody>
        </p:sp>
        <p:sp>
          <p:nvSpPr>
            <p:cNvPr id="12" name="Freeform: Shape 11">
              <a:extLst>
                <a:ext uri="{FF2B5EF4-FFF2-40B4-BE49-F238E27FC236}">
                  <a16:creationId xmlns:a16="http://schemas.microsoft.com/office/drawing/2014/main" id="{5B93BD1E-8E89-4FC4-D767-12B1676F75F2}"/>
                </a:ext>
              </a:extLst>
            </p:cNvPr>
            <p:cNvSpPr/>
            <p:nvPr/>
          </p:nvSpPr>
          <p:spPr>
            <a:xfrm>
              <a:off x="814275" y="3714305"/>
              <a:ext cx="8503771" cy="231840"/>
            </a:xfrm>
            <a:custGeom>
              <a:avLst/>
              <a:gdLst>
                <a:gd name="connsiteX0" fmla="*/ 0 w 8503771"/>
                <a:gd name="connsiteY0" fmla="*/ 0 h 231840"/>
                <a:gd name="connsiteX1" fmla="*/ 8503771 w 8503771"/>
                <a:gd name="connsiteY1" fmla="*/ 0 h 231840"/>
                <a:gd name="connsiteX2" fmla="*/ 8503771 w 8503771"/>
                <a:gd name="connsiteY2" fmla="*/ 231840 h 231840"/>
                <a:gd name="connsiteX3" fmla="*/ 0 w 8503771"/>
                <a:gd name="connsiteY3" fmla="*/ 231840 h 231840"/>
                <a:gd name="connsiteX4" fmla="*/ 0 w 8503771"/>
                <a:gd name="connsiteY4" fmla="*/ 0 h 23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3771" h="231840">
                  <a:moveTo>
                    <a:pt x="0" y="0"/>
                  </a:moveTo>
                  <a:lnTo>
                    <a:pt x="8503771" y="0"/>
                  </a:lnTo>
                  <a:lnTo>
                    <a:pt x="8503771" y="231840"/>
                  </a:lnTo>
                  <a:lnTo>
                    <a:pt x="0" y="231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9995"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latin typeface="Roboto Condensed" panose="02000000000000000000" pitchFamily="2" charset="0"/>
                  <a:ea typeface="Roboto Condensed" panose="02000000000000000000" pitchFamily="2" charset="0"/>
                  <a:cs typeface="Roboto Condensed" panose="02000000000000000000" pitchFamily="2" charset="0"/>
                </a:rPr>
                <a:t>Demonstrated use of a wide array of opportunities to achieve its mitigation goals, including state and federal programs beyond FEMA funding.</a:t>
              </a:r>
            </a:p>
          </p:txBody>
        </p:sp>
        <p:sp>
          <p:nvSpPr>
            <p:cNvPr id="13" name="Freeform: Shape 12">
              <a:extLst>
                <a:ext uri="{FF2B5EF4-FFF2-40B4-BE49-F238E27FC236}">
                  <a16:creationId xmlns:a16="http://schemas.microsoft.com/office/drawing/2014/main" id="{19913FE2-5341-A8F2-33F4-5E47634B1869}"/>
                </a:ext>
              </a:extLst>
            </p:cNvPr>
            <p:cNvSpPr/>
            <p:nvPr/>
          </p:nvSpPr>
          <p:spPr>
            <a:xfrm>
              <a:off x="576545" y="3938830"/>
              <a:ext cx="3669292" cy="335790"/>
            </a:xfrm>
            <a:custGeom>
              <a:avLst/>
              <a:gdLst>
                <a:gd name="connsiteX0" fmla="*/ 0 w 3669292"/>
                <a:gd name="connsiteY0" fmla="*/ 55966 h 335790"/>
                <a:gd name="connsiteX1" fmla="*/ 55966 w 3669292"/>
                <a:gd name="connsiteY1" fmla="*/ 0 h 335790"/>
                <a:gd name="connsiteX2" fmla="*/ 3613326 w 3669292"/>
                <a:gd name="connsiteY2" fmla="*/ 0 h 335790"/>
                <a:gd name="connsiteX3" fmla="*/ 3669292 w 3669292"/>
                <a:gd name="connsiteY3" fmla="*/ 55966 h 335790"/>
                <a:gd name="connsiteX4" fmla="*/ 3669292 w 3669292"/>
                <a:gd name="connsiteY4" fmla="*/ 279824 h 335790"/>
                <a:gd name="connsiteX5" fmla="*/ 3613326 w 3669292"/>
                <a:gd name="connsiteY5" fmla="*/ 335790 h 335790"/>
                <a:gd name="connsiteX6" fmla="*/ 55966 w 3669292"/>
                <a:gd name="connsiteY6" fmla="*/ 335790 h 335790"/>
                <a:gd name="connsiteX7" fmla="*/ 0 w 3669292"/>
                <a:gd name="connsiteY7" fmla="*/ 279824 h 335790"/>
                <a:gd name="connsiteX8" fmla="*/ 0 w 3669292"/>
                <a:gd name="connsiteY8" fmla="*/ 55966 h 33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9292" h="335790">
                  <a:moveTo>
                    <a:pt x="0" y="55966"/>
                  </a:moveTo>
                  <a:cubicBezTo>
                    <a:pt x="0" y="25057"/>
                    <a:pt x="25057" y="0"/>
                    <a:pt x="55966" y="0"/>
                  </a:cubicBezTo>
                  <a:lnTo>
                    <a:pt x="3613326" y="0"/>
                  </a:lnTo>
                  <a:cubicBezTo>
                    <a:pt x="3644235" y="0"/>
                    <a:pt x="3669292" y="25057"/>
                    <a:pt x="3669292" y="55966"/>
                  </a:cubicBezTo>
                  <a:lnTo>
                    <a:pt x="3669292" y="279824"/>
                  </a:lnTo>
                  <a:cubicBezTo>
                    <a:pt x="3669292" y="310733"/>
                    <a:pt x="3644235" y="335790"/>
                    <a:pt x="3613326" y="335790"/>
                  </a:cubicBezTo>
                  <a:lnTo>
                    <a:pt x="55966" y="335790"/>
                  </a:lnTo>
                  <a:cubicBezTo>
                    <a:pt x="25057" y="335790"/>
                    <a:pt x="0" y="310733"/>
                    <a:pt x="0" y="279824"/>
                  </a:cubicBezTo>
                  <a:lnTo>
                    <a:pt x="0" y="55966"/>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5922" tIns="65922" rIns="65922" bIns="65922" numCol="1" spcCol="1270" anchor="ctr" anchorCtr="0">
              <a:noAutofit/>
            </a:bodyPr>
            <a:lstStyle/>
            <a:p>
              <a:pPr marL="0" lvl="0" indent="0" algn="l" defTabSz="577850">
                <a:lnSpc>
                  <a:spcPct val="90000"/>
                </a:lnSpc>
                <a:spcBef>
                  <a:spcPct val="0"/>
                </a:spcBef>
                <a:spcAft>
                  <a:spcPct val="35000"/>
                </a:spcAft>
                <a:buNone/>
              </a:pPr>
              <a:r>
                <a:rPr lang="en-US" sz="1300" kern="1200">
                  <a:latin typeface="Roboto Condensed" panose="02000000000000000000" pitchFamily="2" charset="0"/>
                  <a:ea typeface="Roboto Condensed" panose="02000000000000000000" pitchFamily="2" charset="0"/>
                  <a:cs typeface="Roboto Condensed" panose="02000000000000000000" pitchFamily="2" charset="0"/>
                </a:rPr>
                <a:t>Documentation of State’s Implementation Capability</a:t>
              </a:r>
            </a:p>
          </p:txBody>
        </p:sp>
        <p:sp>
          <p:nvSpPr>
            <p:cNvPr id="14" name="Freeform: Shape 13">
              <a:extLst>
                <a:ext uri="{FF2B5EF4-FFF2-40B4-BE49-F238E27FC236}">
                  <a16:creationId xmlns:a16="http://schemas.microsoft.com/office/drawing/2014/main" id="{2EC3BAEA-11E8-29A8-D7DC-6981F8B87ED9}"/>
                </a:ext>
              </a:extLst>
            </p:cNvPr>
            <p:cNvSpPr/>
            <p:nvPr/>
          </p:nvSpPr>
          <p:spPr>
            <a:xfrm>
              <a:off x="814275" y="4302141"/>
              <a:ext cx="8503771" cy="231840"/>
            </a:xfrm>
            <a:custGeom>
              <a:avLst/>
              <a:gdLst>
                <a:gd name="connsiteX0" fmla="*/ 0 w 8503771"/>
                <a:gd name="connsiteY0" fmla="*/ 0 h 231840"/>
                <a:gd name="connsiteX1" fmla="*/ 8503771 w 8503771"/>
                <a:gd name="connsiteY1" fmla="*/ 0 h 231840"/>
                <a:gd name="connsiteX2" fmla="*/ 8503771 w 8503771"/>
                <a:gd name="connsiteY2" fmla="*/ 231840 h 231840"/>
                <a:gd name="connsiteX3" fmla="*/ 0 w 8503771"/>
                <a:gd name="connsiteY3" fmla="*/ 231840 h 231840"/>
                <a:gd name="connsiteX4" fmla="*/ 0 w 8503771"/>
                <a:gd name="connsiteY4" fmla="*/ 0 h 23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3771" h="231840">
                  <a:moveTo>
                    <a:pt x="0" y="0"/>
                  </a:moveTo>
                  <a:lnTo>
                    <a:pt x="8503771" y="0"/>
                  </a:lnTo>
                  <a:lnTo>
                    <a:pt x="8503771" y="231840"/>
                  </a:lnTo>
                  <a:lnTo>
                    <a:pt x="0" y="231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9995"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latin typeface="Roboto Condensed" panose="02000000000000000000" pitchFamily="2" charset="0"/>
                  <a:ea typeface="Roboto Condensed" panose="02000000000000000000" pitchFamily="2" charset="0"/>
                  <a:cs typeface="Roboto Condensed" panose="02000000000000000000" pitchFamily="2" charset="0"/>
                </a:rPr>
                <a:t>Established criteria and processes for making decisions with respect to allocating resources toward mitigation actions, projects and initiatives.</a:t>
              </a:r>
            </a:p>
          </p:txBody>
        </p:sp>
      </p:grpSp>
    </p:spTree>
    <p:extLst>
      <p:ext uri="{BB962C8B-B14F-4D97-AF65-F5344CB8AC3E}">
        <p14:creationId xmlns:p14="http://schemas.microsoft.com/office/powerpoint/2010/main" val="3812166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3556F1-1905-4CD3-BA51-ACB5D867D2EA}"/>
              </a:ext>
            </a:extLst>
          </p:cNvPr>
          <p:cNvSpPr>
            <a:spLocks noGrp="1"/>
          </p:cNvSpPr>
          <p:nvPr>
            <p:ph type="title"/>
          </p:nvPr>
        </p:nvSpPr>
        <p:spPr/>
        <p:txBody>
          <a:bodyPr/>
          <a:lstStyle/>
          <a:p>
            <a:r>
              <a:rPr lang="en-US" dirty="0">
                <a:solidFill>
                  <a:srgbClr val="FF9800"/>
                </a:solidFill>
              </a:rPr>
              <a:t>CAPABILITY ASSESSMENT </a:t>
            </a:r>
            <a:br>
              <a:rPr lang="en-US" dirty="0"/>
            </a:br>
            <a:r>
              <a:rPr lang="en-US" sz="1600" dirty="0"/>
              <a:t>WHAT GETS ROLLED UP</a:t>
            </a:r>
            <a:endParaRPr lang="en-US" dirty="0"/>
          </a:p>
        </p:txBody>
      </p:sp>
      <p:sp>
        <p:nvSpPr>
          <p:cNvPr id="5" name="Slide Number Placeholder 4">
            <a:extLst>
              <a:ext uri="{FF2B5EF4-FFF2-40B4-BE49-F238E27FC236}">
                <a16:creationId xmlns:a16="http://schemas.microsoft.com/office/drawing/2014/main" id="{0462F57D-7CE3-44F5-8B9A-83BAF52E47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16" name="Picture 15">
            <a:extLst>
              <a:ext uri="{FF2B5EF4-FFF2-40B4-BE49-F238E27FC236}">
                <a16:creationId xmlns:a16="http://schemas.microsoft.com/office/drawing/2014/main" id="{609F9680-B48C-F99F-6F50-8CA002AD67D1}"/>
              </a:ext>
            </a:extLst>
          </p:cNvPr>
          <p:cNvPicPr>
            <a:picLocks noChangeAspect="1"/>
          </p:cNvPicPr>
          <p:nvPr/>
        </p:nvPicPr>
        <p:blipFill>
          <a:blip r:embed="rId3"/>
          <a:stretch>
            <a:fillRect/>
          </a:stretch>
        </p:blipFill>
        <p:spPr>
          <a:xfrm>
            <a:off x="0" y="1158775"/>
            <a:ext cx="6403582" cy="3793324"/>
          </a:xfrm>
          <a:prstGeom prst="rect">
            <a:avLst/>
          </a:prstGeom>
        </p:spPr>
      </p:pic>
    </p:spTree>
    <p:extLst>
      <p:ext uri="{BB962C8B-B14F-4D97-AF65-F5344CB8AC3E}">
        <p14:creationId xmlns:p14="http://schemas.microsoft.com/office/powerpoint/2010/main" val="389510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ctrTitle" idx="4294967295"/>
          </p:nvPr>
        </p:nvSpPr>
        <p:spPr>
          <a:xfrm>
            <a:off x="685800" y="2269150"/>
            <a:ext cx="55677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a:solidFill>
                  <a:srgbClr val="FF9800"/>
                </a:solidFill>
              </a:rPr>
              <a:t>FUNDING</a:t>
            </a:r>
            <a:endParaRPr sz="5400">
              <a:solidFill>
                <a:srgbClr val="FF9800"/>
              </a:solidFill>
            </a:endParaRPr>
          </a:p>
        </p:txBody>
      </p:sp>
      <p:sp>
        <p:nvSpPr>
          <p:cNvPr id="241" name="Google Shape;241;p16"/>
          <p:cNvSpPr txBox="1">
            <a:spLocks noGrp="1"/>
          </p:cNvSpPr>
          <p:nvPr>
            <p:ph type="subTitle" idx="4294967295"/>
          </p:nvPr>
        </p:nvSpPr>
        <p:spPr>
          <a:xfrm>
            <a:off x="769046" y="3329909"/>
            <a:ext cx="5567700" cy="784800"/>
          </a:xfrm>
          <a:prstGeom prst="rect">
            <a:avLst/>
          </a:prstGeom>
        </p:spPr>
        <p:txBody>
          <a:bodyPr spcFirstLastPara="1" wrap="square" lIns="91425" tIns="91425" rIns="91425" bIns="91425" anchor="ctr" anchorCtr="0">
            <a:noAutofit/>
          </a:bodyPr>
          <a:lstStyle/>
          <a:p>
            <a:pPr marL="0" indent="0">
              <a:spcAft>
                <a:spcPts val="1000"/>
              </a:spcAft>
              <a:buNone/>
            </a:pPr>
            <a:r>
              <a:rPr lang="en-US" sz="1600" dirty="0">
                <a:latin typeface="Roboto Condensed"/>
                <a:cs typeface="Times New Roman"/>
              </a:rPr>
              <a:t>Federal Funding Opportunities Unlocked by HMPs</a:t>
            </a:r>
          </a:p>
        </p:txBody>
      </p:sp>
      <p:sp>
        <p:nvSpPr>
          <p:cNvPr id="254" name="Google Shape;254;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8" name="Group 17">
            <a:extLst>
              <a:ext uri="{FF2B5EF4-FFF2-40B4-BE49-F238E27FC236}">
                <a16:creationId xmlns:a16="http://schemas.microsoft.com/office/drawing/2014/main" id="{5B4006C8-4E5F-49E8-AC29-1D6E9F62A293}"/>
              </a:ext>
            </a:extLst>
          </p:cNvPr>
          <p:cNvGrpSpPr/>
          <p:nvPr/>
        </p:nvGrpSpPr>
        <p:grpSpPr>
          <a:xfrm>
            <a:off x="6057970" y="826760"/>
            <a:ext cx="2400230" cy="1659520"/>
            <a:chOff x="6355843" y="1035189"/>
            <a:chExt cx="1872393" cy="1311461"/>
          </a:xfrm>
        </p:grpSpPr>
        <p:grpSp>
          <p:nvGrpSpPr>
            <p:cNvPr id="19" name="Google Shape;815;p36">
              <a:extLst>
                <a:ext uri="{FF2B5EF4-FFF2-40B4-BE49-F238E27FC236}">
                  <a16:creationId xmlns:a16="http://schemas.microsoft.com/office/drawing/2014/main" id="{82DD4081-5D09-4241-92BA-749ED4A2EEAB}"/>
                </a:ext>
              </a:extLst>
            </p:cNvPr>
            <p:cNvGrpSpPr/>
            <p:nvPr/>
          </p:nvGrpSpPr>
          <p:grpSpPr>
            <a:xfrm rot="1988337">
              <a:off x="6355843" y="1035189"/>
              <a:ext cx="1872393" cy="1311461"/>
              <a:chOff x="3927500" y="301425"/>
              <a:chExt cx="461550" cy="411625"/>
            </a:xfrm>
          </p:grpSpPr>
          <p:sp>
            <p:nvSpPr>
              <p:cNvPr id="26" name="Google Shape;816;p36">
                <a:extLst>
                  <a:ext uri="{FF2B5EF4-FFF2-40B4-BE49-F238E27FC236}">
                    <a16:creationId xmlns:a16="http://schemas.microsoft.com/office/drawing/2014/main" id="{1E8EA2AD-D330-46C8-9F63-D480FDDBB658}"/>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817;p36">
                <a:extLst>
                  <a:ext uri="{FF2B5EF4-FFF2-40B4-BE49-F238E27FC236}">
                    <a16:creationId xmlns:a16="http://schemas.microsoft.com/office/drawing/2014/main" id="{7723C18D-EF9F-401A-8775-1B958B9F6EB1}"/>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818;p36">
                <a:extLst>
                  <a:ext uri="{FF2B5EF4-FFF2-40B4-BE49-F238E27FC236}">
                    <a16:creationId xmlns:a16="http://schemas.microsoft.com/office/drawing/2014/main" id="{0CD16241-0995-4015-847B-2BBEDEF535EF}"/>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819;p36">
                <a:extLst>
                  <a:ext uri="{FF2B5EF4-FFF2-40B4-BE49-F238E27FC236}">
                    <a16:creationId xmlns:a16="http://schemas.microsoft.com/office/drawing/2014/main" id="{A9698C1A-603E-46A1-BDA8-78081493AD7F}"/>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820;p36">
                <a:extLst>
                  <a:ext uri="{FF2B5EF4-FFF2-40B4-BE49-F238E27FC236}">
                    <a16:creationId xmlns:a16="http://schemas.microsoft.com/office/drawing/2014/main" id="{0DA70B63-B7EF-486E-9C6D-500DC00228C0}"/>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821;p36">
                <a:extLst>
                  <a:ext uri="{FF2B5EF4-FFF2-40B4-BE49-F238E27FC236}">
                    <a16:creationId xmlns:a16="http://schemas.microsoft.com/office/drawing/2014/main" id="{690C7D1C-78EC-4C20-A415-283F98044671}"/>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822;p36">
                <a:extLst>
                  <a:ext uri="{FF2B5EF4-FFF2-40B4-BE49-F238E27FC236}">
                    <a16:creationId xmlns:a16="http://schemas.microsoft.com/office/drawing/2014/main" id="{2889C48F-CC0A-42A5-BC65-BA6C9ECF877F}"/>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823;p36">
                <a:extLst>
                  <a:ext uri="{FF2B5EF4-FFF2-40B4-BE49-F238E27FC236}">
                    <a16:creationId xmlns:a16="http://schemas.microsoft.com/office/drawing/2014/main" id="{E63F3E0B-6013-4D8A-8D12-EEEB2DA29247}"/>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824;p36">
                <a:extLst>
                  <a:ext uri="{FF2B5EF4-FFF2-40B4-BE49-F238E27FC236}">
                    <a16:creationId xmlns:a16="http://schemas.microsoft.com/office/drawing/2014/main" id="{4DFAB7BD-DA72-4F7B-95DF-31E875EDCCB0}"/>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825;p36">
                <a:extLst>
                  <a:ext uri="{FF2B5EF4-FFF2-40B4-BE49-F238E27FC236}">
                    <a16:creationId xmlns:a16="http://schemas.microsoft.com/office/drawing/2014/main" id="{D7B40A2D-0259-46DD-8225-37B644909F9B}"/>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826;p36">
                <a:extLst>
                  <a:ext uri="{FF2B5EF4-FFF2-40B4-BE49-F238E27FC236}">
                    <a16:creationId xmlns:a16="http://schemas.microsoft.com/office/drawing/2014/main" id="{055782FF-66B8-4854-8C13-BCA9A2DBF250}"/>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827;p36">
                <a:extLst>
                  <a:ext uri="{FF2B5EF4-FFF2-40B4-BE49-F238E27FC236}">
                    <a16:creationId xmlns:a16="http://schemas.microsoft.com/office/drawing/2014/main" id="{E10CF9A8-CB58-479F-8275-ECD067EF7A06}"/>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828;p36">
                <a:extLst>
                  <a:ext uri="{FF2B5EF4-FFF2-40B4-BE49-F238E27FC236}">
                    <a16:creationId xmlns:a16="http://schemas.microsoft.com/office/drawing/2014/main" id="{7AA1A9E3-9E97-4070-BAED-7D38BF3A28D4}"/>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829;p36">
                <a:extLst>
                  <a:ext uri="{FF2B5EF4-FFF2-40B4-BE49-F238E27FC236}">
                    <a16:creationId xmlns:a16="http://schemas.microsoft.com/office/drawing/2014/main" id="{A65F3CC9-A1E0-465E-9534-B14D5B486AB5}"/>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830;p36">
                <a:extLst>
                  <a:ext uri="{FF2B5EF4-FFF2-40B4-BE49-F238E27FC236}">
                    <a16:creationId xmlns:a16="http://schemas.microsoft.com/office/drawing/2014/main" id="{5FC7E7A5-2DE0-4CDB-B982-60D4CE90AD84}"/>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831;p36">
                <a:extLst>
                  <a:ext uri="{FF2B5EF4-FFF2-40B4-BE49-F238E27FC236}">
                    <a16:creationId xmlns:a16="http://schemas.microsoft.com/office/drawing/2014/main" id="{9793CE6B-E339-472F-A5C0-448575ADA50E}"/>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832;p36">
                <a:extLst>
                  <a:ext uri="{FF2B5EF4-FFF2-40B4-BE49-F238E27FC236}">
                    <a16:creationId xmlns:a16="http://schemas.microsoft.com/office/drawing/2014/main" id="{5556C6B3-AA04-4392-9239-40F647CF6125}"/>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833;p36">
                <a:extLst>
                  <a:ext uri="{FF2B5EF4-FFF2-40B4-BE49-F238E27FC236}">
                    <a16:creationId xmlns:a16="http://schemas.microsoft.com/office/drawing/2014/main" id="{17976D48-8C16-4AA8-B8FC-A124316D1286}"/>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834;p36">
                <a:extLst>
                  <a:ext uri="{FF2B5EF4-FFF2-40B4-BE49-F238E27FC236}">
                    <a16:creationId xmlns:a16="http://schemas.microsoft.com/office/drawing/2014/main" id="{CB2F9483-EF51-458E-A18E-9B6FA4DA2CB3}"/>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835;p36">
                <a:extLst>
                  <a:ext uri="{FF2B5EF4-FFF2-40B4-BE49-F238E27FC236}">
                    <a16:creationId xmlns:a16="http://schemas.microsoft.com/office/drawing/2014/main" id="{0541CBB1-2B3F-45E3-97C1-F08664DFBB7F}"/>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836;p36">
                <a:extLst>
                  <a:ext uri="{FF2B5EF4-FFF2-40B4-BE49-F238E27FC236}">
                    <a16:creationId xmlns:a16="http://schemas.microsoft.com/office/drawing/2014/main" id="{164B75FF-C93D-4950-B18E-F16DE926D8CF}"/>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837;p36">
                <a:extLst>
                  <a:ext uri="{FF2B5EF4-FFF2-40B4-BE49-F238E27FC236}">
                    <a16:creationId xmlns:a16="http://schemas.microsoft.com/office/drawing/2014/main" id="{6FD6CF9A-C9D9-47C2-802E-55131543E015}"/>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838;p36">
                <a:extLst>
                  <a:ext uri="{FF2B5EF4-FFF2-40B4-BE49-F238E27FC236}">
                    <a16:creationId xmlns:a16="http://schemas.microsoft.com/office/drawing/2014/main" id="{A846BCBE-08E0-47FE-852E-A97BAB705D5B}"/>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839;p36">
                <a:extLst>
                  <a:ext uri="{FF2B5EF4-FFF2-40B4-BE49-F238E27FC236}">
                    <a16:creationId xmlns:a16="http://schemas.microsoft.com/office/drawing/2014/main" id="{86D012E2-85B1-443D-A624-8D2B0234E209}"/>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840;p36">
                <a:extLst>
                  <a:ext uri="{FF2B5EF4-FFF2-40B4-BE49-F238E27FC236}">
                    <a16:creationId xmlns:a16="http://schemas.microsoft.com/office/drawing/2014/main" id="{5BCF2561-B1B9-440F-81DD-FF19974BE891}"/>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841;p36">
                <a:extLst>
                  <a:ext uri="{FF2B5EF4-FFF2-40B4-BE49-F238E27FC236}">
                    <a16:creationId xmlns:a16="http://schemas.microsoft.com/office/drawing/2014/main" id="{B1FFE2CA-BC7D-449B-9243-27988C13F17E}"/>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842;p36">
                <a:extLst>
                  <a:ext uri="{FF2B5EF4-FFF2-40B4-BE49-F238E27FC236}">
                    <a16:creationId xmlns:a16="http://schemas.microsoft.com/office/drawing/2014/main" id="{57AB2277-B851-49BD-9E3E-598084A13212}"/>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0" name="Group 19">
              <a:extLst>
                <a:ext uri="{FF2B5EF4-FFF2-40B4-BE49-F238E27FC236}">
                  <a16:creationId xmlns:a16="http://schemas.microsoft.com/office/drawing/2014/main" id="{B0C3B5C7-ED26-40C6-925B-B3313750AD76}"/>
                </a:ext>
              </a:extLst>
            </p:cNvPr>
            <p:cNvGrpSpPr/>
            <p:nvPr/>
          </p:nvGrpSpPr>
          <p:grpSpPr>
            <a:xfrm>
              <a:off x="7631776" y="1644588"/>
              <a:ext cx="528115" cy="545166"/>
              <a:chOff x="6301787" y="2080270"/>
              <a:chExt cx="626029" cy="642280"/>
            </a:xfrm>
          </p:grpSpPr>
          <p:sp>
            <p:nvSpPr>
              <p:cNvPr id="21" name="Google Shape;610;p36">
                <a:extLst>
                  <a:ext uri="{FF2B5EF4-FFF2-40B4-BE49-F238E27FC236}">
                    <a16:creationId xmlns:a16="http://schemas.microsoft.com/office/drawing/2014/main" id="{35B4CA4F-84E6-4DF2-8F47-61D0AA92DB5B}"/>
                  </a:ext>
                </a:extLst>
              </p:cNvPr>
              <p:cNvSpPr/>
              <p:nvPr/>
            </p:nvSpPr>
            <p:spPr>
              <a:xfrm>
                <a:off x="6301787" y="2080270"/>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610;p36">
                <a:extLst>
                  <a:ext uri="{FF2B5EF4-FFF2-40B4-BE49-F238E27FC236}">
                    <a16:creationId xmlns:a16="http://schemas.microsoft.com/office/drawing/2014/main" id="{0C2DF9F3-B447-4F9B-83A9-DDFD74B09CCF}"/>
                  </a:ext>
                </a:extLst>
              </p:cNvPr>
              <p:cNvSpPr/>
              <p:nvPr/>
            </p:nvSpPr>
            <p:spPr>
              <a:xfrm>
                <a:off x="6616903" y="241903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610;p36">
                <a:extLst>
                  <a:ext uri="{FF2B5EF4-FFF2-40B4-BE49-F238E27FC236}">
                    <a16:creationId xmlns:a16="http://schemas.microsoft.com/office/drawing/2014/main" id="{1804E76E-1721-4104-9D85-C441AEE9EA84}"/>
                  </a:ext>
                </a:extLst>
              </p:cNvPr>
              <p:cNvSpPr/>
              <p:nvPr/>
            </p:nvSpPr>
            <p:spPr>
              <a:xfrm rot="16374871">
                <a:off x="6462804" y="2252452"/>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610;p36">
                <a:extLst>
                  <a:ext uri="{FF2B5EF4-FFF2-40B4-BE49-F238E27FC236}">
                    <a16:creationId xmlns:a16="http://schemas.microsoft.com/office/drawing/2014/main" id="{32281098-56E0-45EC-859C-3C7432AA7EF4}"/>
                  </a:ext>
                </a:extLst>
              </p:cNvPr>
              <p:cNvSpPr/>
              <p:nvPr/>
            </p:nvSpPr>
            <p:spPr>
              <a:xfrm>
                <a:off x="6301907" y="2410148"/>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610;p36">
                <a:extLst>
                  <a:ext uri="{FF2B5EF4-FFF2-40B4-BE49-F238E27FC236}">
                    <a16:creationId xmlns:a16="http://schemas.microsoft.com/office/drawing/2014/main" id="{BF3CC4A0-42ED-4FB8-B739-3A0836E14CEA}"/>
                  </a:ext>
                </a:extLst>
              </p:cNvPr>
              <p:cNvSpPr/>
              <p:nvPr/>
            </p:nvSpPr>
            <p:spPr>
              <a:xfrm>
                <a:off x="6624305" y="2100052"/>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9557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A829CD-C293-4B83-A034-547EB143C316}"/>
              </a:ext>
            </a:extLst>
          </p:cNvPr>
          <p:cNvSpPr>
            <a:spLocks noGrp="1"/>
          </p:cNvSpPr>
          <p:nvPr>
            <p:ph type="title"/>
          </p:nvPr>
        </p:nvSpPr>
        <p:spPr/>
        <p:txBody>
          <a:bodyPr/>
          <a:lstStyle/>
          <a:p>
            <a:r>
              <a:rPr lang="en-US">
                <a:solidFill>
                  <a:srgbClr val="FF9800"/>
                </a:solidFill>
              </a:rPr>
              <a:t>FEMA HAZARD MITIGATION ASSISTANCE (HMA)</a:t>
            </a:r>
            <a:br>
              <a:rPr lang="en-US"/>
            </a:br>
            <a:r>
              <a:rPr lang="en-US" sz="1600"/>
              <a:t>PROGRAM OVERVIEW</a:t>
            </a:r>
            <a:endParaRPr lang="en-US"/>
          </a:p>
        </p:txBody>
      </p:sp>
      <p:sp>
        <p:nvSpPr>
          <p:cNvPr id="2" name="Slide Number Placeholder 1">
            <a:extLst>
              <a:ext uri="{FF2B5EF4-FFF2-40B4-BE49-F238E27FC236}">
                <a16:creationId xmlns:a16="http://schemas.microsoft.com/office/drawing/2014/main" id="{9B3DF5ED-5A5D-4B43-9434-F1B1F8387A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4" name="Picture 3">
            <a:extLst>
              <a:ext uri="{FF2B5EF4-FFF2-40B4-BE49-F238E27FC236}">
                <a16:creationId xmlns:a16="http://schemas.microsoft.com/office/drawing/2014/main" id="{B43A3866-CED7-4211-934E-57820C3F1C52}"/>
              </a:ext>
            </a:extLst>
          </p:cNvPr>
          <p:cNvPicPr>
            <a:picLocks noChangeAspect="1"/>
          </p:cNvPicPr>
          <p:nvPr/>
        </p:nvPicPr>
        <p:blipFill>
          <a:blip r:embed="rId3"/>
          <a:stretch>
            <a:fillRect/>
          </a:stretch>
        </p:blipFill>
        <p:spPr>
          <a:xfrm>
            <a:off x="4336994" y="1515289"/>
            <a:ext cx="3146535" cy="3121211"/>
          </a:xfrm>
          <a:prstGeom prst="rect">
            <a:avLst/>
          </a:prstGeom>
        </p:spPr>
      </p:pic>
      <p:sp>
        <p:nvSpPr>
          <p:cNvPr id="5" name="TextBox 4">
            <a:extLst>
              <a:ext uri="{FF2B5EF4-FFF2-40B4-BE49-F238E27FC236}">
                <a16:creationId xmlns:a16="http://schemas.microsoft.com/office/drawing/2014/main" id="{F42C5A69-BFAD-42E8-9D7D-634300A1F960}"/>
              </a:ext>
            </a:extLst>
          </p:cNvPr>
          <p:cNvSpPr txBox="1"/>
          <p:nvPr/>
        </p:nvSpPr>
        <p:spPr>
          <a:xfrm>
            <a:off x="359739" y="4202138"/>
            <a:ext cx="3836712" cy="261610"/>
          </a:xfrm>
          <a:prstGeom prst="rect">
            <a:avLst/>
          </a:prstGeom>
          <a:noFill/>
        </p:spPr>
        <p:txBody>
          <a:bodyPr wrap="square" rtlCol="0">
            <a:spAutoFit/>
          </a:bodyPr>
          <a:lstStyle/>
          <a:p>
            <a:r>
              <a:rPr lang="en-US" sz="1100" i="1">
                <a:latin typeface="Roboto Condensed" panose="02000000000000000000" pitchFamily="2" charset="0"/>
                <a:ea typeface="Roboto Condensed" panose="02000000000000000000" pitchFamily="2" charset="0"/>
                <a:cs typeface="Roboto Condensed" panose="02000000000000000000" pitchFamily="2" charset="0"/>
              </a:rPr>
              <a:t>*New: Safeguarding Tomorrow Revolving Loan Fund Program*</a:t>
            </a:r>
          </a:p>
        </p:txBody>
      </p:sp>
      <p:pic>
        <p:nvPicPr>
          <p:cNvPr id="6" name="Picture 5">
            <a:extLst>
              <a:ext uri="{FF2B5EF4-FFF2-40B4-BE49-F238E27FC236}">
                <a16:creationId xmlns:a16="http://schemas.microsoft.com/office/drawing/2014/main" id="{40FAECB3-C7AB-409F-9628-B5BF7BEE83E5}"/>
              </a:ext>
            </a:extLst>
          </p:cNvPr>
          <p:cNvPicPr>
            <a:picLocks noChangeAspect="1"/>
          </p:cNvPicPr>
          <p:nvPr/>
        </p:nvPicPr>
        <p:blipFill rotWithShape="1">
          <a:blip r:embed="rId4"/>
          <a:srcRect l="8420" t="6209" r="9994" b="13114"/>
          <a:stretch/>
        </p:blipFill>
        <p:spPr>
          <a:xfrm>
            <a:off x="492997" y="1515289"/>
            <a:ext cx="3570195" cy="2532276"/>
          </a:xfrm>
          <a:prstGeom prst="rect">
            <a:avLst/>
          </a:prstGeom>
        </p:spPr>
      </p:pic>
    </p:spTree>
    <p:extLst>
      <p:ext uri="{BB962C8B-B14F-4D97-AF65-F5344CB8AC3E}">
        <p14:creationId xmlns:p14="http://schemas.microsoft.com/office/powerpoint/2010/main" val="80205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82C0-AE85-496A-BEFC-C37F36B9BB17}"/>
              </a:ext>
            </a:extLst>
          </p:cNvPr>
          <p:cNvSpPr>
            <a:spLocks noGrp="1"/>
          </p:cNvSpPr>
          <p:nvPr>
            <p:ph type="title"/>
          </p:nvPr>
        </p:nvSpPr>
        <p:spPr/>
        <p:txBody>
          <a:bodyPr/>
          <a:lstStyle/>
          <a:p>
            <a:r>
              <a:rPr lang="en-US">
                <a:solidFill>
                  <a:srgbClr val="FF9800"/>
                </a:solidFill>
              </a:rPr>
              <a:t>BRIC FY23 CRITERIA AND POINT VALUES</a:t>
            </a:r>
          </a:p>
        </p:txBody>
      </p:sp>
      <p:sp>
        <p:nvSpPr>
          <p:cNvPr id="4" name="Text Placeholder 3">
            <a:extLst>
              <a:ext uri="{FF2B5EF4-FFF2-40B4-BE49-F238E27FC236}">
                <a16:creationId xmlns:a16="http://schemas.microsoft.com/office/drawing/2014/main" id="{72692A1C-DF63-4F42-80F7-8AEEAD9EB408}"/>
              </a:ext>
            </a:extLst>
          </p:cNvPr>
          <p:cNvSpPr>
            <a:spLocks noGrp="1"/>
          </p:cNvSpPr>
          <p:nvPr>
            <p:ph type="body" idx="1"/>
          </p:nvPr>
        </p:nvSpPr>
        <p:spPr>
          <a:xfrm>
            <a:off x="618149" y="1624076"/>
            <a:ext cx="3206396" cy="2684391"/>
          </a:xfrm>
        </p:spPr>
        <p:txBody>
          <a:bodyPr/>
          <a:lstStyle/>
          <a:p>
            <a:pPr marL="76200" indent="0">
              <a:buNone/>
            </a:pPr>
            <a:r>
              <a:rPr lang="en-US" sz="1600" b="1">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Technical Criteria</a:t>
            </a:r>
            <a:r>
              <a:rPr lang="en-US" sz="1600">
                <a:latin typeface="Roboto Condensed" panose="02000000000000000000" pitchFamily="2" charset="0"/>
                <a:ea typeface="Roboto Condensed" panose="02000000000000000000" pitchFamily="2" charset="0"/>
                <a:cs typeface="Times New Roman" panose="02020603050405020304" pitchFamily="18" charset="0"/>
              </a:rPr>
              <a:t>: Project receives the specified points allotted or zero points for each criterion. </a:t>
            </a:r>
          </a:p>
          <a:p>
            <a:pPr marL="76200" indent="0">
              <a:buNone/>
            </a:pPr>
            <a:endParaRPr lang="en-US" sz="1600">
              <a:latin typeface="Roboto Condensed" panose="02000000000000000000" pitchFamily="2" charset="0"/>
              <a:ea typeface="Roboto Condensed" panose="02000000000000000000" pitchFamily="2" charset="0"/>
              <a:cs typeface="Times New Roman" panose="02020603050405020304" pitchFamily="18" charset="0"/>
            </a:endParaRPr>
          </a:p>
          <a:p>
            <a:pPr marL="76200" indent="0">
              <a:buNone/>
            </a:pPr>
            <a:endParaRPr lang="en-US" sz="1600">
              <a:latin typeface="Roboto Condensed" panose="02000000000000000000" pitchFamily="2" charset="0"/>
              <a:ea typeface="Roboto Condensed" panose="02000000000000000000" pitchFamily="2" charset="0"/>
              <a:cs typeface="Times New Roman" panose="02020603050405020304" pitchFamily="18" charset="0"/>
            </a:endParaRPr>
          </a:p>
          <a:p>
            <a:pPr marL="76200" indent="0">
              <a:buNone/>
            </a:pPr>
            <a:r>
              <a:rPr lang="en-US" sz="1600" b="1">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Qualitative Criteria</a:t>
            </a:r>
            <a:r>
              <a:rPr lang="en-US" sz="1600">
                <a:latin typeface="Roboto Condensed" panose="02000000000000000000" pitchFamily="2" charset="0"/>
                <a:ea typeface="Roboto Condensed" panose="02000000000000000000" pitchFamily="2" charset="0"/>
                <a:cs typeface="Times New Roman" panose="02020603050405020304" pitchFamily="18" charset="0"/>
              </a:rPr>
              <a:t>: Project receives points based on to what degree they meet the criterion.</a:t>
            </a:r>
          </a:p>
        </p:txBody>
      </p:sp>
      <p:sp>
        <p:nvSpPr>
          <p:cNvPr id="3" name="Slide Number Placeholder 2">
            <a:extLst>
              <a:ext uri="{FF2B5EF4-FFF2-40B4-BE49-F238E27FC236}">
                <a16:creationId xmlns:a16="http://schemas.microsoft.com/office/drawing/2014/main" id="{CF798A61-91A0-4731-BE21-4B6B959DD5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5" name="Picture 2">
            <a:extLst>
              <a:ext uri="{FF2B5EF4-FFF2-40B4-BE49-F238E27FC236}">
                <a16:creationId xmlns:a16="http://schemas.microsoft.com/office/drawing/2014/main" id="{DCCD9E56-493E-4D85-B3D3-27B3E6E2A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499" y="1606174"/>
            <a:ext cx="4438352" cy="15246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1030792-80EB-4DD2-9B36-1B498A352E1F}"/>
              </a:ext>
            </a:extLst>
          </p:cNvPr>
          <p:cNvPicPr>
            <a:picLocks noChangeAspect="1"/>
          </p:cNvPicPr>
          <p:nvPr/>
        </p:nvPicPr>
        <p:blipFill>
          <a:blip r:embed="rId4"/>
          <a:stretch>
            <a:fillRect/>
          </a:stretch>
        </p:blipFill>
        <p:spPr>
          <a:xfrm>
            <a:off x="4181629" y="3147094"/>
            <a:ext cx="4465653" cy="1084517"/>
          </a:xfrm>
          <a:prstGeom prst="rect">
            <a:avLst/>
          </a:prstGeom>
        </p:spPr>
      </p:pic>
    </p:spTree>
    <p:extLst>
      <p:ext uri="{BB962C8B-B14F-4D97-AF65-F5344CB8AC3E}">
        <p14:creationId xmlns:p14="http://schemas.microsoft.com/office/powerpoint/2010/main" val="172963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82C0-AE85-496A-BEFC-C37F36B9BB17}"/>
              </a:ext>
            </a:extLst>
          </p:cNvPr>
          <p:cNvSpPr>
            <a:spLocks noGrp="1"/>
          </p:cNvSpPr>
          <p:nvPr>
            <p:ph type="title"/>
          </p:nvPr>
        </p:nvSpPr>
        <p:spPr/>
        <p:txBody>
          <a:bodyPr/>
          <a:lstStyle/>
          <a:p>
            <a:r>
              <a:rPr lang="en-US" dirty="0">
                <a:solidFill>
                  <a:srgbClr val="FF9800"/>
                </a:solidFill>
              </a:rPr>
              <a:t>CAPABILITY AND CAPACITY BUILDING</a:t>
            </a:r>
            <a:br>
              <a:rPr lang="en-US" dirty="0">
                <a:solidFill>
                  <a:srgbClr val="FF9800"/>
                </a:solidFill>
              </a:rPr>
            </a:br>
            <a:r>
              <a:rPr lang="en-US" sz="1600" dirty="0">
                <a:solidFill>
                  <a:schemeClr val="bg1"/>
                </a:solidFill>
              </a:rPr>
              <a:t>PLANNING AND BUILDING CODE ACTIVITIES</a:t>
            </a:r>
            <a:endParaRPr lang="en-US" dirty="0">
              <a:solidFill>
                <a:schemeClr val="bg1"/>
              </a:solidFill>
            </a:endParaRPr>
          </a:p>
        </p:txBody>
      </p:sp>
      <p:sp>
        <p:nvSpPr>
          <p:cNvPr id="3" name="Slide Number Placeholder 2">
            <a:extLst>
              <a:ext uri="{FF2B5EF4-FFF2-40B4-BE49-F238E27FC236}">
                <a16:creationId xmlns:a16="http://schemas.microsoft.com/office/drawing/2014/main" id="{CF798A61-91A0-4731-BE21-4B6B959DD5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9" name="Text Placeholder 4">
            <a:extLst>
              <a:ext uri="{FF2B5EF4-FFF2-40B4-BE49-F238E27FC236}">
                <a16:creationId xmlns:a16="http://schemas.microsoft.com/office/drawing/2014/main" id="{38C5E06D-3591-F374-BCE1-5B0CA81E9AB0}"/>
              </a:ext>
            </a:extLst>
          </p:cNvPr>
          <p:cNvSpPr txBox="1">
            <a:spLocks/>
          </p:cNvSpPr>
          <p:nvPr/>
        </p:nvSpPr>
        <p:spPr>
          <a:xfrm>
            <a:off x="100999" y="1998021"/>
            <a:ext cx="7586734" cy="20785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Font typeface="Roboto Condensed Light"/>
              <a:buNone/>
            </a:pPr>
            <a:r>
              <a:rPr lang="en-US" sz="1400" b="1"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PLANNING</a:t>
            </a:r>
            <a:endParaRPr lang="en-US" sz="1350" dirty="0">
              <a:latin typeface="Roboto Condensed Light" panose="02000000000000000000" pitchFamily="2" charset="0"/>
              <a:ea typeface="Roboto Condensed Light" panose="02000000000000000000" pitchFamily="2" charset="0"/>
              <a:cs typeface="Times New Roman" panose="02020603050405020304" pitchFamily="18" charset="0"/>
            </a:endParaRPr>
          </a:p>
          <a:p>
            <a:pPr>
              <a:buFont typeface="Wingdings" panose="05000000000000000000" pitchFamily="2" charset="2"/>
              <a:buChar char="v"/>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Comprehensive or Master Plan</a:t>
            </a:r>
          </a:p>
          <a:p>
            <a:pPr>
              <a:buFont typeface="Wingdings" panose="05000000000000000000" pitchFamily="2" charset="2"/>
              <a:buChar char="v"/>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Water or Integrated Water Resources Master Plan</a:t>
            </a:r>
          </a:p>
          <a:p>
            <a:pPr>
              <a:buFont typeface="Wingdings" panose="05000000000000000000" pitchFamily="2" charset="2"/>
              <a:buChar char="v"/>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Climate Plan</a:t>
            </a:r>
          </a:p>
          <a:p>
            <a:pPr>
              <a:buFont typeface="Wingdings" panose="05000000000000000000" pitchFamily="2" charset="2"/>
              <a:buChar char="v"/>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Land Use Policies, Ordinances and Other Regulations</a:t>
            </a:r>
          </a:p>
          <a:p>
            <a:pPr lvl="1">
              <a:buFont typeface="Wingdings" panose="05000000000000000000" pitchFamily="2" charset="2"/>
              <a:buChar char="Ø"/>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Land use codes, grazing policies, subdivision and site design standards</a:t>
            </a:r>
          </a:p>
          <a:p>
            <a:pPr marL="76200" indent="0">
              <a:buNone/>
            </a:pPr>
            <a:endParaRPr lang="en-US" sz="1350" dirty="0">
              <a:latin typeface="Roboto Condensed Light" panose="02000000000000000000" pitchFamily="2" charset="0"/>
              <a:ea typeface="Roboto Condensed Light" panose="02000000000000000000" pitchFamily="2" charset="0"/>
              <a:cs typeface="Times New Roman" panose="02020603050405020304" pitchFamily="18" charset="0"/>
            </a:endParaRPr>
          </a:p>
          <a:p>
            <a:pPr marL="101600" indent="0">
              <a:buFont typeface="Roboto Condensed Light"/>
              <a:buNone/>
            </a:pPr>
            <a:r>
              <a:rPr lang="en-US" sz="1400" b="1"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BUILDING CODES</a:t>
            </a:r>
            <a:endParaRPr lang="en-US" sz="1200" b="1"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endParaRPr>
          </a:p>
          <a:p>
            <a:pPr>
              <a:buFont typeface="Wingdings" panose="05000000000000000000" pitchFamily="2" charset="2"/>
              <a:buChar char="v"/>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Adoption, Administration, and Enforcement Activities</a:t>
            </a:r>
          </a:p>
          <a:p>
            <a:pPr lvl="1">
              <a:buFont typeface="Wingdings" panose="05000000000000000000" pitchFamily="2" charset="2"/>
              <a:buChar char="Ø"/>
            </a:pPr>
            <a:r>
              <a:rPr lang="en-US" sz="1350" dirty="0">
                <a:latin typeface="Roboto Condensed Light" panose="02000000000000000000" pitchFamily="2" charset="0"/>
                <a:ea typeface="Roboto Condensed Light" panose="02000000000000000000" pitchFamily="2" charset="0"/>
                <a:cs typeface="Times New Roman" panose="02020603050405020304" pitchFamily="18" charset="0"/>
              </a:rPr>
              <a:t>Improve or modify current or existing building code requirements to reflect the latest code edition, exceed the latest code edition, or develop or modify building code–coordinated requirements.</a:t>
            </a:r>
          </a:p>
        </p:txBody>
      </p:sp>
      <p:grpSp>
        <p:nvGrpSpPr>
          <p:cNvPr id="12" name="Group 11">
            <a:extLst>
              <a:ext uri="{FF2B5EF4-FFF2-40B4-BE49-F238E27FC236}">
                <a16:creationId xmlns:a16="http://schemas.microsoft.com/office/drawing/2014/main" id="{9E8B1B50-8CA0-9E12-C019-84BA78163846}"/>
              </a:ext>
            </a:extLst>
          </p:cNvPr>
          <p:cNvGrpSpPr/>
          <p:nvPr/>
        </p:nvGrpSpPr>
        <p:grpSpPr>
          <a:xfrm>
            <a:off x="6741772" y="994902"/>
            <a:ext cx="2057400" cy="1618023"/>
            <a:chOff x="6434447" y="1598039"/>
            <a:chExt cx="2289220" cy="1900630"/>
          </a:xfrm>
        </p:grpSpPr>
        <p:pic>
          <p:nvPicPr>
            <p:cNvPr id="10" name="Picture 9" descr="Diagram&#10;&#10;Description automatically generated">
              <a:extLst>
                <a:ext uri="{FF2B5EF4-FFF2-40B4-BE49-F238E27FC236}">
                  <a16:creationId xmlns:a16="http://schemas.microsoft.com/office/drawing/2014/main" id="{A607B2F6-A98F-82D3-BAA6-96C5FFB5D07E}"/>
                </a:ext>
              </a:extLst>
            </p:cNvPr>
            <p:cNvPicPr>
              <a:picLocks noChangeAspect="1"/>
            </p:cNvPicPr>
            <p:nvPr/>
          </p:nvPicPr>
          <p:blipFill>
            <a:blip r:embed="rId3"/>
            <a:stretch>
              <a:fillRect/>
            </a:stretch>
          </p:blipFill>
          <p:spPr>
            <a:xfrm>
              <a:off x="6434447" y="1598039"/>
              <a:ext cx="2289220" cy="1900630"/>
            </a:xfrm>
            <a:prstGeom prst="rect">
              <a:avLst/>
            </a:prstGeom>
          </p:spPr>
        </p:pic>
        <p:pic>
          <p:nvPicPr>
            <p:cNvPr id="11" name="Picture 10" descr="Diagram&#10;&#10;Description automatically generated">
              <a:extLst>
                <a:ext uri="{FF2B5EF4-FFF2-40B4-BE49-F238E27FC236}">
                  <a16:creationId xmlns:a16="http://schemas.microsoft.com/office/drawing/2014/main" id="{1E3A6E31-017B-4804-F08D-8FF5349F89A4}"/>
                </a:ext>
              </a:extLst>
            </p:cNvPr>
            <p:cNvPicPr>
              <a:picLocks noChangeAspect="1"/>
            </p:cNvPicPr>
            <p:nvPr/>
          </p:nvPicPr>
          <p:blipFill rotWithShape="1">
            <a:blip r:embed="rId4"/>
            <a:srcRect l="33803" t="73603" r="31518" b="4225"/>
            <a:stretch/>
          </p:blipFill>
          <p:spPr>
            <a:xfrm>
              <a:off x="7323667" y="3041469"/>
              <a:ext cx="838200" cy="457200"/>
            </a:xfrm>
            <a:prstGeom prst="rect">
              <a:avLst/>
            </a:prstGeom>
          </p:spPr>
        </p:pic>
      </p:grpSp>
    </p:spTree>
    <p:extLst>
      <p:ext uri="{BB962C8B-B14F-4D97-AF65-F5344CB8AC3E}">
        <p14:creationId xmlns:p14="http://schemas.microsoft.com/office/powerpoint/2010/main" val="299921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B7E48-7337-4D0B-98C3-26A81319489D}"/>
              </a:ext>
            </a:extLst>
          </p:cNvPr>
          <p:cNvSpPr>
            <a:spLocks noGrp="1"/>
          </p:cNvSpPr>
          <p:nvPr>
            <p:ph type="title"/>
          </p:nvPr>
        </p:nvSpPr>
        <p:spPr/>
        <p:txBody>
          <a:bodyPr/>
          <a:lstStyle/>
          <a:p>
            <a:r>
              <a:rPr lang="en-US">
                <a:solidFill>
                  <a:srgbClr val="FF9800"/>
                </a:solidFill>
              </a:rPr>
              <a:t>HAZARD MITIGATION PLANNING AND FUNDING</a:t>
            </a:r>
            <a:br>
              <a:rPr lang="en-US"/>
            </a:br>
            <a:r>
              <a:rPr lang="en-US" sz="1600"/>
              <a:t>REQUIREMENT OVERLAP</a:t>
            </a:r>
            <a:endParaRPr lang="en-US"/>
          </a:p>
        </p:txBody>
      </p:sp>
      <p:sp>
        <p:nvSpPr>
          <p:cNvPr id="2" name="Slide Number Placeholder 1">
            <a:extLst>
              <a:ext uri="{FF2B5EF4-FFF2-40B4-BE49-F238E27FC236}">
                <a16:creationId xmlns:a16="http://schemas.microsoft.com/office/drawing/2014/main" id="{EA81ADB4-56AA-44A0-8FF2-39FE413E43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Rectangle 3">
            <a:extLst>
              <a:ext uri="{FF2B5EF4-FFF2-40B4-BE49-F238E27FC236}">
                <a16:creationId xmlns:a16="http://schemas.microsoft.com/office/drawing/2014/main" id="{49E9454A-1B06-4E25-B486-89014014C0CB}"/>
              </a:ext>
            </a:extLst>
          </p:cNvPr>
          <p:cNvSpPr/>
          <p:nvPr/>
        </p:nvSpPr>
        <p:spPr>
          <a:xfrm>
            <a:off x="308550" y="1794268"/>
            <a:ext cx="3423010" cy="2730667"/>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Wingdings" panose="05000000000000000000" pitchFamily="2" charset="2"/>
              <a:buChar char="v"/>
            </a:pPr>
            <a:r>
              <a:rPr lang="en-US">
                <a:latin typeface="Roboto Condensed" panose="02000000000000000000" pitchFamily="2" charset="0"/>
                <a:ea typeface="Roboto Condensed" panose="02000000000000000000" pitchFamily="2" charset="0"/>
                <a:cs typeface="Roboto Condensed" panose="02000000000000000000" pitchFamily="2" charset="0"/>
              </a:rPr>
              <a:t>Capabilities Assessment</a:t>
            </a:r>
          </a:p>
          <a:p>
            <a:pPr marL="285750" indent="-285750">
              <a:buClr>
                <a:schemeClr val="bg1"/>
              </a:buClr>
              <a:buFont typeface="Wingdings" panose="05000000000000000000" pitchFamily="2" charset="2"/>
              <a:buChar char="v"/>
            </a:pPr>
            <a:endParaRPr lang="en-US">
              <a:latin typeface="Roboto Condensed" panose="02000000000000000000" pitchFamily="2" charset="0"/>
              <a:ea typeface="Roboto Condensed" panose="02000000000000000000" pitchFamily="2" charset="0"/>
              <a:cs typeface="Roboto Condensed" panose="02000000000000000000" pitchFamily="2" charset="0"/>
            </a:endParaRPr>
          </a:p>
          <a:p>
            <a:pPr marL="285750" indent="-285750">
              <a:buClr>
                <a:schemeClr val="bg1"/>
              </a:buClr>
              <a:buFont typeface="Wingdings" panose="05000000000000000000" pitchFamily="2" charset="2"/>
              <a:buChar char="v"/>
            </a:pPr>
            <a:r>
              <a:rPr lang="en-US">
                <a:latin typeface="Roboto Condensed" panose="02000000000000000000" pitchFamily="2" charset="0"/>
                <a:ea typeface="Roboto Condensed" panose="02000000000000000000" pitchFamily="2" charset="0"/>
                <a:cs typeface="Roboto Condensed" panose="02000000000000000000" pitchFamily="2" charset="0"/>
              </a:rPr>
              <a:t>Community and Stakeholder Engagement + Continued Involvement</a:t>
            </a:r>
          </a:p>
          <a:p>
            <a:pPr marL="285750" indent="-285750">
              <a:buClr>
                <a:schemeClr val="bg1"/>
              </a:buClr>
              <a:buFont typeface="Wingdings" panose="05000000000000000000" pitchFamily="2" charset="2"/>
              <a:buChar char="v"/>
            </a:pPr>
            <a:endParaRPr lang="en-US">
              <a:latin typeface="Roboto Condensed" panose="02000000000000000000" pitchFamily="2" charset="0"/>
              <a:ea typeface="Roboto Condensed" panose="02000000000000000000" pitchFamily="2" charset="0"/>
              <a:cs typeface="Roboto Condensed" panose="02000000000000000000" pitchFamily="2" charset="0"/>
            </a:endParaRPr>
          </a:p>
          <a:p>
            <a:pPr marL="285750" indent="-285750">
              <a:buClr>
                <a:schemeClr val="bg1"/>
              </a:buClr>
              <a:buFont typeface="Wingdings" panose="05000000000000000000" pitchFamily="2" charset="2"/>
              <a:buChar char="v"/>
            </a:pPr>
            <a:r>
              <a:rPr lang="en-US">
                <a:latin typeface="Roboto Condensed" panose="02000000000000000000" pitchFamily="2" charset="0"/>
                <a:ea typeface="Roboto Condensed" panose="02000000000000000000" pitchFamily="2" charset="0"/>
                <a:cs typeface="Roboto Condensed" panose="02000000000000000000" pitchFamily="2" charset="0"/>
              </a:rPr>
              <a:t>Climate Change and Future Conditions Considerations </a:t>
            </a:r>
          </a:p>
          <a:p>
            <a:pPr marL="285750" indent="-285750">
              <a:buClr>
                <a:schemeClr val="bg1"/>
              </a:buClr>
              <a:buFont typeface="Wingdings" panose="05000000000000000000" pitchFamily="2" charset="2"/>
              <a:buChar char="v"/>
            </a:pPr>
            <a:endParaRPr lang="en-US">
              <a:latin typeface="Roboto Condensed" panose="02000000000000000000" pitchFamily="2" charset="0"/>
              <a:ea typeface="Roboto Condensed" panose="02000000000000000000" pitchFamily="2" charset="0"/>
              <a:cs typeface="Roboto Condensed" panose="02000000000000000000" pitchFamily="2" charset="0"/>
            </a:endParaRPr>
          </a:p>
          <a:p>
            <a:pPr marL="285750" indent="-285750">
              <a:buClr>
                <a:schemeClr val="bg1"/>
              </a:buClr>
              <a:buFont typeface="Wingdings" panose="05000000000000000000" pitchFamily="2" charset="2"/>
              <a:buChar char="v"/>
            </a:pPr>
            <a:r>
              <a:rPr lang="en-US">
                <a:latin typeface="Roboto Condensed" panose="02000000000000000000" pitchFamily="2" charset="0"/>
                <a:ea typeface="Roboto Condensed" panose="02000000000000000000" pitchFamily="2" charset="0"/>
                <a:cs typeface="Roboto Condensed" panose="02000000000000000000" pitchFamily="2" charset="0"/>
              </a:rPr>
              <a:t>Leveraging Partnerships </a:t>
            </a:r>
          </a:p>
          <a:p>
            <a:pPr marL="285750" indent="-285750">
              <a:buClr>
                <a:schemeClr val="bg1"/>
              </a:buClr>
              <a:buFont typeface="Wingdings" panose="05000000000000000000" pitchFamily="2" charset="2"/>
              <a:buChar char="v"/>
            </a:pPr>
            <a:endParaRPr lang="en-US">
              <a:latin typeface="Roboto Condensed" panose="02000000000000000000" pitchFamily="2" charset="0"/>
              <a:ea typeface="Roboto Condensed" panose="02000000000000000000" pitchFamily="2" charset="0"/>
              <a:cs typeface="Roboto Condensed" panose="02000000000000000000" pitchFamily="2" charset="0"/>
            </a:endParaRPr>
          </a:p>
          <a:p>
            <a:pPr marL="285750" indent="-285750">
              <a:buClr>
                <a:schemeClr val="bg1"/>
              </a:buClr>
              <a:buFont typeface="Wingdings" panose="05000000000000000000" pitchFamily="2" charset="2"/>
              <a:buChar char="v"/>
            </a:pPr>
            <a:r>
              <a:rPr lang="en-US">
                <a:latin typeface="Roboto Condensed" panose="02000000000000000000" pitchFamily="2" charset="0"/>
                <a:ea typeface="Roboto Condensed" panose="02000000000000000000" pitchFamily="2" charset="0"/>
                <a:cs typeface="Roboto Condensed" panose="02000000000000000000" pitchFamily="2" charset="0"/>
              </a:rPr>
              <a:t>Mitigation Actions </a:t>
            </a:r>
          </a:p>
        </p:txBody>
      </p:sp>
      <p:sp>
        <p:nvSpPr>
          <p:cNvPr id="5" name="Arrow: Right 4">
            <a:extLst>
              <a:ext uri="{FF2B5EF4-FFF2-40B4-BE49-F238E27FC236}">
                <a16:creationId xmlns:a16="http://schemas.microsoft.com/office/drawing/2014/main" id="{66CFC83E-37EC-4662-BBF8-4271B0A2DE44}"/>
              </a:ext>
            </a:extLst>
          </p:cNvPr>
          <p:cNvSpPr/>
          <p:nvPr/>
        </p:nvSpPr>
        <p:spPr>
          <a:xfrm rot="10800000" flipH="1">
            <a:off x="3959542" y="2907081"/>
            <a:ext cx="1224915" cy="505039"/>
          </a:xfrm>
          <a:prstGeom prst="rightArrow">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3F44B5A-AF82-49DA-B5F5-F1DEA80FD1E9}"/>
              </a:ext>
            </a:extLst>
          </p:cNvPr>
          <p:cNvSpPr/>
          <p:nvPr/>
        </p:nvSpPr>
        <p:spPr>
          <a:xfrm>
            <a:off x="6482248" y="1157883"/>
            <a:ext cx="1584000" cy="1512000"/>
          </a:xfrm>
          <a:prstGeom prst="ellipse">
            <a:avLst/>
          </a:prstGeom>
          <a:ln w="12700"/>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atin typeface="Roboto Condensed" panose="02000000000000000000" pitchFamily="2" charset="0"/>
                <a:ea typeface="Roboto Condensed" panose="02000000000000000000" pitchFamily="2" charset="0"/>
                <a:cs typeface="Roboto Condensed" panose="02000000000000000000" pitchFamily="2" charset="0"/>
              </a:rPr>
              <a:t>Tribal Hazard Mitigation Plan</a:t>
            </a:r>
          </a:p>
        </p:txBody>
      </p:sp>
      <p:sp>
        <p:nvSpPr>
          <p:cNvPr id="7" name="Oval 6">
            <a:extLst>
              <a:ext uri="{FF2B5EF4-FFF2-40B4-BE49-F238E27FC236}">
                <a16:creationId xmlns:a16="http://schemas.microsoft.com/office/drawing/2014/main" id="{9C9265A9-56FD-4C8D-9CFE-FE18B946988D}"/>
              </a:ext>
            </a:extLst>
          </p:cNvPr>
          <p:cNvSpPr/>
          <p:nvPr/>
        </p:nvSpPr>
        <p:spPr>
          <a:xfrm>
            <a:off x="5295626" y="1885118"/>
            <a:ext cx="1584000" cy="1512000"/>
          </a:xfrm>
          <a:prstGeom prst="ellipse">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atin typeface="Roboto Condensed" panose="02000000000000000000" pitchFamily="2" charset="0"/>
                <a:ea typeface="Roboto Condensed" panose="02000000000000000000" pitchFamily="2" charset="0"/>
                <a:cs typeface="Roboto Condensed" panose="02000000000000000000" pitchFamily="2" charset="0"/>
              </a:rPr>
              <a:t>Local Hazard Mitigation Plan</a:t>
            </a:r>
          </a:p>
        </p:txBody>
      </p:sp>
      <p:sp>
        <p:nvSpPr>
          <p:cNvPr id="8" name="Oval 7">
            <a:extLst>
              <a:ext uri="{FF2B5EF4-FFF2-40B4-BE49-F238E27FC236}">
                <a16:creationId xmlns:a16="http://schemas.microsoft.com/office/drawing/2014/main" id="{AEB29E9C-64FE-41BA-9EC4-CB5B92A296D6}"/>
              </a:ext>
            </a:extLst>
          </p:cNvPr>
          <p:cNvSpPr/>
          <p:nvPr/>
        </p:nvSpPr>
        <p:spPr>
          <a:xfrm>
            <a:off x="5246256" y="3238925"/>
            <a:ext cx="1584000" cy="1512000"/>
          </a:xfrm>
          <a:prstGeom prst="ellipse">
            <a:avLst/>
          </a:prstGeom>
          <a:ln w="1270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atin typeface="Roboto Condensed" panose="02000000000000000000" pitchFamily="2" charset="0"/>
                <a:ea typeface="Roboto Condensed" panose="02000000000000000000" pitchFamily="2" charset="0"/>
                <a:cs typeface="Roboto Condensed" panose="02000000000000000000" pitchFamily="2" charset="0"/>
              </a:rPr>
              <a:t>State Hazard Mitigation Plan</a:t>
            </a:r>
          </a:p>
        </p:txBody>
      </p:sp>
      <p:sp>
        <p:nvSpPr>
          <p:cNvPr id="9" name="Oval 8">
            <a:extLst>
              <a:ext uri="{FF2B5EF4-FFF2-40B4-BE49-F238E27FC236}">
                <a16:creationId xmlns:a16="http://schemas.microsoft.com/office/drawing/2014/main" id="{9C51FDA7-4818-4338-ABF9-DA5F9207E7A2}"/>
              </a:ext>
            </a:extLst>
          </p:cNvPr>
          <p:cNvSpPr/>
          <p:nvPr/>
        </p:nvSpPr>
        <p:spPr>
          <a:xfrm>
            <a:off x="6482248" y="2576404"/>
            <a:ext cx="1584000" cy="1512000"/>
          </a:xfrm>
          <a:prstGeom prst="ellipse">
            <a:avLst/>
          </a:prstGeom>
          <a:ln w="12700"/>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atin typeface="Roboto Condensed" panose="02000000000000000000" pitchFamily="2" charset="0"/>
                <a:ea typeface="Roboto Condensed" panose="02000000000000000000" pitchFamily="2" charset="0"/>
                <a:cs typeface="Roboto Condensed" panose="02000000000000000000" pitchFamily="2" charset="0"/>
              </a:rPr>
              <a:t>Grant Application Criteria</a:t>
            </a:r>
          </a:p>
        </p:txBody>
      </p:sp>
    </p:spTree>
    <p:extLst>
      <p:ext uri="{BB962C8B-B14F-4D97-AF65-F5344CB8AC3E}">
        <p14:creationId xmlns:p14="http://schemas.microsoft.com/office/powerpoint/2010/main" val="95487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 name="TextBox 6">
            <a:extLst>
              <a:ext uri="{FF2B5EF4-FFF2-40B4-BE49-F238E27FC236}">
                <a16:creationId xmlns:a16="http://schemas.microsoft.com/office/drawing/2014/main" id="{260C4F29-657C-4415-9D88-7EFA11400ECD}"/>
              </a:ext>
            </a:extLst>
          </p:cNvPr>
          <p:cNvSpPr txBox="1"/>
          <p:nvPr/>
        </p:nvSpPr>
        <p:spPr>
          <a:xfrm>
            <a:off x="401790" y="3434244"/>
            <a:ext cx="2635826" cy="577081"/>
          </a:xfrm>
          <a:prstGeom prst="rect">
            <a:avLst/>
          </a:prstGeom>
          <a:noFill/>
          <a:ln w="12700">
            <a:solidFill>
              <a:srgbClr val="3F5378"/>
            </a:solidFill>
          </a:ln>
        </p:spPr>
        <p:txBody>
          <a:bodyPr wrap="square">
            <a:spAutoFit/>
          </a:bodyPr>
          <a:lstStyle/>
          <a:p>
            <a:pPr algn="ctr" rtl="0">
              <a:spcBef>
                <a:spcPts val="0"/>
              </a:spcBef>
              <a:spcAft>
                <a:spcPts val="0"/>
              </a:spcAft>
            </a:pPr>
            <a:r>
              <a:rPr lang="en-US" sz="1050" b="1" i="0" u="none" strike="noStrike">
                <a:solidFill>
                  <a:srgbClr val="3F5378"/>
                </a:solidFill>
                <a:effectLst/>
                <a:latin typeface="Roboto Condensed" panose="02000000000000000000" pitchFamily="2" charset="0"/>
                <a:ea typeface="Roboto Condensed" panose="02000000000000000000" pitchFamily="2" charset="0"/>
                <a:cs typeface="Times New Roman" panose="02020603050405020304" pitchFamily="18" charset="0"/>
              </a:rPr>
              <a:t>Maranda Miller</a:t>
            </a:r>
            <a:endParaRPr lang="en-US" sz="1050" b="0">
              <a:effectLst/>
              <a:latin typeface="Roboto Condensed" panose="02000000000000000000" pitchFamily="2" charset="0"/>
              <a:ea typeface="Roboto Condensed" panose="02000000000000000000" pitchFamily="2" charset="0"/>
              <a:cs typeface="Times New Roman" panose="02020603050405020304" pitchFamily="18" charset="0"/>
            </a:endParaRPr>
          </a:p>
          <a:p>
            <a:pPr algn="ctr" rtl="0">
              <a:spcBef>
                <a:spcPts val="0"/>
              </a:spcBef>
              <a:spcAft>
                <a:spcPts val="0"/>
              </a:spcAft>
            </a:pPr>
            <a:r>
              <a:rPr lang="en-US" sz="1050" b="0" i="0" u="none" strike="noStrike">
                <a:solidFill>
                  <a:srgbClr val="FF9800"/>
                </a:solidFill>
                <a:effectLst/>
                <a:latin typeface="Roboto Condensed" panose="02000000000000000000" pitchFamily="2" charset="0"/>
                <a:ea typeface="Roboto Condensed" panose="02000000000000000000" pitchFamily="2" charset="0"/>
                <a:cs typeface="Times New Roman" panose="02020603050405020304" pitchFamily="18" charset="0"/>
              </a:rPr>
              <a:t>Post-Disaster Mitigation Coordinator</a:t>
            </a:r>
            <a:endParaRPr lang="en-US" sz="1050" b="0">
              <a:effectLst/>
              <a:latin typeface="Roboto Condensed" panose="02000000000000000000" pitchFamily="2" charset="0"/>
              <a:ea typeface="Roboto Condensed" panose="02000000000000000000" pitchFamily="2" charset="0"/>
              <a:cs typeface="Times New Roman" panose="02020603050405020304" pitchFamily="18" charset="0"/>
            </a:endParaRPr>
          </a:p>
          <a:p>
            <a:pPr algn="ctr" rtl="0">
              <a:spcBef>
                <a:spcPts val="0"/>
              </a:spcBef>
              <a:spcAft>
                <a:spcPts val="0"/>
              </a:spcAft>
            </a:pPr>
            <a:r>
              <a:rPr lang="en-US" sz="1050" b="0" i="0" u="none" strike="noStrike">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rPr>
              <a:t>The Utah Division of Emergency Management</a:t>
            </a:r>
            <a:endParaRPr lang="en-US" sz="160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186FC9B9-6BEF-41C9-B7F2-6927B8DDFB32}"/>
              </a:ext>
            </a:extLst>
          </p:cNvPr>
          <p:cNvSpPr txBox="1"/>
          <p:nvPr/>
        </p:nvSpPr>
        <p:spPr>
          <a:xfrm>
            <a:off x="6106384" y="3434244"/>
            <a:ext cx="2635826" cy="577081"/>
          </a:xfrm>
          <a:prstGeom prst="rect">
            <a:avLst/>
          </a:prstGeom>
          <a:noFill/>
          <a:ln w="12700">
            <a:solidFill>
              <a:srgbClr val="3F5378"/>
            </a:solidFill>
          </a:ln>
        </p:spPr>
        <p:txBody>
          <a:bodyPr wrap="square">
            <a:spAutoFit/>
          </a:bodyPr>
          <a:lstStyle/>
          <a:p>
            <a:pPr algn="ctr" rtl="0">
              <a:spcBef>
                <a:spcPts val="0"/>
              </a:spcBef>
              <a:spcAft>
                <a:spcPts val="0"/>
              </a:spcAft>
            </a:pPr>
            <a:r>
              <a:rPr lang="en-US" sz="1050" b="1" i="0" u="none" strike="noStrike">
                <a:solidFill>
                  <a:srgbClr val="3F5378"/>
                </a:solidFill>
                <a:effectLst/>
                <a:latin typeface="Roboto Condensed" panose="02000000000000000000" pitchFamily="2" charset="0"/>
                <a:ea typeface="Roboto Condensed" panose="02000000000000000000" pitchFamily="2" charset="0"/>
                <a:cs typeface="Times New Roman" panose="02020603050405020304" pitchFamily="18" charset="0"/>
              </a:rPr>
              <a:t>Brooke LaPlaca</a:t>
            </a:r>
            <a:endParaRPr lang="en-US" sz="1050" b="0">
              <a:effectLst/>
              <a:latin typeface="Roboto Condensed" panose="02000000000000000000" pitchFamily="2" charset="0"/>
              <a:ea typeface="Roboto Condensed" panose="02000000000000000000" pitchFamily="2" charset="0"/>
              <a:cs typeface="Times New Roman" panose="02020603050405020304" pitchFamily="18" charset="0"/>
            </a:endParaRPr>
          </a:p>
          <a:p>
            <a:pPr algn="ctr" rtl="0">
              <a:spcBef>
                <a:spcPts val="0"/>
              </a:spcBef>
              <a:spcAft>
                <a:spcPts val="0"/>
              </a:spcAft>
            </a:pPr>
            <a:r>
              <a:rPr lang="en-US" sz="1050" b="0" i="0" u="none" strike="noStrike">
                <a:solidFill>
                  <a:srgbClr val="FF9800"/>
                </a:solidFill>
                <a:effectLst/>
                <a:latin typeface="Roboto Condensed" panose="02000000000000000000" pitchFamily="2" charset="0"/>
                <a:ea typeface="Roboto Condensed" panose="02000000000000000000" pitchFamily="2" charset="0"/>
                <a:cs typeface="Times New Roman" panose="02020603050405020304" pitchFamily="18" charset="0"/>
              </a:rPr>
              <a:t>Program Analyst</a:t>
            </a:r>
            <a:endParaRPr lang="en-US" sz="1050" b="0">
              <a:effectLst/>
              <a:latin typeface="Roboto Condensed" panose="02000000000000000000" pitchFamily="2" charset="0"/>
              <a:ea typeface="Roboto Condensed" panose="02000000000000000000" pitchFamily="2" charset="0"/>
              <a:cs typeface="Times New Roman" panose="02020603050405020304" pitchFamily="18" charset="0"/>
            </a:endParaRPr>
          </a:p>
          <a:p>
            <a:pPr algn="ctr" rtl="0">
              <a:spcBef>
                <a:spcPts val="0"/>
              </a:spcBef>
              <a:spcAft>
                <a:spcPts val="0"/>
              </a:spcAft>
            </a:pPr>
            <a:r>
              <a:rPr lang="en-US" sz="1050" b="0" i="0" u="none" strike="noStrike">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rPr>
              <a:t>FEMA Region 8</a:t>
            </a:r>
            <a:endParaRPr lang="en-US" sz="1050" b="0">
              <a:effectLst/>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6AFA626E-F12D-4F2B-9668-22FE636C31A9}"/>
              </a:ext>
            </a:extLst>
          </p:cNvPr>
          <p:cNvSpPr txBox="1"/>
          <p:nvPr/>
        </p:nvSpPr>
        <p:spPr>
          <a:xfrm>
            <a:off x="3254087" y="3434244"/>
            <a:ext cx="2635826" cy="577081"/>
          </a:xfrm>
          <a:prstGeom prst="rect">
            <a:avLst/>
          </a:prstGeom>
          <a:noFill/>
          <a:ln w="12700">
            <a:solidFill>
              <a:srgbClr val="3F5378"/>
            </a:solidFill>
          </a:ln>
        </p:spPr>
        <p:txBody>
          <a:bodyPr wrap="square">
            <a:spAutoFit/>
          </a:bodyPr>
          <a:lstStyle/>
          <a:p>
            <a:pPr algn="ctr" rtl="0">
              <a:spcBef>
                <a:spcPts val="0"/>
              </a:spcBef>
              <a:spcAft>
                <a:spcPts val="0"/>
              </a:spcAft>
            </a:pPr>
            <a:r>
              <a:rPr lang="en-US" sz="1050" b="1" i="0" u="none" strike="noStrike">
                <a:solidFill>
                  <a:srgbClr val="3F5378"/>
                </a:solidFill>
                <a:effectLst/>
                <a:latin typeface="Roboto Condensed" panose="02000000000000000000" pitchFamily="2" charset="0"/>
                <a:ea typeface="Roboto Condensed" panose="02000000000000000000" pitchFamily="2" charset="0"/>
                <a:cs typeface="Times New Roman" panose="02020603050405020304" pitchFamily="18" charset="0"/>
              </a:rPr>
              <a:t>Logan Sand</a:t>
            </a:r>
            <a:endParaRPr lang="en-US" sz="1050" b="0">
              <a:effectLst/>
              <a:latin typeface="Roboto Condensed" panose="02000000000000000000" pitchFamily="2" charset="0"/>
              <a:ea typeface="Roboto Condensed" panose="02000000000000000000" pitchFamily="2" charset="0"/>
              <a:cs typeface="Times New Roman" panose="02020603050405020304" pitchFamily="18" charset="0"/>
            </a:endParaRPr>
          </a:p>
          <a:p>
            <a:pPr algn="ctr" rtl="0">
              <a:spcBef>
                <a:spcPts val="0"/>
              </a:spcBef>
              <a:spcAft>
                <a:spcPts val="0"/>
              </a:spcAft>
            </a:pPr>
            <a:r>
              <a:rPr lang="en-US" sz="1050" b="0" i="0" u="none" strike="noStrike">
                <a:solidFill>
                  <a:srgbClr val="FF9800"/>
                </a:solidFill>
                <a:effectLst/>
                <a:latin typeface="Roboto Condensed" panose="02000000000000000000" pitchFamily="2" charset="0"/>
                <a:ea typeface="Roboto Condensed" panose="02000000000000000000" pitchFamily="2" charset="0"/>
                <a:cs typeface="Times New Roman" panose="02020603050405020304" pitchFamily="18" charset="0"/>
              </a:rPr>
              <a:t>Community Planning Section Chief</a:t>
            </a:r>
            <a:endParaRPr lang="en-US" sz="1050" b="0">
              <a:effectLst/>
              <a:latin typeface="Roboto Condensed" panose="02000000000000000000" pitchFamily="2" charset="0"/>
              <a:ea typeface="Roboto Condensed" panose="02000000000000000000" pitchFamily="2" charset="0"/>
              <a:cs typeface="Times New Roman" panose="02020603050405020304" pitchFamily="18" charset="0"/>
            </a:endParaRPr>
          </a:p>
          <a:p>
            <a:pPr algn="ctr" rtl="0">
              <a:spcBef>
                <a:spcPts val="0"/>
              </a:spcBef>
              <a:spcAft>
                <a:spcPts val="0"/>
              </a:spcAft>
            </a:pPr>
            <a:r>
              <a:rPr lang="en-US" sz="1050" b="0" i="0" u="none" strike="noStrike">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rPr>
              <a:t>FEMA Region 8</a:t>
            </a:r>
            <a:endParaRPr lang="en-US" sz="1050" b="0">
              <a:effectLst/>
              <a:latin typeface="Roboto Condensed" panose="02000000000000000000" pitchFamily="2" charset="0"/>
              <a:ea typeface="Roboto Condensed" panose="02000000000000000000" pitchFamily="2" charset="0"/>
              <a:cs typeface="Times New Roman" panose="02020603050405020304" pitchFamily="18" charset="0"/>
            </a:endParaRPr>
          </a:p>
        </p:txBody>
      </p:sp>
      <p:pic>
        <p:nvPicPr>
          <p:cNvPr id="12" name="Google Shape;215;p13">
            <a:extLst>
              <a:ext uri="{FF2B5EF4-FFF2-40B4-BE49-F238E27FC236}">
                <a16:creationId xmlns:a16="http://schemas.microsoft.com/office/drawing/2014/main" id="{C6DBC680-E431-4135-9E76-4F48DDBE5AE0}"/>
              </a:ext>
            </a:extLst>
          </p:cNvPr>
          <p:cNvPicPr preferRelativeResize="0"/>
          <p:nvPr/>
        </p:nvPicPr>
        <p:blipFill>
          <a:blip r:embed="rId3"/>
          <a:srcRect t="10041" b="10041"/>
          <a:stretch/>
        </p:blipFill>
        <p:spPr>
          <a:xfrm>
            <a:off x="622423" y="1018140"/>
            <a:ext cx="2194560" cy="2194560"/>
          </a:xfrm>
          <a:prstGeom prst="diamond">
            <a:avLst/>
          </a:prstGeom>
          <a:noFill/>
          <a:ln w="38100" cap="flat" cmpd="sng">
            <a:solidFill>
              <a:srgbClr val="3F5378"/>
            </a:solidFill>
            <a:prstDash val="solid"/>
            <a:miter lim="8000"/>
            <a:headEnd type="none" w="sm" len="sm"/>
            <a:tailEnd type="none" w="sm" len="sm"/>
          </a:ln>
        </p:spPr>
      </p:pic>
      <p:pic>
        <p:nvPicPr>
          <p:cNvPr id="13" name="Google Shape;215;p13">
            <a:extLst>
              <a:ext uri="{FF2B5EF4-FFF2-40B4-BE49-F238E27FC236}">
                <a16:creationId xmlns:a16="http://schemas.microsoft.com/office/drawing/2014/main" id="{5D85A97A-E89A-4121-8699-D0DA61870A40}"/>
              </a:ext>
            </a:extLst>
          </p:cNvPr>
          <p:cNvPicPr preferRelativeResize="0"/>
          <p:nvPr/>
        </p:nvPicPr>
        <p:blipFill rotWithShape="1">
          <a:blip r:embed="rId4"/>
          <a:srcRect l="45890" r="-3971" b="12838"/>
          <a:stretch/>
        </p:blipFill>
        <p:spPr>
          <a:xfrm>
            <a:off x="3474720" y="1018140"/>
            <a:ext cx="2194560" cy="2194560"/>
          </a:xfrm>
          <a:prstGeom prst="diamond">
            <a:avLst/>
          </a:prstGeom>
          <a:noFill/>
          <a:ln w="38100" cap="flat" cmpd="sng">
            <a:solidFill>
              <a:srgbClr val="3F5378"/>
            </a:solidFill>
            <a:prstDash val="solid"/>
            <a:miter lim="8000"/>
            <a:headEnd type="none" w="sm" len="sm"/>
            <a:tailEnd type="none" w="sm" len="sm"/>
          </a:ln>
        </p:spPr>
      </p:pic>
      <p:pic>
        <p:nvPicPr>
          <p:cNvPr id="14" name="Google Shape;215;p13">
            <a:extLst>
              <a:ext uri="{FF2B5EF4-FFF2-40B4-BE49-F238E27FC236}">
                <a16:creationId xmlns:a16="http://schemas.microsoft.com/office/drawing/2014/main" id="{6EB73169-0EBD-45A3-A8DE-22C49ECC3218}"/>
              </a:ext>
            </a:extLst>
          </p:cNvPr>
          <p:cNvPicPr preferRelativeResize="0"/>
          <p:nvPr/>
        </p:nvPicPr>
        <p:blipFill>
          <a:blip r:embed="rId5"/>
          <a:srcRect l="16773" r="16773"/>
          <a:stretch/>
        </p:blipFill>
        <p:spPr>
          <a:xfrm>
            <a:off x="6327017" y="1018140"/>
            <a:ext cx="2194560" cy="2194560"/>
          </a:xfrm>
          <a:prstGeom prst="diamond">
            <a:avLst/>
          </a:prstGeom>
          <a:noFill/>
          <a:ln w="38100" cap="flat" cmpd="sng">
            <a:solidFill>
              <a:srgbClr val="3F5378"/>
            </a:solidFill>
            <a:prstDash val="solid"/>
            <a:miter lim="8000"/>
            <a:headEnd type="none" w="sm" len="sm"/>
            <a:tailEnd type="none" w="sm" len="sm"/>
          </a:ln>
        </p:spPr>
      </p:pic>
    </p:spTree>
    <p:extLst>
      <p:ext uri="{BB962C8B-B14F-4D97-AF65-F5344CB8AC3E}">
        <p14:creationId xmlns:p14="http://schemas.microsoft.com/office/powerpoint/2010/main" val="163769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ctrTitle" idx="4294967295"/>
          </p:nvPr>
        </p:nvSpPr>
        <p:spPr>
          <a:xfrm>
            <a:off x="685799" y="2269150"/>
            <a:ext cx="6282873"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5400">
                <a:solidFill>
                  <a:srgbClr val="FF9800"/>
                </a:solidFill>
              </a:rPr>
              <a:t>THE UTAH STATE HAZARD MITIGATION PLAN</a:t>
            </a:r>
            <a:endParaRPr sz="5400">
              <a:solidFill>
                <a:srgbClr val="FF9800"/>
              </a:solidFill>
            </a:endParaRPr>
          </a:p>
        </p:txBody>
      </p:sp>
      <p:sp>
        <p:nvSpPr>
          <p:cNvPr id="241" name="Google Shape;241;p16"/>
          <p:cNvSpPr txBox="1">
            <a:spLocks noGrp="1"/>
          </p:cNvSpPr>
          <p:nvPr>
            <p:ph type="subTitle" idx="4294967295"/>
          </p:nvPr>
        </p:nvSpPr>
        <p:spPr>
          <a:xfrm>
            <a:off x="769046" y="4105519"/>
            <a:ext cx="5567700" cy="784800"/>
          </a:xfrm>
          <a:prstGeom prst="rect">
            <a:avLst/>
          </a:prstGeom>
        </p:spPr>
        <p:txBody>
          <a:bodyPr spcFirstLastPara="1" wrap="square" lIns="91425" tIns="91425" rIns="91425" bIns="91425" anchor="ctr" anchorCtr="0">
            <a:noAutofit/>
          </a:bodyPr>
          <a:lstStyle/>
          <a:p>
            <a:pPr marL="0" indent="0">
              <a:spcAft>
                <a:spcPts val="1000"/>
              </a:spcAft>
              <a:buNone/>
            </a:pPr>
            <a:r>
              <a:rPr lang="en-US" sz="1600">
                <a:latin typeface="Roboto Condensed"/>
                <a:cs typeface="Times New Roman"/>
              </a:rPr>
              <a:t>Enhanced Status</a:t>
            </a:r>
          </a:p>
        </p:txBody>
      </p:sp>
      <p:sp>
        <p:nvSpPr>
          <p:cNvPr id="254" name="Google Shape;254;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18" name="Group 17">
            <a:extLst>
              <a:ext uri="{FF2B5EF4-FFF2-40B4-BE49-F238E27FC236}">
                <a16:creationId xmlns:a16="http://schemas.microsoft.com/office/drawing/2014/main" id="{5B4006C8-4E5F-49E8-AC29-1D6E9F62A293}"/>
              </a:ext>
            </a:extLst>
          </p:cNvPr>
          <p:cNvGrpSpPr/>
          <p:nvPr/>
        </p:nvGrpSpPr>
        <p:grpSpPr>
          <a:xfrm>
            <a:off x="6057970" y="826760"/>
            <a:ext cx="2400230" cy="1659520"/>
            <a:chOff x="6355843" y="1035189"/>
            <a:chExt cx="1872393" cy="1311461"/>
          </a:xfrm>
        </p:grpSpPr>
        <p:grpSp>
          <p:nvGrpSpPr>
            <p:cNvPr id="19" name="Google Shape;815;p36">
              <a:extLst>
                <a:ext uri="{FF2B5EF4-FFF2-40B4-BE49-F238E27FC236}">
                  <a16:creationId xmlns:a16="http://schemas.microsoft.com/office/drawing/2014/main" id="{82DD4081-5D09-4241-92BA-749ED4A2EEAB}"/>
                </a:ext>
              </a:extLst>
            </p:cNvPr>
            <p:cNvGrpSpPr/>
            <p:nvPr/>
          </p:nvGrpSpPr>
          <p:grpSpPr>
            <a:xfrm rot="1988337">
              <a:off x="6355843" y="1035189"/>
              <a:ext cx="1872393" cy="1311461"/>
              <a:chOff x="3927500" y="301425"/>
              <a:chExt cx="461550" cy="411625"/>
            </a:xfrm>
          </p:grpSpPr>
          <p:sp>
            <p:nvSpPr>
              <p:cNvPr id="26" name="Google Shape;816;p36">
                <a:extLst>
                  <a:ext uri="{FF2B5EF4-FFF2-40B4-BE49-F238E27FC236}">
                    <a16:creationId xmlns:a16="http://schemas.microsoft.com/office/drawing/2014/main" id="{1E8EA2AD-D330-46C8-9F63-D480FDDBB658}"/>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817;p36">
                <a:extLst>
                  <a:ext uri="{FF2B5EF4-FFF2-40B4-BE49-F238E27FC236}">
                    <a16:creationId xmlns:a16="http://schemas.microsoft.com/office/drawing/2014/main" id="{7723C18D-EF9F-401A-8775-1B958B9F6EB1}"/>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818;p36">
                <a:extLst>
                  <a:ext uri="{FF2B5EF4-FFF2-40B4-BE49-F238E27FC236}">
                    <a16:creationId xmlns:a16="http://schemas.microsoft.com/office/drawing/2014/main" id="{0CD16241-0995-4015-847B-2BBEDEF535EF}"/>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819;p36">
                <a:extLst>
                  <a:ext uri="{FF2B5EF4-FFF2-40B4-BE49-F238E27FC236}">
                    <a16:creationId xmlns:a16="http://schemas.microsoft.com/office/drawing/2014/main" id="{A9698C1A-603E-46A1-BDA8-78081493AD7F}"/>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820;p36">
                <a:extLst>
                  <a:ext uri="{FF2B5EF4-FFF2-40B4-BE49-F238E27FC236}">
                    <a16:creationId xmlns:a16="http://schemas.microsoft.com/office/drawing/2014/main" id="{0DA70B63-B7EF-486E-9C6D-500DC00228C0}"/>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821;p36">
                <a:extLst>
                  <a:ext uri="{FF2B5EF4-FFF2-40B4-BE49-F238E27FC236}">
                    <a16:creationId xmlns:a16="http://schemas.microsoft.com/office/drawing/2014/main" id="{690C7D1C-78EC-4C20-A415-283F98044671}"/>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822;p36">
                <a:extLst>
                  <a:ext uri="{FF2B5EF4-FFF2-40B4-BE49-F238E27FC236}">
                    <a16:creationId xmlns:a16="http://schemas.microsoft.com/office/drawing/2014/main" id="{2889C48F-CC0A-42A5-BC65-BA6C9ECF877F}"/>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823;p36">
                <a:extLst>
                  <a:ext uri="{FF2B5EF4-FFF2-40B4-BE49-F238E27FC236}">
                    <a16:creationId xmlns:a16="http://schemas.microsoft.com/office/drawing/2014/main" id="{E63F3E0B-6013-4D8A-8D12-EEEB2DA29247}"/>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824;p36">
                <a:extLst>
                  <a:ext uri="{FF2B5EF4-FFF2-40B4-BE49-F238E27FC236}">
                    <a16:creationId xmlns:a16="http://schemas.microsoft.com/office/drawing/2014/main" id="{4DFAB7BD-DA72-4F7B-95DF-31E875EDCCB0}"/>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825;p36">
                <a:extLst>
                  <a:ext uri="{FF2B5EF4-FFF2-40B4-BE49-F238E27FC236}">
                    <a16:creationId xmlns:a16="http://schemas.microsoft.com/office/drawing/2014/main" id="{D7B40A2D-0259-46DD-8225-37B644909F9B}"/>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826;p36">
                <a:extLst>
                  <a:ext uri="{FF2B5EF4-FFF2-40B4-BE49-F238E27FC236}">
                    <a16:creationId xmlns:a16="http://schemas.microsoft.com/office/drawing/2014/main" id="{055782FF-66B8-4854-8C13-BCA9A2DBF250}"/>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827;p36">
                <a:extLst>
                  <a:ext uri="{FF2B5EF4-FFF2-40B4-BE49-F238E27FC236}">
                    <a16:creationId xmlns:a16="http://schemas.microsoft.com/office/drawing/2014/main" id="{E10CF9A8-CB58-479F-8275-ECD067EF7A06}"/>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828;p36">
                <a:extLst>
                  <a:ext uri="{FF2B5EF4-FFF2-40B4-BE49-F238E27FC236}">
                    <a16:creationId xmlns:a16="http://schemas.microsoft.com/office/drawing/2014/main" id="{7AA1A9E3-9E97-4070-BAED-7D38BF3A28D4}"/>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829;p36">
                <a:extLst>
                  <a:ext uri="{FF2B5EF4-FFF2-40B4-BE49-F238E27FC236}">
                    <a16:creationId xmlns:a16="http://schemas.microsoft.com/office/drawing/2014/main" id="{A65F3CC9-A1E0-465E-9534-B14D5B486AB5}"/>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830;p36">
                <a:extLst>
                  <a:ext uri="{FF2B5EF4-FFF2-40B4-BE49-F238E27FC236}">
                    <a16:creationId xmlns:a16="http://schemas.microsoft.com/office/drawing/2014/main" id="{5FC7E7A5-2DE0-4CDB-B982-60D4CE90AD84}"/>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831;p36">
                <a:extLst>
                  <a:ext uri="{FF2B5EF4-FFF2-40B4-BE49-F238E27FC236}">
                    <a16:creationId xmlns:a16="http://schemas.microsoft.com/office/drawing/2014/main" id="{9793CE6B-E339-472F-A5C0-448575ADA50E}"/>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832;p36">
                <a:extLst>
                  <a:ext uri="{FF2B5EF4-FFF2-40B4-BE49-F238E27FC236}">
                    <a16:creationId xmlns:a16="http://schemas.microsoft.com/office/drawing/2014/main" id="{5556C6B3-AA04-4392-9239-40F647CF6125}"/>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833;p36">
                <a:extLst>
                  <a:ext uri="{FF2B5EF4-FFF2-40B4-BE49-F238E27FC236}">
                    <a16:creationId xmlns:a16="http://schemas.microsoft.com/office/drawing/2014/main" id="{17976D48-8C16-4AA8-B8FC-A124316D1286}"/>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834;p36">
                <a:extLst>
                  <a:ext uri="{FF2B5EF4-FFF2-40B4-BE49-F238E27FC236}">
                    <a16:creationId xmlns:a16="http://schemas.microsoft.com/office/drawing/2014/main" id="{CB2F9483-EF51-458E-A18E-9B6FA4DA2CB3}"/>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835;p36">
                <a:extLst>
                  <a:ext uri="{FF2B5EF4-FFF2-40B4-BE49-F238E27FC236}">
                    <a16:creationId xmlns:a16="http://schemas.microsoft.com/office/drawing/2014/main" id="{0541CBB1-2B3F-45E3-97C1-F08664DFBB7F}"/>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836;p36">
                <a:extLst>
                  <a:ext uri="{FF2B5EF4-FFF2-40B4-BE49-F238E27FC236}">
                    <a16:creationId xmlns:a16="http://schemas.microsoft.com/office/drawing/2014/main" id="{164B75FF-C93D-4950-B18E-F16DE926D8CF}"/>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837;p36">
                <a:extLst>
                  <a:ext uri="{FF2B5EF4-FFF2-40B4-BE49-F238E27FC236}">
                    <a16:creationId xmlns:a16="http://schemas.microsoft.com/office/drawing/2014/main" id="{6FD6CF9A-C9D9-47C2-802E-55131543E015}"/>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838;p36">
                <a:extLst>
                  <a:ext uri="{FF2B5EF4-FFF2-40B4-BE49-F238E27FC236}">
                    <a16:creationId xmlns:a16="http://schemas.microsoft.com/office/drawing/2014/main" id="{A846BCBE-08E0-47FE-852E-A97BAB705D5B}"/>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839;p36">
                <a:extLst>
                  <a:ext uri="{FF2B5EF4-FFF2-40B4-BE49-F238E27FC236}">
                    <a16:creationId xmlns:a16="http://schemas.microsoft.com/office/drawing/2014/main" id="{86D012E2-85B1-443D-A624-8D2B0234E209}"/>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840;p36">
                <a:extLst>
                  <a:ext uri="{FF2B5EF4-FFF2-40B4-BE49-F238E27FC236}">
                    <a16:creationId xmlns:a16="http://schemas.microsoft.com/office/drawing/2014/main" id="{5BCF2561-B1B9-440F-81DD-FF19974BE891}"/>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841;p36">
                <a:extLst>
                  <a:ext uri="{FF2B5EF4-FFF2-40B4-BE49-F238E27FC236}">
                    <a16:creationId xmlns:a16="http://schemas.microsoft.com/office/drawing/2014/main" id="{B1FFE2CA-BC7D-449B-9243-27988C13F17E}"/>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842;p36">
                <a:extLst>
                  <a:ext uri="{FF2B5EF4-FFF2-40B4-BE49-F238E27FC236}">
                    <a16:creationId xmlns:a16="http://schemas.microsoft.com/office/drawing/2014/main" id="{57AB2277-B851-49BD-9E3E-598084A13212}"/>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0" name="Group 19">
              <a:extLst>
                <a:ext uri="{FF2B5EF4-FFF2-40B4-BE49-F238E27FC236}">
                  <a16:creationId xmlns:a16="http://schemas.microsoft.com/office/drawing/2014/main" id="{B0C3B5C7-ED26-40C6-925B-B3313750AD76}"/>
                </a:ext>
              </a:extLst>
            </p:cNvPr>
            <p:cNvGrpSpPr/>
            <p:nvPr/>
          </p:nvGrpSpPr>
          <p:grpSpPr>
            <a:xfrm>
              <a:off x="7631776" y="1644588"/>
              <a:ext cx="528115" cy="545166"/>
              <a:chOff x="6301787" y="2080270"/>
              <a:chExt cx="626029" cy="642280"/>
            </a:xfrm>
          </p:grpSpPr>
          <p:sp>
            <p:nvSpPr>
              <p:cNvPr id="21" name="Google Shape;610;p36">
                <a:extLst>
                  <a:ext uri="{FF2B5EF4-FFF2-40B4-BE49-F238E27FC236}">
                    <a16:creationId xmlns:a16="http://schemas.microsoft.com/office/drawing/2014/main" id="{35B4CA4F-84E6-4DF2-8F47-61D0AA92DB5B}"/>
                  </a:ext>
                </a:extLst>
              </p:cNvPr>
              <p:cNvSpPr/>
              <p:nvPr/>
            </p:nvSpPr>
            <p:spPr>
              <a:xfrm>
                <a:off x="6301787" y="2080270"/>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610;p36">
                <a:extLst>
                  <a:ext uri="{FF2B5EF4-FFF2-40B4-BE49-F238E27FC236}">
                    <a16:creationId xmlns:a16="http://schemas.microsoft.com/office/drawing/2014/main" id="{0C2DF9F3-B447-4F9B-83A9-DDFD74B09CCF}"/>
                  </a:ext>
                </a:extLst>
              </p:cNvPr>
              <p:cNvSpPr/>
              <p:nvPr/>
            </p:nvSpPr>
            <p:spPr>
              <a:xfrm>
                <a:off x="6616903" y="241903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610;p36">
                <a:extLst>
                  <a:ext uri="{FF2B5EF4-FFF2-40B4-BE49-F238E27FC236}">
                    <a16:creationId xmlns:a16="http://schemas.microsoft.com/office/drawing/2014/main" id="{1804E76E-1721-4104-9D85-C441AEE9EA84}"/>
                  </a:ext>
                </a:extLst>
              </p:cNvPr>
              <p:cNvSpPr/>
              <p:nvPr/>
            </p:nvSpPr>
            <p:spPr>
              <a:xfrm rot="16374871">
                <a:off x="6462804" y="2252452"/>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610;p36">
                <a:extLst>
                  <a:ext uri="{FF2B5EF4-FFF2-40B4-BE49-F238E27FC236}">
                    <a16:creationId xmlns:a16="http://schemas.microsoft.com/office/drawing/2014/main" id="{32281098-56E0-45EC-859C-3C7432AA7EF4}"/>
                  </a:ext>
                </a:extLst>
              </p:cNvPr>
              <p:cNvSpPr/>
              <p:nvPr/>
            </p:nvSpPr>
            <p:spPr>
              <a:xfrm>
                <a:off x="6301907" y="2410148"/>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610;p36">
                <a:extLst>
                  <a:ext uri="{FF2B5EF4-FFF2-40B4-BE49-F238E27FC236}">
                    <a16:creationId xmlns:a16="http://schemas.microsoft.com/office/drawing/2014/main" id="{BF3CC4A0-42ED-4FB8-B739-3A0836E14CEA}"/>
                  </a:ext>
                </a:extLst>
              </p:cNvPr>
              <p:cNvSpPr/>
              <p:nvPr/>
            </p:nvSpPr>
            <p:spPr>
              <a:xfrm>
                <a:off x="6624305" y="2100052"/>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3492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67A5-4A3E-4521-A814-D1A858545473}"/>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2024 STATE HAZARD MITIGATION PLAN</a:t>
            </a:r>
            <a:br>
              <a:rPr lang="en-US">
                <a:latin typeface="Roboto Condensed" panose="02000000000000000000" pitchFamily="2" charset="0"/>
                <a:ea typeface="Roboto Condensed" panose="02000000000000000000" pitchFamily="2" charset="0"/>
                <a:cs typeface="Times New Roman" panose="02020603050405020304" pitchFamily="18" charset="0"/>
              </a:rPr>
            </a:br>
            <a:r>
              <a:rPr lang="en-US" sz="1600">
                <a:latin typeface="Roboto Condensed" panose="02000000000000000000" pitchFamily="2" charset="0"/>
                <a:ea typeface="Roboto Condensed" panose="02000000000000000000" pitchFamily="2" charset="0"/>
                <a:cs typeface="Times New Roman" panose="02020603050405020304" pitchFamily="18" charset="0"/>
              </a:rPr>
              <a:t>PLANNING PROCESS</a:t>
            </a:r>
            <a:endParaRPr lang="en-US">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CA92A82-C41E-4309-B8A0-246E9BD0FD90}"/>
              </a:ext>
            </a:extLst>
          </p:cNvPr>
          <p:cNvSpPr>
            <a:spLocks noGrp="1"/>
          </p:cNvSpPr>
          <p:nvPr>
            <p:ph type="body" idx="1"/>
          </p:nvPr>
        </p:nvSpPr>
        <p:spPr>
          <a:xfrm>
            <a:off x="444434" y="1369154"/>
            <a:ext cx="3116041" cy="3672745"/>
          </a:xfrm>
        </p:spPr>
        <p:txBody>
          <a:bodyPr/>
          <a:lstStyle/>
          <a:p>
            <a:pPr>
              <a:buFont typeface="Wingdings" panose="05000000000000000000" pitchFamily="2" charset="2"/>
              <a:buChar char="v"/>
            </a:pPr>
            <a:r>
              <a:rPr lang="en-US" sz="1550" dirty="0">
                <a:latin typeface="Roboto Condensed" panose="02000000000000000000" pitchFamily="2" charset="0"/>
                <a:ea typeface="Roboto Condensed" panose="02000000000000000000" pitchFamily="2" charset="0"/>
                <a:cs typeface="Times New Roman" panose="02020603050405020304" pitchFamily="18" charset="0"/>
              </a:rPr>
              <a:t>Questionnaires/Surveys</a:t>
            </a:r>
          </a:p>
          <a:p>
            <a:pPr lvl="1"/>
            <a:r>
              <a:rPr lang="en-US" sz="1550" dirty="0">
                <a:latin typeface="Roboto Condensed Light" panose="02000000000000000000" pitchFamily="2" charset="0"/>
                <a:ea typeface="Roboto Condensed Light" panose="02000000000000000000" pitchFamily="2" charset="0"/>
                <a:cs typeface="Times New Roman" panose="02020603050405020304" pitchFamily="18" charset="0"/>
              </a:rPr>
              <a:t>Conferences</a:t>
            </a:r>
          </a:p>
          <a:p>
            <a:pPr lvl="1"/>
            <a:r>
              <a:rPr lang="en-US" sz="1550" dirty="0">
                <a:latin typeface="Roboto Condensed Light" panose="02000000000000000000" pitchFamily="2" charset="0"/>
                <a:ea typeface="Roboto Condensed Light" panose="02000000000000000000" pitchFamily="2" charset="0"/>
                <a:cs typeface="Times New Roman" panose="02020603050405020304" pitchFamily="18" charset="0"/>
              </a:rPr>
              <a:t>Newsletters</a:t>
            </a:r>
          </a:p>
          <a:p>
            <a:pPr lvl="1"/>
            <a:r>
              <a:rPr lang="en-US" sz="1550" dirty="0">
                <a:latin typeface="Roboto Condensed Light" panose="02000000000000000000" pitchFamily="2" charset="0"/>
                <a:ea typeface="Roboto Condensed Light" panose="02000000000000000000" pitchFamily="2" charset="0"/>
                <a:cs typeface="Times New Roman" panose="02020603050405020304" pitchFamily="18" charset="0"/>
              </a:rPr>
              <a:t>Social media</a:t>
            </a:r>
          </a:p>
          <a:p>
            <a:pPr lvl="1"/>
            <a:r>
              <a:rPr lang="en-US" sz="1550" dirty="0">
                <a:latin typeface="Roboto Condensed Light" panose="02000000000000000000" pitchFamily="2" charset="0"/>
                <a:ea typeface="Roboto Condensed Light" panose="02000000000000000000" pitchFamily="2" charset="0"/>
                <a:cs typeface="Times New Roman" panose="02020603050405020304" pitchFamily="18" charset="0"/>
              </a:rPr>
              <a:t>Various websites</a:t>
            </a:r>
          </a:p>
          <a:p>
            <a:pPr>
              <a:buFont typeface="Wingdings" panose="05000000000000000000" pitchFamily="2" charset="2"/>
              <a:buChar char="v"/>
            </a:pPr>
            <a:r>
              <a:rPr lang="en-US" sz="1550" dirty="0">
                <a:latin typeface="Roboto Condensed" panose="02000000000000000000" pitchFamily="2" charset="0"/>
                <a:ea typeface="Roboto Condensed" panose="02000000000000000000" pitchFamily="2" charset="0"/>
                <a:cs typeface="Times New Roman" panose="02020603050405020304" pitchFamily="18" charset="0"/>
              </a:rPr>
              <a:t>Focus Groups</a:t>
            </a:r>
          </a:p>
          <a:p>
            <a:pPr>
              <a:buFont typeface="Wingdings" panose="05000000000000000000" pitchFamily="2" charset="2"/>
              <a:buChar char="v"/>
            </a:pPr>
            <a:r>
              <a:rPr lang="en-US" sz="1550" dirty="0">
                <a:latin typeface="Roboto Condensed" panose="02000000000000000000" pitchFamily="2" charset="0"/>
                <a:ea typeface="Roboto Condensed" panose="02000000000000000000" pitchFamily="2" charset="0"/>
                <a:cs typeface="Times New Roman" panose="02020603050405020304" pitchFamily="18" charset="0"/>
              </a:rPr>
              <a:t>Open Houses</a:t>
            </a:r>
          </a:p>
          <a:p>
            <a:pPr lvl="1"/>
            <a:r>
              <a:rPr lang="en-US" sz="1550" dirty="0">
                <a:latin typeface="Roboto Condensed Light" panose="02000000000000000000" pitchFamily="2" charset="0"/>
                <a:ea typeface="Roboto Condensed Light" panose="02000000000000000000" pitchFamily="2" charset="0"/>
                <a:cs typeface="Times New Roman" panose="02020603050405020304" pitchFamily="18" charset="0"/>
              </a:rPr>
              <a:t>Virtual option</a:t>
            </a:r>
          </a:p>
          <a:p>
            <a:pPr>
              <a:buFont typeface="Wingdings" panose="05000000000000000000" pitchFamily="2" charset="2"/>
              <a:buChar char="v"/>
            </a:pPr>
            <a:r>
              <a:rPr lang="en-US" sz="1550" dirty="0">
                <a:latin typeface="Roboto Condensed" panose="02000000000000000000" pitchFamily="2" charset="0"/>
                <a:ea typeface="Roboto Condensed" panose="02000000000000000000" pitchFamily="2" charset="0"/>
                <a:cs typeface="Times New Roman" panose="02020603050405020304" pitchFamily="18" charset="0"/>
              </a:rPr>
              <a:t>Online Draft Plan</a:t>
            </a:r>
          </a:p>
          <a:p>
            <a:pPr lvl="1"/>
            <a:r>
              <a:rPr lang="en-US" sz="1550" dirty="0">
                <a:latin typeface="Roboto Condensed Light" panose="02000000000000000000" pitchFamily="2" charset="0"/>
                <a:ea typeface="Roboto Condensed Light" panose="02000000000000000000" pitchFamily="2" charset="0"/>
                <a:cs typeface="Times New Roman" panose="02020603050405020304" pitchFamily="18" charset="0"/>
              </a:rPr>
              <a:t>Open public comment period</a:t>
            </a:r>
          </a:p>
        </p:txBody>
      </p:sp>
      <p:sp>
        <p:nvSpPr>
          <p:cNvPr id="4" name="Slide Number Placeholder 3">
            <a:extLst>
              <a:ext uri="{FF2B5EF4-FFF2-40B4-BE49-F238E27FC236}">
                <a16:creationId xmlns:a16="http://schemas.microsoft.com/office/drawing/2014/main" id="{D2FF9777-93B3-46E0-9638-7055BEF9B7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7" name="Picture 6">
            <a:extLst>
              <a:ext uri="{FF2B5EF4-FFF2-40B4-BE49-F238E27FC236}">
                <a16:creationId xmlns:a16="http://schemas.microsoft.com/office/drawing/2014/main" id="{4E45EC0F-1D1F-4B10-99B5-E65E3EF3ECF0}"/>
              </a:ext>
            </a:extLst>
          </p:cNvPr>
          <p:cNvPicPr>
            <a:picLocks noChangeAspect="1"/>
          </p:cNvPicPr>
          <p:nvPr/>
        </p:nvPicPr>
        <p:blipFill>
          <a:blip r:embed="rId3"/>
          <a:stretch>
            <a:fillRect/>
          </a:stretch>
        </p:blipFill>
        <p:spPr>
          <a:xfrm>
            <a:off x="3188313" y="1555596"/>
            <a:ext cx="6940180" cy="2683761"/>
          </a:xfrm>
          <a:prstGeom prst="rect">
            <a:avLst/>
          </a:prstGeom>
          <a:ln w="12700">
            <a:solidFill>
              <a:srgbClr val="FF9800"/>
            </a:solidFill>
          </a:ln>
        </p:spPr>
      </p:pic>
    </p:spTree>
    <p:extLst>
      <p:ext uri="{BB962C8B-B14F-4D97-AF65-F5344CB8AC3E}">
        <p14:creationId xmlns:p14="http://schemas.microsoft.com/office/powerpoint/2010/main" val="53976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902F-5BF9-4E48-A686-A8CBFE59F1C6}"/>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2024 STATE HAZARD MITIGATION PLAN</a:t>
            </a:r>
            <a:br>
              <a:rPr lang="en-US">
                <a:latin typeface="Roboto Condensed" panose="02000000000000000000" pitchFamily="2" charset="0"/>
                <a:ea typeface="Roboto Condensed" panose="02000000000000000000" pitchFamily="2" charset="0"/>
                <a:cs typeface="Times New Roman" panose="02020603050405020304" pitchFamily="18" charset="0"/>
              </a:rPr>
            </a:br>
            <a:r>
              <a:rPr lang="en-US" sz="1600">
                <a:latin typeface="Roboto Condensed" panose="02000000000000000000" pitchFamily="2" charset="0"/>
                <a:ea typeface="Roboto Condensed" panose="02000000000000000000" pitchFamily="2" charset="0"/>
                <a:cs typeface="Times New Roman" panose="02020603050405020304" pitchFamily="18" charset="0"/>
              </a:rPr>
              <a:t>RISK ASSESSMENT AUDIENCE POLL</a:t>
            </a:r>
            <a:endParaRPr lang="en-US">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6D7964E-573A-4AB8-9264-CB1462FA85AB}"/>
              </a:ext>
            </a:extLst>
          </p:cNvPr>
          <p:cNvSpPr>
            <a:spLocks noGrp="1"/>
          </p:cNvSpPr>
          <p:nvPr>
            <p:ph type="body" idx="1"/>
          </p:nvPr>
        </p:nvSpPr>
        <p:spPr>
          <a:xfrm>
            <a:off x="578493" y="2614928"/>
            <a:ext cx="7044945" cy="1950450"/>
          </a:xfrm>
        </p:spPr>
        <p:txBody>
          <a:bodyPr numCol="2"/>
          <a:lstStyle/>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Avalanche</a:t>
            </a: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Dam Incident</a:t>
            </a: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Drought</a:t>
            </a: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Geologic Hazards (Problem Soil (radon) and Rock, Landslide, Volcanic)</a:t>
            </a: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Earthquake</a:t>
            </a: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Flooding</a:t>
            </a: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Severe Weather</a:t>
            </a: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Space Weather</a:t>
            </a:r>
          </a:p>
          <a:p>
            <a:pPr>
              <a:buFont typeface="Wingdings" panose="05000000000000000000" pitchFamily="2" charset="2"/>
              <a:buChar char="v"/>
            </a:pPr>
            <a:r>
              <a:rPr lang="en-US" sz="1600">
                <a:latin typeface="Roboto Condensed Light" panose="02000000000000000000" pitchFamily="2" charset="0"/>
                <a:ea typeface="Roboto Condensed Light" panose="02000000000000000000" pitchFamily="2" charset="0"/>
                <a:cs typeface="Roboto Condensed Light" panose="02000000000000000000" pitchFamily="2" charset="0"/>
              </a:rPr>
              <a:t>Wildfire</a:t>
            </a:r>
          </a:p>
        </p:txBody>
      </p:sp>
      <p:sp>
        <p:nvSpPr>
          <p:cNvPr id="4" name="Slide Number Placeholder 3">
            <a:extLst>
              <a:ext uri="{FF2B5EF4-FFF2-40B4-BE49-F238E27FC236}">
                <a16:creationId xmlns:a16="http://schemas.microsoft.com/office/drawing/2014/main" id="{8201E3A2-8FBF-411F-A465-A6E1CC0169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5" name="Group 4">
            <a:extLst>
              <a:ext uri="{FF2B5EF4-FFF2-40B4-BE49-F238E27FC236}">
                <a16:creationId xmlns:a16="http://schemas.microsoft.com/office/drawing/2014/main" id="{A47FD24B-DB0D-8AA8-A1D7-FA850AF2AD0E}"/>
              </a:ext>
            </a:extLst>
          </p:cNvPr>
          <p:cNvGrpSpPr/>
          <p:nvPr/>
        </p:nvGrpSpPr>
        <p:grpSpPr>
          <a:xfrm>
            <a:off x="7265382" y="775675"/>
            <a:ext cx="1457250" cy="3228299"/>
            <a:chOff x="6122382" y="1306600"/>
            <a:chExt cx="1457250" cy="3228299"/>
          </a:xfrm>
        </p:grpSpPr>
        <p:sp>
          <p:nvSpPr>
            <p:cNvPr id="6" name="Google Shape;470;p30">
              <a:extLst>
                <a:ext uri="{FF2B5EF4-FFF2-40B4-BE49-F238E27FC236}">
                  <a16:creationId xmlns:a16="http://schemas.microsoft.com/office/drawing/2014/main" id="{B36E5E73-9588-7008-D9E3-57646F36356F}"/>
                </a:ext>
              </a:extLst>
            </p:cNvPr>
            <p:cNvSpPr/>
            <p:nvPr/>
          </p:nvSpPr>
          <p:spPr>
            <a:xfrm>
              <a:off x="6122382" y="1306600"/>
              <a:ext cx="1457250" cy="3228299"/>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C7D3E6"/>
            </a:solidFill>
            <a:ln w="9525" cap="flat" cmpd="sng">
              <a:solidFill>
                <a:srgbClr val="92A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pic>
          <p:nvPicPr>
            <p:cNvPr id="7" name="Picture 6">
              <a:extLst>
                <a:ext uri="{FF2B5EF4-FFF2-40B4-BE49-F238E27FC236}">
                  <a16:creationId xmlns:a16="http://schemas.microsoft.com/office/drawing/2014/main" id="{240EADCC-1B2E-61FE-0740-D12E7495B9FA}"/>
                </a:ext>
              </a:extLst>
            </p:cNvPr>
            <p:cNvPicPr>
              <a:picLocks noChangeAspect="1"/>
            </p:cNvPicPr>
            <p:nvPr/>
          </p:nvPicPr>
          <p:blipFill>
            <a:blip r:embed="rId3"/>
            <a:srcRect/>
            <a:stretch/>
          </p:blipFill>
          <p:spPr>
            <a:xfrm>
              <a:off x="6295781" y="1816169"/>
              <a:ext cx="1141188" cy="1143000"/>
            </a:xfrm>
            <a:prstGeom prst="rect">
              <a:avLst/>
            </a:prstGeom>
          </p:spPr>
        </p:pic>
        <p:sp>
          <p:nvSpPr>
            <p:cNvPr id="8" name="TextBox 7">
              <a:extLst>
                <a:ext uri="{FF2B5EF4-FFF2-40B4-BE49-F238E27FC236}">
                  <a16:creationId xmlns:a16="http://schemas.microsoft.com/office/drawing/2014/main" id="{82C1AF95-6C6A-13CE-4507-1EE4374E8A5F}"/>
                </a:ext>
              </a:extLst>
            </p:cNvPr>
            <p:cNvSpPr txBox="1"/>
            <p:nvPr/>
          </p:nvSpPr>
          <p:spPr>
            <a:xfrm>
              <a:off x="6279507" y="2920749"/>
              <a:ext cx="1143000" cy="1200329"/>
            </a:xfrm>
            <a:prstGeom prst="rect">
              <a:avLst/>
            </a:prstGeom>
            <a:noFill/>
          </p:spPr>
          <p:txBody>
            <a:bodyPr wrap="square" rtlCol="0">
              <a:spAutoFit/>
            </a:bodyPr>
            <a:lstStyle/>
            <a:p>
              <a:pPr algn="ctr"/>
              <a:r>
                <a:rPr lang="en-US" sz="1800" dirty="0">
                  <a:latin typeface="Roboto Condensed Light" panose="02000000000000000000" pitchFamily="2" charset="0"/>
                  <a:ea typeface="Roboto Condensed Light" panose="02000000000000000000" pitchFamily="2" charset="0"/>
                  <a:cs typeface="Roboto Condensed Light" panose="02000000000000000000" pitchFamily="2" charset="0"/>
                </a:rPr>
                <a:t>Join at </a:t>
              </a:r>
              <a:r>
                <a:rPr lang="en-US" sz="1800" b="1" dirty="0">
                  <a:latin typeface="Roboto Condensed Light" panose="02000000000000000000" pitchFamily="2" charset="0"/>
                  <a:ea typeface="Roboto Condensed Light" panose="02000000000000000000" pitchFamily="2" charset="0"/>
                  <a:cs typeface="Roboto Condensed Light" panose="02000000000000000000" pitchFamily="2" charset="0"/>
                </a:rPr>
                <a:t>menti.com  </a:t>
              </a:r>
            </a:p>
            <a:p>
              <a:pPr algn="ctr"/>
              <a:r>
                <a:rPr lang="en-US" sz="1800" dirty="0">
                  <a:latin typeface="Roboto Condensed Light" panose="02000000000000000000" pitchFamily="2" charset="0"/>
                  <a:ea typeface="Roboto Condensed Light" panose="02000000000000000000" pitchFamily="2" charset="0"/>
                  <a:cs typeface="Roboto Condensed Light" panose="02000000000000000000" pitchFamily="2" charset="0"/>
                </a:rPr>
                <a:t>use code: </a:t>
              </a:r>
              <a:r>
                <a:rPr lang="en-US" sz="1800" b="1" dirty="0">
                  <a:latin typeface="Roboto Condensed Light" panose="02000000000000000000" pitchFamily="2" charset="0"/>
                  <a:ea typeface="Roboto Condensed Light" panose="02000000000000000000" pitchFamily="2" charset="0"/>
                  <a:cs typeface="Roboto Condensed Light" panose="02000000000000000000" pitchFamily="2" charset="0"/>
                </a:rPr>
                <a:t>2915 4462</a:t>
              </a:r>
            </a:p>
          </p:txBody>
        </p:sp>
      </p:grpSp>
      <p:sp>
        <p:nvSpPr>
          <p:cNvPr id="12" name="TextBox 11">
            <a:extLst>
              <a:ext uri="{FF2B5EF4-FFF2-40B4-BE49-F238E27FC236}">
                <a16:creationId xmlns:a16="http://schemas.microsoft.com/office/drawing/2014/main" id="{2CD55B53-3725-BD46-3C86-C12C7EC51E94}"/>
              </a:ext>
            </a:extLst>
          </p:cNvPr>
          <p:cNvSpPr txBox="1"/>
          <p:nvPr/>
        </p:nvSpPr>
        <p:spPr>
          <a:xfrm>
            <a:off x="220436" y="1559379"/>
            <a:ext cx="6633209" cy="830997"/>
          </a:xfrm>
          <a:prstGeom prst="rect">
            <a:avLst/>
          </a:prstGeom>
          <a:noFill/>
        </p:spPr>
        <p:txBody>
          <a:bodyPr wrap="square" rtlCol="0">
            <a:spAutoFit/>
          </a:bodyPr>
          <a:lstStyle/>
          <a:p>
            <a:r>
              <a:rPr lang="en-US" sz="1600" b="1" dirty="0">
                <a:solidFill>
                  <a:srgbClr val="3F5378"/>
                </a:solidFill>
                <a:latin typeface="Roboto Condensed" panose="02000000000000000000" pitchFamily="2" charset="0"/>
                <a:ea typeface="Roboto Condensed" panose="02000000000000000000" pitchFamily="2" charset="0"/>
                <a:cs typeface="Roboto Condensed" panose="02000000000000000000" pitchFamily="2" charset="0"/>
              </a:rPr>
              <a:t>Poll Question!</a:t>
            </a:r>
          </a:p>
          <a:p>
            <a:endParaRPr lang="en-US" dirty="0"/>
          </a:p>
          <a:p>
            <a:pPr marL="285750" indent="-285750">
              <a:buClr>
                <a:srgbClr val="FF9800"/>
              </a:buClr>
              <a:buFont typeface="Wingdings" panose="05000000000000000000" pitchFamily="2" charset="2"/>
              <a:buChar char="v"/>
            </a:pPr>
            <a:r>
              <a:rPr lang="en-US" sz="1800" dirty="0">
                <a:latin typeface="Roboto Condensed" panose="02000000000000000000" pitchFamily="2" charset="0"/>
                <a:ea typeface="Roboto Condensed" panose="02000000000000000000" pitchFamily="2" charset="0"/>
                <a:cs typeface="Roboto Condensed" panose="02000000000000000000" pitchFamily="2" charset="0"/>
              </a:rPr>
              <a:t>Which natural hazard do you think poses the biggest risk for Utah? </a:t>
            </a:r>
          </a:p>
        </p:txBody>
      </p:sp>
    </p:spTree>
    <p:extLst>
      <p:ext uri="{BB962C8B-B14F-4D97-AF65-F5344CB8AC3E}">
        <p14:creationId xmlns:p14="http://schemas.microsoft.com/office/powerpoint/2010/main" val="211002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902F-5BF9-4E48-A686-A8CBFE59F1C6}"/>
              </a:ext>
            </a:extLst>
          </p:cNvPr>
          <p:cNvSpPr>
            <a:spLocks noGrp="1"/>
          </p:cNvSpPr>
          <p:nvPr>
            <p:ph type="title"/>
          </p:nvPr>
        </p:nvSpPr>
        <p:spPr/>
        <p:txBody>
          <a:bodyPr/>
          <a:lstStyle/>
          <a:p>
            <a:r>
              <a:rPr lang="en-US"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2024 STATE HAZARD MITIGATION PLAN</a:t>
            </a:r>
            <a:br>
              <a:rPr lang="en-US" dirty="0">
                <a:latin typeface="Roboto Condensed" panose="02000000000000000000" pitchFamily="2" charset="0"/>
                <a:ea typeface="Roboto Condensed" panose="02000000000000000000" pitchFamily="2" charset="0"/>
                <a:cs typeface="Times New Roman" panose="02020603050405020304" pitchFamily="18" charset="0"/>
              </a:rPr>
            </a:br>
            <a:r>
              <a:rPr lang="en-US" sz="1600" dirty="0">
                <a:latin typeface="Roboto Condensed" panose="02000000000000000000" pitchFamily="2" charset="0"/>
                <a:ea typeface="Roboto Condensed" panose="02000000000000000000" pitchFamily="2" charset="0"/>
                <a:cs typeface="Times New Roman" panose="02020603050405020304" pitchFamily="18" charset="0"/>
              </a:rPr>
              <a:t>RISK ASSESSMENT</a:t>
            </a:r>
            <a:endParaRPr lang="en-US"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6D7964E-573A-4AB8-9264-CB1462FA85AB}"/>
              </a:ext>
            </a:extLst>
          </p:cNvPr>
          <p:cNvSpPr>
            <a:spLocks noGrp="1"/>
          </p:cNvSpPr>
          <p:nvPr>
            <p:ph type="body" idx="1"/>
          </p:nvPr>
        </p:nvSpPr>
        <p:spPr>
          <a:xfrm>
            <a:off x="814275" y="1491000"/>
            <a:ext cx="4678849" cy="3145500"/>
          </a:xfrm>
        </p:spPr>
        <p:txBody>
          <a:bodyPr/>
          <a:lstStyle/>
          <a:p>
            <a:pPr>
              <a:buFont typeface="Wingdings" panose="05000000000000000000" pitchFamily="2" charset="2"/>
              <a:buChar char="v"/>
            </a:pPr>
            <a:r>
              <a:rPr lang="en-US" sz="1600">
                <a:latin typeface="Roboto Condensed" panose="02000000000000000000" pitchFamily="2" charset="0"/>
                <a:ea typeface="Roboto Condensed" panose="02000000000000000000" pitchFamily="2" charset="0"/>
                <a:cs typeface="Times New Roman" panose="02020603050405020304" pitchFamily="18" charset="0"/>
              </a:rPr>
              <a:t>Avalanche</a:t>
            </a:r>
          </a:p>
          <a:p>
            <a:pPr>
              <a:buFont typeface="Wingdings" panose="05000000000000000000" pitchFamily="2" charset="2"/>
              <a:buChar char="v"/>
            </a:pPr>
            <a:r>
              <a:rPr lang="en-US" sz="1600">
                <a:latin typeface="Roboto Condensed" panose="02000000000000000000" pitchFamily="2" charset="0"/>
                <a:ea typeface="Roboto Condensed" panose="02000000000000000000" pitchFamily="2" charset="0"/>
                <a:cs typeface="Times New Roman" panose="02020603050405020304" pitchFamily="18" charset="0"/>
              </a:rPr>
              <a:t>Dam Incident</a:t>
            </a:r>
          </a:p>
          <a:p>
            <a:pPr>
              <a:buFont typeface="Wingdings" panose="05000000000000000000" pitchFamily="2" charset="2"/>
              <a:buChar char="v"/>
            </a:pPr>
            <a:r>
              <a:rPr lang="en-US" sz="1600">
                <a:latin typeface="Roboto Condensed" panose="02000000000000000000" pitchFamily="2" charset="0"/>
                <a:ea typeface="Roboto Condensed" panose="02000000000000000000" pitchFamily="2" charset="0"/>
                <a:cs typeface="Times New Roman" panose="02020603050405020304" pitchFamily="18" charset="0"/>
              </a:rPr>
              <a:t>Drought*</a:t>
            </a:r>
          </a:p>
          <a:p>
            <a:pPr>
              <a:buFont typeface="Wingdings" panose="05000000000000000000" pitchFamily="2" charset="2"/>
              <a:buChar char="v"/>
            </a:pPr>
            <a:r>
              <a:rPr lang="en-US" sz="1600">
                <a:latin typeface="Roboto Condensed" panose="02000000000000000000" pitchFamily="2" charset="0"/>
                <a:ea typeface="Roboto Condensed" panose="02000000000000000000" pitchFamily="2" charset="0"/>
                <a:cs typeface="Times New Roman" panose="02020603050405020304" pitchFamily="18" charset="0"/>
              </a:rPr>
              <a:t>Geologic Hazards (Problem Soil (</a:t>
            </a:r>
            <a:r>
              <a:rPr lang="en-US" sz="1600">
                <a:solidFill>
                  <a:srgbClr val="FF0000"/>
                </a:solidFill>
                <a:latin typeface="Roboto Condensed" panose="02000000000000000000" pitchFamily="2" charset="0"/>
                <a:ea typeface="Roboto Condensed" panose="02000000000000000000" pitchFamily="2" charset="0"/>
                <a:cs typeface="Times New Roman" panose="02020603050405020304" pitchFamily="18" charset="0"/>
              </a:rPr>
              <a:t>radon!</a:t>
            </a:r>
            <a:r>
              <a:rPr lang="en-US" sz="1600">
                <a:latin typeface="Roboto Condensed" panose="02000000000000000000" pitchFamily="2" charset="0"/>
                <a:ea typeface="Roboto Condensed" panose="02000000000000000000" pitchFamily="2" charset="0"/>
                <a:cs typeface="Times New Roman" panose="02020603050405020304" pitchFamily="18" charset="0"/>
              </a:rPr>
              <a:t>) and Rock, Landslide, Volcanic)</a:t>
            </a:r>
          </a:p>
          <a:p>
            <a:pPr>
              <a:buFont typeface="Wingdings" panose="05000000000000000000" pitchFamily="2" charset="2"/>
              <a:buChar char="v"/>
            </a:pPr>
            <a:r>
              <a:rPr lang="en-US" sz="1600">
                <a:latin typeface="Roboto Condensed" panose="02000000000000000000" pitchFamily="2" charset="0"/>
                <a:ea typeface="Roboto Condensed" panose="02000000000000000000" pitchFamily="2" charset="0"/>
                <a:cs typeface="Times New Roman" panose="02020603050405020304" pitchFamily="18" charset="0"/>
              </a:rPr>
              <a:t>Earthquake*</a:t>
            </a:r>
          </a:p>
          <a:p>
            <a:pPr>
              <a:buFont typeface="Wingdings" panose="05000000000000000000" pitchFamily="2" charset="2"/>
              <a:buChar char="v"/>
            </a:pPr>
            <a:r>
              <a:rPr lang="en-US" sz="1600">
                <a:latin typeface="Roboto Condensed" panose="02000000000000000000" pitchFamily="2" charset="0"/>
                <a:ea typeface="Roboto Condensed" panose="02000000000000000000" pitchFamily="2" charset="0"/>
                <a:cs typeface="Times New Roman" panose="02020603050405020304" pitchFamily="18" charset="0"/>
              </a:rPr>
              <a:t>Flooding*</a:t>
            </a:r>
          </a:p>
          <a:p>
            <a:pPr>
              <a:buFont typeface="Wingdings" panose="05000000000000000000" pitchFamily="2" charset="2"/>
              <a:buChar char="v"/>
            </a:pPr>
            <a:r>
              <a:rPr lang="en-US" sz="1600">
                <a:latin typeface="Roboto Condensed" panose="02000000000000000000" pitchFamily="2" charset="0"/>
                <a:ea typeface="Roboto Condensed" panose="02000000000000000000" pitchFamily="2" charset="0"/>
                <a:cs typeface="Times New Roman" panose="02020603050405020304" pitchFamily="18" charset="0"/>
              </a:rPr>
              <a:t>Severe Weather</a:t>
            </a:r>
          </a:p>
          <a:p>
            <a:pPr>
              <a:buFont typeface="Wingdings" panose="05000000000000000000" pitchFamily="2" charset="2"/>
              <a:buChar char="v"/>
            </a:pPr>
            <a:r>
              <a:rPr lang="en-US" sz="1600">
                <a:latin typeface="Roboto Condensed" panose="02000000000000000000" pitchFamily="2" charset="0"/>
                <a:ea typeface="Roboto Condensed" panose="02000000000000000000" pitchFamily="2" charset="0"/>
                <a:cs typeface="Times New Roman" panose="02020603050405020304" pitchFamily="18" charset="0"/>
              </a:rPr>
              <a:t>Space Weather</a:t>
            </a:r>
          </a:p>
          <a:p>
            <a:pPr>
              <a:buFont typeface="Wingdings" panose="05000000000000000000" pitchFamily="2" charset="2"/>
              <a:buChar char="v"/>
            </a:pPr>
            <a:r>
              <a:rPr lang="en-US" sz="1600">
                <a:latin typeface="Roboto Condensed" panose="02000000000000000000" pitchFamily="2" charset="0"/>
                <a:ea typeface="Roboto Condensed" panose="02000000000000000000" pitchFamily="2" charset="0"/>
                <a:cs typeface="Times New Roman" panose="02020603050405020304" pitchFamily="18" charset="0"/>
              </a:rPr>
              <a:t>Wildfire*</a:t>
            </a:r>
          </a:p>
        </p:txBody>
      </p:sp>
      <p:sp>
        <p:nvSpPr>
          <p:cNvPr id="4" name="Slide Number Placeholder 3">
            <a:extLst>
              <a:ext uri="{FF2B5EF4-FFF2-40B4-BE49-F238E27FC236}">
                <a16:creationId xmlns:a16="http://schemas.microsoft.com/office/drawing/2014/main" id="{8201E3A2-8FBF-411F-A465-A6E1CC0169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6" name="Picture 5">
            <a:extLst>
              <a:ext uri="{FF2B5EF4-FFF2-40B4-BE49-F238E27FC236}">
                <a16:creationId xmlns:a16="http://schemas.microsoft.com/office/drawing/2014/main" id="{91FA8AE8-D7E1-4385-B96E-F7FB06D2FFC4}"/>
              </a:ext>
            </a:extLst>
          </p:cNvPr>
          <p:cNvPicPr>
            <a:picLocks noChangeAspect="1"/>
          </p:cNvPicPr>
          <p:nvPr/>
        </p:nvPicPr>
        <p:blipFill>
          <a:blip r:embed="rId3"/>
          <a:stretch>
            <a:fillRect/>
          </a:stretch>
        </p:blipFill>
        <p:spPr>
          <a:xfrm>
            <a:off x="5629983" y="1230140"/>
            <a:ext cx="3033616" cy="3406360"/>
          </a:xfrm>
          <a:prstGeom prst="rect">
            <a:avLst/>
          </a:prstGeom>
        </p:spPr>
      </p:pic>
    </p:spTree>
    <p:extLst>
      <p:ext uri="{BB962C8B-B14F-4D97-AF65-F5344CB8AC3E}">
        <p14:creationId xmlns:p14="http://schemas.microsoft.com/office/powerpoint/2010/main" val="150537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3156-F642-4E06-871F-5F66CB3B0B74}"/>
              </a:ext>
            </a:extLst>
          </p:cNvPr>
          <p:cNvSpPr>
            <a:spLocks noGrp="1"/>
          </p:cNvSpPr>
          <p:nvPr>
            <p:ph type="title"/>
          </p:nvPr>
        </p:nvSpPr>
        <p:spPr/>
        <p:txBody>
          <a:bodyPr/>
          <a:lstStyle/>
          <a:p>
            <a:r>
              <a:rPr lang="en-US"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2024 STATE HAZARD MITIGATION PLAN</a:t>
            </a:r>
            <a:br>
              <a:rPr lang="en-US" dirty="0">
                <a:latin typeface="Roboto Condensed" panose="02000000000000000000" pitchFamily="2" charset="0"/>
                <a:ea typeface="Roboto Condensed" panose="02000000000000000000" pitchFamily="2" charset="0"/>
                <a:cs typeface="Times New Roman" panose="02020603050405020304" pitchFamily="18" charset="0"/>
              </a:rPr>
            </a:br>
            <a:r>
              <a:rPr lang="en-US" sz="1600" dirty="0">
                <a:latin typeface="Roboto Condensed" panose="02000000000000000000" pitchFamily="2" charset="0"/>
                <a:ea typeface="Roboto Condensed" panose="02000000000000000000" pitchFamily="2" charset="0"/>
                <a:cs typeface="Times New Roman" panose="02020603050405020304" pitchFamily="18" charset="0"/>
              </a:rPr>
              <a:t>INTEGRATED PLANNING</a:t>
            </a:r>
            <a:endParaRPr lang="en-US" dirty="0"/>
          </a:p>
        </p:txBody>
      </p:sp>
      <p:sp>
        <p:nvSpPr>
          <p:cNvPr id="3" name="Text Placeholder 2">
            <a:extLst>
              <a:ext uri="{FF2B5EF4-FFF2-40B4-BE49-F238E27FC236}">
                <a16:creationId xmlns:a16="http://schemas.microsoft.com/office/drawing/2014/main" id="{69DAD719-7D21-4C18-902A-825325EBABC1}"/>
              </a:ext>
            </a:extLst>
          </p:cNvPr>
          <p:cNvSpPr>
            <a:spLocks noGrp="1"/>
          </p:cNvSpPr>
          <p:nvPr>
            <p:ph type="body" idx="1"/>
          </p:nvPr>
        </p:nvSpPr>
        <p:spPr>
          <a:xfrm>
            <a:off x="814274" y="1327350"/>
            <a:ext cx="6480377" cy="3624750"/>
          </a:xfrm>
        </p:spPr>
        <p:txBody>
          <a:bodyPr numCol="2"/>
          <a:lstStyle/>
          <a:p>
            <a:r>
              <a:rPr lang="en-US" sz="2000" dirty="0"/>
              <a:t>Statewide Planning Network</a:t>
            </a:r>
          </a:p>
          <a:p>
            <a:r>
              <a:rPr lang="en-US" sz="2000" dirty="0"/>
              <a:t>Utah Disaster Recovery Framework</a:t>
            </a:r>
          </a:p>
          <a:p>
            <a:r>
              <a:rPr lang="en-US" sz="2000" dirty="0"/>
              <a:t>Catastrophic Housing Plan</a:t>
            </a:r>
          </a:p>
          <a:p>
            <a:r>
              <a:rPr lang="en-US" sz="2000" dirty="0"/>
              <a:t>Statewide Opportunity Council</a:t>
            </a:r>
          </a:p>
          <a:p>
            <a:r>
              <a:rPr lang="en-US" sz="2000" dirty="0"/>
              <a:t>Wasatch Front Unreinforced Masonry Strategy</a:t>
            </a:r>
          </a:p>
          <a:p>
            <a:r>
              <a:rPr lang="en-US" sz="2000" dirty="0"/>
              <a:t>Utah Drought Response Plan</a:t>
            </a:r>
          </a:p>
          <a:p>
            <a:r>
              <a:rPr lang="en-US" sz="2000" dirty="0"/>
              <a:t>Utah Forest Action Plan</a:t>
            </a:r>
          </a:p>
          <a:p>
            <a:r>
              <a:rPr lang="en-US" sz="2000" dirty="0"/>
              <a:t>Watershed Plans</a:t>
            </a:r>
          </a:p>
          <a:p>
            <a:r>
              <a:rPr lang="en-US" sz="2000" dirty="0"/>
              <a:t>Utah Water Resources Plan</a:t>
            </a:r>
          </a:p>
          <a:p>
            <a:r>
              <a:rPr lang="en-US" sz="2000" dirty="0"/>
              <a:t>Local Hazard Mitigation Plans</a:t>
            </a:r>
          </a:p>
        </p:txBody>
      </p:sp>
      <p:sp>
        <p:nvSpPr>
          <p:cNvPr id="4" name="Slide Number Placeholder 3">
            <a:extLst>
              <a:ext uri="{FF2B5EF4-FFF2-40B4-BE49-F238E27FC236}">
                <a16:creationId xmlns:a16="http://schemas.microsoft.com/office/drawing/2014/main" id="{DDE50959-CA65-4777-AED5-60F9F9FF7A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266720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902F-5BF9-4E48-A686-A8CBFE59F1C6}"/>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2024 STATE HAZARD MITIGATION PLAN</a:t>
            </a:r>
            <a:br>
              <a:rPr lang="en-US">
                <a:latin typeface="Roboto Condensed" panose="02000000000000000000" pitchFamily="2" charset="0"/>
                <a:ea typeface="Roboto Condensed" panose="02000000000000000000" pitchFamily="2" charset="0"/>
                <a:cs typeface="Times New Roman" panose="02020603050405020304" pitchFamily="18" charset="0"/>
              </a:rPr>
            </a:br>
            <a:r>
              <a:rPr lang="en-US" sz="1600">
                <a:latin typeface="Roboto Condensed" panose="02000000000000000000" pitchFamily="2" charset="0"/>
                <a:ea typeface="Roboto Condensed" panose="02000000000000000000" pitchFamily="2" charset="0"/>
                <a:cs typeface="Times New Roman" panose="02020603050405020304" pitchFamily="18" charset="0"/>
              </a:rPr>
              <a:t>MITIGATION STRATEGY</a:t>
            </a:r>
            <a:endParaRPr lang="en-US">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6D7964E-573A-4AB8-9264-CB1462FA85AB}"/>
              </a:ext>
            </a:extLst>
          </p:cNvPr>
          <p:cNvSpPr>
            <a:spLocks noGrp="1"/>
          </p:cNvSpPr>
          <p:nvPr>
            <p:ph type="body" idx="1"/>
          </p:nvPr>
        </p:nvSpPr>
        <p:spPr>
          <a:xfrm>
            <a:off x="814274" y="1360441"/>
            <a:ext cx="7250225" cy="3490059"/>
          </a:xfrm>
        </p:spPr>
        <p:txBody>
          <a:bodyPr/>
          <a:lstStyle/>
          <a:p>
            <a:pPr>
              <a:buFont typeface="+mj-lt"/>
              <a:buAutoNum type="arabicPeriod"/>
            </a:pPr>
            <a:r>
              <a:rPr lang="en-US" sz="1200">
                <a:latin typeface="Roboto Condensed Light" panose="02000000000000000000" pitchFamily="2" charset="0"/>
                <a:ea typeface="Roboto Condensed Light" panose="02000000000000000000" pitchFamily="2" charset="0"/>
                <a:cs typeface="Times New Roman" panose="02020603050405020304" pitchFamily="18" charset="0"/>
              </a:rPr>
              <a:t>Protection of life safety before, during, and after the event of a disaster.</a:t>
            </a:r>
          </a:p>
          <a:p>
            <a:pPr>
              <a:buFont typeface="+mj-lt"/>
              <a:buAutoNum type="arabicPeriod"/>
            </a:pPr>
            <a:r>
              <a:rPr lang="en-US" sz="1200">
                <a:latin typeface="Roboto Condensed Light" panose="02000000000000000000" pitchFamily="2" charset="0"/>
                <a:ea typeface="Roboto Condensed Light" panose="02000000000000000000" pitchFamily="2" charset="0"/>
                <a:cs typeface="Times New Roman" panose="02020603050405020304" pitchFamily="18" charset="0"/>
              </a:rPr>
              <a:t>Protection of critical facilities, lifelines, structures, and infrastructure including high-hazard potential dams and state assets.</a:t>
            </a:r>
          </a:p>
          <a:p>
            <a:pPr>
              <a:buFont typeface="+mj-lt"/>
              <a:buAutoNum type="arabicPeriod"/>
            </a:pPr>
            <a:r>
              <a:rPr lang="en-US" sz="1200">
                <a:latin typeface="Roboto Condensed Light" panose="02000000000000000000" pitchFamily="2" charset="0"/>
                <a:ea typeface="Roboto Condensed Light" panose="02000000000000000000" pitchFamily="2" charset="0"/>
                <a:cs typeface="Times New Roman" panose="02020603050405020304" pitchFamily="18" charset="0"/>
              </a:rPr>
              <a:t>Eliminate and/or reduce property damage, especially to repetitive loss (RL) and severe repetitive loss (SRL) properties and properties, including those in historic districts.</a:t>
            </a:r>
          </a:p>
          <a:p>
            <a:pPr>
              <a:buFont typeface="+mj-lt"/>
              <a:buAutoNum type="arabicPeriod"/>
            </a:pPr>
            <a:r>
              <a:rPr lang="en-US" sz="1200">
                <a:latin typeface="Roboto Condensed Light" panose="02000000000000000000" pitchFamily="2" charset="0"/>
                <a:ea typeface="Roboto Condensed Light" panose="02000000000000000000" pitchFamily="2" charset="0"/>
                <a:cs typeface="Times New Roman" panose="02020603050405020304" pitchFamily="18" charset="0"/>
              </a:rPr>
              <a:t>Advocate, support, and promote the use of state laws and local and tribal regulations and ordinances aimed to mitigate hazards.</a:t>
            </a:r>
          </a:p>
          <a:p>
            <a:pPr>
              <a:buFont typeface="+mj-lt"/>
              <a:buAutoNum type="arabicPeriod"/>
            </a:pPr>
            <a:r>
              <a:rPr lang="en-US" sz="1200">
                <a:latin typeface="Roboto Condensed Light" panose="02000000000000000000" pitchFamily="2" charset="0"/>
                <a:ea typeface="Roboto Condensed Light" panose="02000000000000000000" pitchFamily="2" charset="0"/>
                <a:cs typeface="Times New Roman" panose="02020603050405020304" pitchFamily="18" charset="0"/>
              </a:rPr>
              <a:t>Assist and support state, local, and tribal planning efforts before, during, and after the effects of hazard events.</a:t>
            </a:r>
          </a:p>
          <a:p>
            <a:pPr>
              <a:buFont typeface="+mj-lt"/>
              <a:buAutoNum type="arabicPeriod"/>
            </a:pPr>
            <a:r>
              <a:rPr lang="en-US" sz="1200">
                <a:latin typeface="Roboto Condensed Light" panose="02000000000000000000" pitchFamily="2" charset="0"/>
                <a:ea typeface="Roboto Condensed Light" panose="02000000000000000000" pitchFamily="2" charset="0"/>
                <a:cs typeface="Times New Roman" panose="02020603050405020304" pitchFamily="18" charset="0"/>
              </a:rPr>
              <a:t>Promote education and awareness programs, campaigns, and efforts designed to encourage citizens, private and public entities, and local, state, and tribal agencies to mitigate against hazards.</a:t>
            </a:r>
          </a:p>
          <a:p>
            <a:pPr>
              <a:buFont typeface="+mj-lt"/>
              <a:buAutoNum type="arabicPeriod"/>
            </a:pPr>
            <a:r>
              <a:rPr lang="en-US" sz="1200">
                <a:latin typeface="Roboto Condensed Light" panose="02000000000000000000" pitchFamily="2" charset="0"/>
                <a:ea typeface="Roboto Condensed Light" panose="02000000000000000000" pitchFamily="2" charset="0"/>
                <a:cs typeface="Times New Roman" panose="02020603050405020304" pitchFamily="18" charset="0"/>
              </a:rPr>
              <a:t>Enhance and protect hazard communication, notification, and warning systems</a:t>
            </a:r>
          </a:p>
          <a:p>
            <a:pPr>
              <a:buFont typeface="+mj-lt"/>
              <a:buAutoNum type="arabicPeriod"/>
            </a:pPr>
            <a:r>
              <a:rPr lang="en-US" sz="1200">
                <a:latin typeface="Roboto Condensed Light" panose="02000000000000000000" pitchFamily="2" charset="0"/>
                <a:ea typeface="Roboto Condensed Light" panose="02000000000000000000" pitchFamily="2" charset="0"/>
                <a:cs typeface="Times New Roman" panose="02020603050405020304" pitchFamily="18" charset="0"/>
              </a:rPr>
              <a:t>Preserve, protect, and/or restore natural systems, natural resources, cultural resources, and other environmental conditions against hazard events.</a:t>
            </a:r>
          </a:p>
          <a:p>
            <a:pPr>
              <a:buFont typeface="+mj-lt"/>
              <a:buAutoNum type="arabicPeriod"/>
            </a:pPr>
            <a:r>
              <a:rPr lang="en-US" sz="1200">
                <a:latin typeface="Roboto Condensed Light" panose="02000000000000000000" pitchFamily="2" charset="0"/>
                <a:ea typeface="Roboto Condensed Light" panose="02000000000000000000" pitchFamily="2" charset="0"/>
                <a:cs typeface="Times New Roman" panose="02020603050405020304" pitchFamily="18" charset="0"/>
              </a:rPr>
              <a:t>Combine hazard loss reduction efforts with other environmental, social, and economic needs of the state through integrated planning and a comprehensive, statewide approach.</a:t>
            </a:r>
          </a:p>
        </p:txBody>
      </p:sp>
      <p:sp>
        <p:nvSpPr>
          <p:cNvPr id="4" name="Slide Number Placeholder 3">
            <a:extLst>
              <a:ext uri="{FF2B5EF4-FFF2-40B4-BE49-F238E27FC236}">
                <a16:creationId xmlns:a16="http://schemas.microsoft.com/office/drawing/2014/main" id="{8201E3A2-8FBF-411F-A465-A6E1CC0169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655353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902F-5BF9-4E48-A686-A8CBFE59F1C6}"/>
              </a:ext>
            </a:extLst>
          </p:cNvPr>
          <p:cNvSpPr>
            <a:spLocks noGrp="1"/>
          </p:cNvSpPr>
          <p:nvPr>
            <p:ph type="title"/>
          </p:nvPr>
        </p:nvSpPr>
        <p:spPr/>
        <p:txBody>
          <a:bodyPr/>
          <a:lstStyle/>
          <a:p>
            <a:r>
              <a:rPr lang="en-US"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2024 STATE HAZARD MITIGATION PLAN</a:t>
            </a:r>
            <a:br>
              <a:rPr lang="en-US" dirty="0">
                <a:latin typeface="Roboto Condensed" panose="02000000000000000000" pitchFamily="2" charset="0"/>
                <a:ea typeface="Roboto Condensed" panose="02000000000000000000" pitchFamily="2" charset="0"/>
                <a:cs typeface="Times New Roman" panose="02020603050405020304" pitchFamily="18" charset="0"/>
              </a:rPr>
            </a:br>
            <a:r>
              <a:rPr lang="en-US" sz="1600" dirty="0">
                <a:latin typeface="Roboto Condensed" panose="02000000000000000000" pitchFamily="2" charset="0"/>
                <a:ea typeface="Roboto Condensed" panose="02000000000000000000" pitchFamily="2" charset="0"/>
                <a:cs typeface="Times New Roman" panose="02020603050405020304" pitchFamily="18" charset="0"/>
              </a:rPr>
              <a:t>MITIGATION ACTIONS</a:t>
            </a:r>
            <a:endParaRPr lang="en-US"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201E3A2-8FBF-411F-A465-A6E1CC0169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8" name="Picture 7">
            <a:extLst>
              <a:ext uri="{FF2B5EF4-FFF2-40B4-BE49-F238E27FC236}">
                <a16:creationId xmlns:a16="http://schemas.microsoft.com/office/drawing/2014/main" id="{2268ED29-2B24-4C8A-9932-1E9516F7293D}"/>
              </a:ext>
            </a:extLst>
          </p:cNvPr>
          <p:cNvPicPr>
            <a:picLocks noChangeAspect="1"/>
          </p:cNvPicPr>
          <p:nvPr/>
        </p:nvPicPr>
        <p:blipFill>
          <a:blip r:embed="rId3"/>
          <a:stretch>
            <a:fillRect/>
          </a:stretch>
        </p:blipFill>
        <p:spPr>
          <a:xfrm>
            <a:off x="369558" y="1542765"/>
            <a:ext cx="8404884" cy="951760"/>
          </a:xfrm>
          <a:prstGeom prst="rect">
            <a:avLst/>
          </a:prstGeom>
        </p:spPr>
      </p:pic>
      <p:pic>
        <p:nvPicPr>
          <p:cNvPr id="10" name="Picture 9">
            <a:extLst>
              <a:ext uri="{FF2B5EF4-FFF2-40B4-BE49-F238E27FC236}">
                <a16:creationId xmlns:a16="http://schemas.microsoft.com/office/drawing/2014/main" id="{9302C6E0-F07D-403D-8298-B9C9E764B51A}"/>
              </a:ext>
            </a:extLst>
          </p:cNvPr>
          <p:cNvPicPr>
            <a:picLocks noChangeAspect="1"/>
          </p:cNvPicPr>
          <p:nvPr/>
        </p:nvPicPr>
        <p:blipFill rotWithShape="1">
          <a:blip r:embed="rId4"/>
          <a:srcRect t="12031" b="23036"/>
          <a:stretch/>
        </p:blipFill>
        <p:spPr>
          <a:xfrm>
            <a:off x="369557" y="2489054"/>
            <a:ext cx="8404881" cy="804334"/>
          </a:xfrm>
          <a:prstGeom prst="rect">
            <a:avLst/>
          </a:prstGeom>
        </p:spPr>
      </p:pic>
      <p:pic>
        <p:nvPicPr>
          <p:cNvPr id="14" name="Picture 13">
            <a:extLst>
              <a:ext uri="{FF2B5EF4-FFF2-40B4-BE49-F238E27FC236}">
                <a16:creationId xmlns:a16="http://schemas.microsoft.com/office/drawing/2014/main" id="{EB87C2C8-A7A7-4A8F-8EA9-26E4036D417A}"/>
              </a:ext>
            </a:extLst>
          </p:cNvPr>
          <p:cNvPicPr>
            <a:picLocks noChangeAspect="1"/>
          </p:cNvPicPr>
          <p:nvPr/>
        </p:nvPicPr>
        <p:blipFill>
          <a:blip r:embed="rId5"/>
          <a:stretch>
            <a:fillRect/>
          </a:stretch>
        </p:blipFill>
        <p:spPr>
          <a:xfrm>
            <a:off x="369557" y="3297322"/>
            <a:ext cx="8404883" cy="944762"/>
          </a:xfrm>
          <a:prstGeom prst="rect">
            <a:avLst/>
          </a:prstGeom>
        </p:spPr>
      </p:pic>
    </p:spTree>
    <p:extLst>
      <p:ext uri="{BB962C8B-B14F-4D97-AF65-F5344CB8AC3E}">
        <p14:creationId xmlns:p14="http://schemas.microsoft.com/office/powerpoint/2010/main" val="742681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9800"/>
                </a:solidFill>
              </a:rPr>
              <a:t>HMA FUNDING OPPORTUNITIES</a:t>
            </a:r>
            <a:endParaRPr>
              <a:solidFill>
                <a:srgbClr val="FF9800"/>
              </a:solidFill>
            </a:endParaRPr>
          </a:p>
        </p:txBody>
      </p:sp>
      <p:sp>
        <p:nvSpPr>
          <p:cNvPr id="229" name="Google Shape;229;p15"/>
          <p:cNvSpPr txBox="1">
            <a:spLocks noGrp="1"/>
          </p:cNvSpPr>
          <p:nvPr>
            <p:ph type="body" idx="1"/>
          </p:nvPr>
        </p:nvSpPr>
        <p:spPr>
          <a:xfrm>
            <a:off x="814275" y="1461654"/>
            <a:ext cx="6473217" cy="3490446"/>
          </a:xfrm>
          <a:prstGeom prst="rect">
            <a:avLst/>
          </a:prstGeom>
        </p:spPr>
        <p:txBody>
          <a:bodyPr spcFirstLastPara="1" wrap="square" lIns="91425" tIns="91425" rIns="91425" bIns="91425" anchor="ctr" anchorCtr="0">
            <a:noAutofit/>
          </a:bodyPr>
          <a:lstStyle/>
          <a:p>
            <a:pPr marL="76200" indent="0" fontAlgn="base">
              <a:lnSpc>
                <a:spcPct val="150000"/>
              </a:lnSpc>
              <a:spcBef>
                <a:spcPts val="0"/>
              </a:spcBef>
              <a:spcAft>
                <a:spcPts val="1000"/>
              </a:spcAft>
              <a:buNone/>
            </a:pPr>
            <a:r>
              <a:rPr lang="en-US" sz="1600" b="1" i="0" u="none" strike="noStrike" dirty="0">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rPr>
              <a:t>Pre-Disaster Grants (on-going)</a:t>
            </a:r>
          </a:p>
          <a:p>
            <a:pPr fontAlgn="base">
              <a:lnSpc>
                <a:spcPct val="150000"/>
              </a:lnSpc>
              <a:spcBef>
                <a:spcPts val="0"/>
              </a:spcBef>
              <a:spcAft>
                <a:spcPts val="1000"/>
              </a:spcAft>
            </a:pPr>
            <a:r>
              <a:rPr lang="en-US" sz="1600" i="0" u="none" strike="noStrike" dirty="0">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rPr>
              <a:t>Building Resilient Communities and Infrastructure (BRIC)</a:t>
            </a:r>
          </a:p>
          <a:p>
            <a:pPr fontAlgn="base">
              <a:lnSpc>
                <a:spcPct val="150000"/>
              </a:lnSpc>
              <a:spcBef>
                <a:spcPts val="0"/>
              </a:spcBef>
              <a:spcAft>
                <a:spcPts val="1000"/>
              </a:spcAft>
            </a:pPr>
            <a:r>
              <a:rPr lang="en-US" sz="1600" i="0" u="none" strike="noStrike" dirty="0">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rPr>
              <a:t>Flood Mitigation Assistance</a:t>
            </a:r>
          </a:p>
          <a:p>
            <a:pPr fontAlgn="base">
              <a:lnSpc>
                <a:spcPct val="150000"/>
              </a:lnSpc>
              <a:spcBef>
                <a:spcPts val="0"/>
              </a:spcBef>
              <a:spcAft>
                <a:spcPts val="1000"/>
              </a:spcAft>
            </a:pPr>
            <a:r>
              <a:rPr lang="en-US" sz="1600" i="0" u="none" strike="noStrike" dirty="0">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rPr>
              <a:t>Pre Disaster Mitigation (PDM)</a:t>
            </a:r>
          </a:p>
          <a:p>
            <a:pPr marL="76200" indent="0" fontAlgn="base">
              <a:lnSpc>
                <a:spcPct val="150000"/>
              </a:lnSpc>
              <a:spcBef>
                <a:spcPts val="0"/>
              </a:spcBef>
              <a:spcAft>
                <a:spcPts val="1000"/>
              </a:spcAft>
              <a:buNone/>
            </a:pPr>
            <a:r>
              <a:rPr lang="en-US" sz="1600" b="1" i="0" u="none" strike="noStrike" dirty="0">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rPr>
              <a:t>Post-Disaster Grants (funding from federally declared disasters or wildfires)</a:t>
            </a:r>
          </a:p>
          <a:p>
            <a:pPr fontAlgn="base">
              <a:lnSpc>
                <a:spcPct val="150000"/>
              </a:lnSpc>
              <a:spcBef>
                <a:spcPts val="0"/>
              </a:spcBef>
              <a:spcAft>
                <a:spcPts val="1000"/>
              </a:spcAft>
            </a:pPr>
            <a:r>
              <a:rPr lang="en-US" sz="1600" i="0" u="none" strike="noStrike" dirty="0">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rPr>
              <a:t>Hazard Mitigation Grant Program (HMGP)</a:t>
            </a:r>
          </a:p>
          <a:p>
            <a:pPr fontAlgn="base">
              <a:lnSpc>
                <a:spcPct val="150000"/>
              </a:lnSpc>
              <a:spcBef>
                <a:spcPts val="0"/>
              </a:spcBef>
              <a:spcAft>
                <a:spcPts val="1000"/>
              </a:spcAft>
            </a:pPr>
            <a:r>
              <a:rPr lang="en-US" sz="1600" dirty="0">
                <a:latin typeface="Roboto Condensed" panose="02000000000000000000" pitchFamily="2" charset="0"/>
                <a:ea typeface="Roboto Condensed" panose="02000000000000000000" pitchFamily="2" charset="0"/>
                <a:cs typeface="Times New Roman" panose="02020603050405020304" pitchFamily="18" charset="0"/>
              </a:rPr>
              <a:t> Post-Fire HMGP</a:t>
            </a:r>
            <a:endParaRPr lang="en-US" sz="1600" i="0" u="none" strike="noStrike" dirty="0">
              <a:solidFill>
                <a:srgbClr val="263248"/>
              </a:solidFill>
              <a:effectLst/>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230" name="Google Shape;230;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3791020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ctrTitle" idx="4294967295"/>
          </p:nvPr>
        </p:nvSpPr>
        <p:spPr>
          <a:xfrm>
            <a:off x="685799" y="2269150"/>
            <a:ext cx="5964703"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a:solidFill>
                  <a:srgbClr val="FF9800"/>
                </a:solidFill>
              </a:rPr>
              <a:t>LOCAL MITIGATION PROJECTS</a:t>
            </a:r>
            <a:endParaRPr sz="5400">
              <a:solidFill>
                <a:srgbClr val="FF9800"/>
              </a:solidFill>
            </a:endParaRPr>
          </a:p>
        </p:txBody>
      </p:sp>
      <p:sp>
        <p:nvSpPr>
          <p:cNvPr id="254" name="Google Shape;254;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grpSp>
        <p:nvGrpSpPr>
          <p:cNvPr id="18" name="Group 17">
            <a:extLst>
              <a:ext uri="{FF2B5EF4-FFF2-40B4-BE49-F238E27FC236}">
                <a16:creationId xmlns:a16="http://schemas.microsoft.com/office/drawing/2014/main" id="{5B4006C8-4E5F-49E8-AC29-1D6E9F62A293}"/>
              </a:ext>
            </a:extLst>
          </p:cNvPr>
          <p:cNvGrpSpPr/>
          <p:nvPr/>
        </p:nvGrpSpPr>
        <p:grpSpPr>
          <a:xfrm>
            <a:off x="6057970" y="826760"/>
            <a:ext cx="2400230" cy="1659520"/>
            <a:chOff x="6355843" y="1035189"/>
            <a:chExt cx="1872393" cy="1311461"/>
          </a:xfrm>
        </p:grpSpPr>
        <p:grpSp>
          <p:nvGrpSpPr>
            <p:cNvPr id="19" name="Google Shape;815;p36">
              <a:extLst>
                <a:ext uri="{FF2B5EF4-FFF2-40B4-BE49-F238E27FC236}">
                  <a16:creationId xmlns:a16="http://schemas.microsoft.com/office/drawing/2014/main" id="{82DD4081-5D09-4241-92BA-749ED4A2EEAB}"/>
                </a:ext>
              </a:extLst>
            </p:cNvPr>
            <p:cNvGrpSpPr/>
            <p:nvPr/>
          </p:nvGrpSpPr>
          <p:grpSpPr>
            <a:xfrm rot="1988337">
              <a:off x="6355843" y="1035189"/>
              <a:ext cx="1872393" cy="1311461"/>
              <a:chOff x="3927500" y="301425"/>
              <a:chExt cx="461550" cy="411625"/>
            </a:xfrm>
          </p:grpSpPr>
          <p:sp>
            <p:nvSpPr>
              <p:cNvPr id="26" name="Google Shape;816;p36">
                <a:extLst>
                  <a:ext uri="{FF2B5EF4-FFF2-40B4-BE49-F238E27FC236}">
                    <a16:creationId xmlns:a16="http://schemas.microsoft.com/office/drawing/2014/main" id="{1E8EA2AD-D330-46C8-9F63-D480FDDBB658}"/>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817;p36">
                <a:extLst>
                  <a:ext uri="{FF2B5EF4-FFF2-40B4-BE49-F238E27FC236}">
                    <a16:creationId xmlns:a16="http://schemas.microsoft.com/office/drawing/2014/main" id="{7723C18D-EF9F-401A-8775-1B958B9F6EB1}"/>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818;p36">
                <a:extLst>
                  <a:ext uri="{FF2B5EF4-FFF2-40B4-BE49-F238E27FC236}">
                    <a16:creationId xmlns:a16="http://schemas.microsoft.com/office/drawing/2014/main" id="{0CD16241-0995-4015-847B-2BBEDEF535EF}"/>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819;p36">
                <a:extLst>
                  <a:ext uri="{FF2B5EF4-FFF2-40B4-BE49-F238E27FC236}">
                    <a16:creationId xmlns:a16="http://schemas.microsoft.com/office/drawing/2014/main" id="{A9698C1A-603E-46A1-BDA8-78081493AD7F}"/>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820;p36">
                <a:extLst>
                  <a:ext uri="{FF2B5EF4-FFF2-40B4-BE49-F238E27FC236}">
                    <a16:creationId xmlns:a16="http://schemas.microsoft.com/office/drawing/2014/main" id="{0DA70B63-B7EF-486E-9C6D-500DC00228C0}"/>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821;p36">
                <a:extLst>
                  <a:ext uri="{FF2B5EF4-FFF2-40B4-BE49-F238E27FC236}">
                    <a16:creationId xmlns:a16="http://schemas.microsoft.com/office/drawing/2014/main" id="{690C7D1C-78EC-4C20-A415-283F98044671}"/>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822;p36">
                <a:extLst>
                  <a:ext uri="{FF2B5EF4-FFF2-40B4-BE49-F238E27FC236}">
                    <a16:creationId xmlns:a16="http://schemas.microsoft.com/office/drawing/2014/main" id="{2889C48F-CC0A-42A5-BC65-BA6C9ECF877F}"/>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823;p36">
                <a:extLst>
                  <a:ext uri="{FF2B5EF4-FFF2-40B4-BE49-F238E27FC236}">
                    <a16:creationId xmlns:a16="http://schemas.microsoft.com/office/drawing/2014/main" id="{E63F3E0B-6013-4D8A-8D12-EEEB2DA29247}"/>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824;p36">
                <a:extLst>
                  <a:ext uri="{FF2B5EF4-FFF2-40B4-BE49-F238E27FC236}">
                    <a16:creationId xmlns:a16="http://schemas.microsoft.com/office/drawing/2014/main" id="{4DFAB7BD-DA72-4F7B-95DF-31E875EDCCB0}"/>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825;p36">
                <a:extLst>
                  <a:ext uri="{FF2B5EF4-FFF2-40B4-BE49-F238E27FC236}">
                    <a16:creationId xmlns:a16="http://schemas.microsoft.com/office/drawing/2014/main" id="{D7B40A2D-0259-46DD-8225-37B644909F9B}"/>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826;p36">
                <a:extLst>
                  <a:ext uri="{FF2B5EF4-FFF2-40B4-BE49-F238E27FC236}">
                    <a16:creationId xmlns:a16="http://schemas.microsoft.com/office/drawing/2014/main" id="{055782FF-66B8-4854-8C13-BCA9A2DBF250}"/>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827;p36">
                <a:extLst>
                  <a:ext uri="{FF2B5EF4-FFF2-40B4-BE49-F238E27FC236}">
                    <a16:creationId xmlns:a16="http://schemas.microsoft.com/office/drawing/2014/main" id="{E10CF9A8-CB58-479F-8275-ECD067EF7A06}"/>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828;p36">
                <a:extLst>
                  <a:ext uri="{FF2B5EF4-FFF2-40B4-BE49-F238E27FC236}">
                    <a16:creationId xmlns:a16="http://schemas.microsoft.com/office/drawing/2014/main" id="{7AA1A9E3-9E97-4070-BAED-7D38BF3A28D4}"/>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829;p36">
                <a:extLst>
                  <a:ext uri="{FF2B5EF4-FFF2-40B4-BE49-F238E27FC236}">
                    <a16:creationId xmlns:a16="http://schemas.microsoft.com/office/drawing/2014/main" id="{A65F3CC9-A1E0-465E-9534-B14D5B486AB5}"/>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830;p36">
                <a:extLst>
                  <a:ext uri="{FF2B5EF4-FFF2-40B4-BE49-F238E27FC236}">
                    <a16:creationId xmlns:a16="http://schemas.microsoft.com/office/drawing/2014/main" id="{5FC7E7A5-2DE0-4CDB-B982-60D4CE90AD84}"/>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831;p36">
                <a:extLst>
                  <a:ext uri="{FF2B5EF4-FFF2-40B4-BE49-F238E27FC236}">
                    <a16:creationId xmlns:a16="http://schemas.microsoft.com/office/drawing/2014/main" id="{9793CE6B-E339-472F-A5C0-448575ADA50E}"/>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832;p36">
                <a:extLst>
                  <a:ext uri="{FF2B5EF4-FFF2-40B4-BE49-F238E27FC236}">
                    <a16:creationId xmlns:a16="http://schemas.microsoft.com/office/drawing/2014/main" id="{5556C6B3-AA04-4392-9239-40F647CF6125}"/>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833;p36">
                <a:extLst>
                  <a:ext uri="{FF2B5EF4-FFF2-40B4-BE49-F238E27FC236}">
                    <a16:creationId xmlns:a16="http://schemas.microsoft.com/office/drawing/2014/main" id="{17976D48-8C16-4AA8-B8FC-A124316D1286}"/>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834;p36">
                <a:extLst>
                  <a:ext uri="{FF2B5EF4-FFF2-40B4-BE49-F238E27FC236}">
                    <a16:creationId xmlns:a16="http://schemas.microsoft.com/office/drawing/2014/main" id="{CB2F9483-EF51-458E-A18E-9B6FA4DA2CB3}"/>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835;p36">
                <a:extLst>
                  <a:ext uri="{FF2B5EF4-FFF2-40B4-BE49-F238E27FC236}">
                    <a16:creationId xmlns:a16="http://schemas.microsoft.com/office/drawing/2014/main" id="{0541CBB1-2B3F-45E3-97C1-F08664DFBB7F}"/>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836;p36">
                <a:extLst>
                  <a:ext uri="{FF2B5EF4-FFF2-40B4-BE49-F238E27FC236}">
                    <a16:creationId xmlns:a16="http://schemas.microsoft.com/office/drawing/2014/main" id="{164B75FF-C93D-4950-B18E-F16DE926D8CF}"/>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837;p36">
                <a:extLst>
                  <a:ext uri="{FF2B5EF4-FFF2-40B4-BE49-F238E27FC236}">
                    <a16:creationId xmlns:a16="http://schemas.microsoft.com/office/drawing/2014/main" id="{6FD6CF9A-C9D9-47C2-802E-55131543E015}"/>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838;p36">
                <a:extLst>
                  <a:ext uri="{FF2B5EF4-FFF2-40B4-BE49-F238E27FC236}">
                    <a16:creationId xmlns:a16="http://schemas.microsoft.com/office/drawing/2014/main" id="{A846BCBE-08E0-47FE-852E-A97BAB705D5B}"/>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839;p36">
                <a:extLst>
                  <a:ext uri="{FF2B5EF4-FFF2-40B4-BE49-F238E27FC236}">
                    <a16:creationId xmlns:a16="http://schemas.microsoft.com/office/drawing/2014/main" id="{86D012E2-85B1-443D-A624-8D2B0234E209}"/>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840;p36">
                <a:extLst>
                  <a:ext uri="{FF2B5EF4-FFF2-40B4-BE49-F238E27FC236}">
                    <a16:creationId xmlns:a16="http://schemas.microsoft.com/office/drawing/2014/main" id="{5BCF2561-B1B9-440F-81DD-FF19974BE891}"/>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841;p36">
                <a:extLst>
                  <a:ext uri="{FF2B5EF4-FFF2-40B4-BE49-F238E27FC236}">
                    <a16:creationId xmlns:a16="http://schemas.microsoft.com/office/drawing/2014/main" id="{B1FFE2CA-BC7D-449B-9243-27988C13F17E}"/>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842;p36">
                <a:extLst>
                  <a:ext uri="{FF2B5EF4-FFF2-40B4-BE49-F238E27FC236}">
                    <a16:creationId xmlns:a16="http://schemas.microsoft.com/office/drawing/2014/main" id="{57AB2277-B851-49BD-9E3E-598084A13212}"/>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0" name="Group 19">
              <a:extLst>
                <a:ext uri="{FF2B5EF4-FFF2-40B4-BE49-F238E27FC236}">
                  <a16:creationId xmlns:a16="http://schemas.microsoft.com/office/drawing/2014/main" id="{B0C3B5C7-ED26-40C6-925B-B3313750AD76}"/>
                </a:ext>
              </a:extLst>
            </p:cNvPr>
            <p:cNvGrpSpPr/>
            <p:nvPr/>
          </p:nvGrpSpPr>
          <p:grpSpPr>
            <a:xfrm>
              <a:off x="7631776" y="1644588"/>
              <a:ext cx="528115" cy="545166"/>
              <a:chOff x="6301787" y="2080270"/>
              <a:chExt cx="626029" cy="642280"/>
            </a:xfrm>
          </p:grpSpPr>
          <p:sp>
            <p:nvSpPr>
              <p:cNvPr id="21" name="Google Shape;610;p36">
                <a:extLst>
                  <a:ext uri="{FF2B5EF4-FFF2-40B4-BE49-F238E27FC236}">
                    <a16:creationId xmlns:a16="http://schemas.microsoft.com/office/drawing/2014/main" id="{35B4CA4F-84E6-4DF2-8F47-61D0AA92DB5B}"/>
                  </a:ext>
                </a:extLst>
              </p:cNvPr>
              <p:cNvSpPr/>
              <p:nvPr/>
            </p:nvSpPr>
            <p:spPr>
              <a:xfrm>
                <a:off x="6301787" y="2080270"/>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610;p36">
                <a:extLst>
                  <a:ext uri="{FF2B5EF4-FFF2-40B4-BE49-F238E27FC236}">
                    <a16:creationId xmlns:a16="http://schemas.microsoft.com/office/drawing/2014/main" id="{0C2DF9F3-B447-4F9B-83A9-DDFD74B09CCF}"/>
                  </a:ext>
                </a:extLst>
              </p:cNvPr>
              <p:cNvSpPr/>
              <p:nvPr/>
            </p:nvSpPr>
            <p:spPr>
              <a:xfrm>
                <a:off x="6616903" y="241903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610;p36">
                <a:extLst>
                  <a:ext uri="{FF2B5EF4-FFF2-40B4-BE49-F238E27FC236}">
                    <a16:creationId xmlns:a16="http://schemas.microsoft.com/office/drawing/2014/main" id="{1804E76E-1721-4104-9D85-C441AEE9EA84}"/>
                  </a:ext>
                </a:extLst>
              </p:cNvPr>
              <p:cNvSpPr/>
              <p:nvPr/>
            </p:nvSpPr>
            <p:spPr>
              <a:xfrm rot="16374871">
                <a:off x="6462804" y="2252452"/>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610;p36">
                <a:extLst>
                  <a:ext uri="{FF2B5EF4-FFF2-40B4-BE49-F238E27FC236}">
                    <a16:creationId xmlns:a16="http://schemas.microsoft.com/office/drawing/2014/main" id="{32281098-56E0-45EC-859C-3C7432AA7EF4}"/>
                  </a:ext>
                </a:extLst>
              </p:cNvPr>
              <p:cNvSpPr/>
              <p:nvPr/>
            </p:nvSpPr>
            <p:spPr>
              <a:xfrm>
                <a:off x="6301907" y="2410148"/>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610;p36">
                <a:extLst>
                  <a:ext uri="{FF2B5EF4-FFF2-40B4-BE49-F238E27FC236}">
                    <a16:creationId xmlns:a16="http://schemas.microsoft.com/office/drawing/2014/main" id="{BF3CC4A0-42ED-4FB8-B739-3A0836E14CEA}"/>
                  </a:ext>
                </a:extLst>
              </p:cNvPr>
              <p:cNvSpPr/>
              <p:nvPr/>
            </p:nvSpPr>
            <p:spPr>
              <a:xfrm>
                <a:off x="6624305" y="2100052"/>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6670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B6F9-2CDA-4FB4-A3B8-E1DFB107C0D5}"/>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SALT LAKE CITY FIX THE BRICKS</a:t>
            </a:r>
            <a:br>
              <a:rPr lang="en-US">
                <a:latin typeface="Roboto Condensed" panose="02000000000000000000" pitchFamily="2" charset="0"/>
                <a:ea typeface="Roboto Condensed" panose="02000000000000000000" pitchFamily="2" charset="0"/>
                <a:cs typeface="Times New Roman" panose="02020603050405020304" pitchFamily="18" charset="0"/>
              </a:rPr>
            </a:br>
            <a:r>
              <a:rPr lang="en-US" sz="1600">
                <a:latin typeface="Roboto Condensed" panose="02000000000000000000" pitchFamily="2" charset="0"/>
                <a:ea typeface="Roboto Condensed" panose="02000000000000000000" pitchFamily="2" charset="0"/>
                <a:cs typeface="Times New Roman" panose="02020603050405020304" pitchFamily="18" charset="0"/>
              </a:rPr>
              <a:t>PDM</a:t>
            </a:r>
            <a:endParaRPr lang="en-US">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 name="Text Placeholder 2">
            <a:extLst>
              <a:ext uri="{FF2B5EF4-FFF2-40B4-BE49-F238E27FC236}">
                <a16:creationId xmlns:a16="http://schemas.microsoft.com/office/drawing/2014/main" id="{675C9783-98B4-491F-8E41-8ED72BB3DC4D}"/>
              </a:ext>
            </a:extLst>
          </p:cNvPr>
          <p:cNvSpPr>
            <a:spLocks noGrp="1"/>
          </p:cNvSpPr>
          <p:nvPr>
            <p:ph type="body" idx="1"/>
          </p:nvPr>
        </p:nvSpPr>
        <p:spPr>
          <a:xfrm>
            <a:off x="384048" y="1408396"/>
            <a:ext cx="4980851" cy="3443812"/>
          </a:xfrm>
        </p:spPr>
        <p:txBody>
          <a:bodyPr/>
          <a:lstStyle/>
          <a:p>
            <a:r>
              <a:rPr lang="en-US" sz="1500" dirty="0">
                <a:latin typeface="Roboto Condensed Light" panose="02000000000000000000" pitchFamily="2" charset="0"/>
                <a:ea typeface="Roboto Condensed Light" panose="02000000000000000000" pitchFamily="2" charset="0"/>
                <a:cs typeface="Times New Roman" panose="02020603050405020304" pitchFamily="18" charset="0"/>
              </a:rPr>
              <a:t>The program will pay up to 70% of the seismic retrofit of the home.</a:t>
            </a:r>
          </a:p>
          <a:p>
            <a:r>
              <a:rPr lang="en-US" sz="1500" dirty="0">
                <a:latin typeface="Roboto Condensed Light" panose="02000000000000000000" pitchFamily="2" charset="0"/>
                <a:ea typeface="Roboto Condensed Light" panose="02000000000000000000" pitchFamily="2" charset="0"/>
                <a:cs typeface="Times New Roman" panose="02020603050405020304" pitchFamily="18" charset="0"/>
              </a:rPr>
              <a:t>The project is an intensive education campaign and incentive program to effectively motivate and empower homeowners to add seismic reinforcements to their unreinforced masonry houses as part of routine maintenance. </a:t>
            </a:r>
          </a:p>
          <a:p>
            <a:r>
              <a:rPr lang="en-US" sz="1500" dirty="0">
                <a:latin typeface="Roboto Condensed Light" panose="02000000000000000000" pitchFamily="2" charset="0"/>
                <a:ea typeface="Roboto Condensed Light" panose="02000000000000000000" pitchFamily="2" charset="0"/>
                <a:cs typeface="Times New Roman" panose="02020603050405020304" pitchFamily="18" charset="0"/>
              </a:rPr>
              <a:t>About 32,000 homes in Salt Lake City are URMs. These single-family homes in SLC require some kind of seismic improvement as a life-saving measure. </a:t>
            </a:r>
          </a:p>
          <a:p>
            <a:r>
              <a:rPr lang="en-US" sz="1500" dirty="0">
                <a:latin typeface="Roboto Condensed Light" panose="02000000000000000000" pitchFamily="2" charset="0"/>
                <a:ea typeface="Roboto Condensed Light" panose="02000000000000000000" pitchFamily="2" charset="0"/>
                <a:cs typeface="Times New Roman" panose="02020603050405020304" pitchFamily="18" charset="0"/>
              </a:rPr>
              <a:t>As of early 2024, 120 houses have been retrofitted, 80 are in process and over 4,000 are on a waitlist.</a:t>
            </a:r>
          </a:p>
        </p:txBody>
      </p:sp>
      <p:sp>
        <p:nvSpPr>
          <p:cNvPr id="4" name="Slide Number Placeholder 3">
            <a:extLst>
              <a:ext uri="{FF2B5EF4-FFF2-40B4-BE49-F238E27FC236}">
                <a16:creationId xmlns:a16="http://schemas.microsoft.com/office/drawing/2014/main" id="{9765FF19-1D0E-434C-AA2D-D4400E8AC9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1026" name="Picture 2" descr="ONE YEAR LATER: The Magna Earthquake continues to shake the Salt Lake  Valley | ABC4 Utah">
            <a:extLst>
              <a:ext uri="{FF2B5EF4-FFF2-40B4-BE49-F238E27FC236}">
                <a16:creationId xmlns:a16="http://schemas.microsoft.com/office/drawing/2014/main" id="{3B0DE273-3264-4442-BC6F-88D325237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600" y="1630299"/>
            <a:ext cx="4006392" cy="2669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8C7829-06A5-40D6-A737-931735AA7910}"/>
              </a:ext>
            </a:extLst>
          </p:cNvPr>
          <p:cNvSpPr txBox="1"/>
          <p:nvPr/>
        </p:nvSpPr>
        <p:spPr>
          <a:xfrm>
            <a:off x="8191495" y="4283648"/>
            <a:ext cx="952505" cy="184666"/>
          </a:xfrm>
          <a:prstGeom prst="rect">
            <a:avLst/>
          </a:prstGeom>
          <a:noFill/>
        </p:spPr>
        <p:txBody>
          <a:bodyPr wrap="none" rtlCol="0">
            <a:spAutoFit/>
          </a:bodyPr>
          <a:lstStyle/>
          <a:p>
            <a:r>
              <a:rPr lang="en-US" sz="600" dirty="0"/>
              <a:t>Photo: Google Images</a:t>
            </a:r>
          </a:p>
        </p:txBody>
      </p:sp>
    </p:spTree>
    <p:extLst>
      <p:ext uri="{BB962C8B-B14F-4D97-AF65-F5344CB8AC3E}">
        <p14:creationId xmlns:p14="http://schemas.microsoft.com/office/powerpoint/2010/main" val="213857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4CD4-AA01-4D6E-8822-F609B297516F}"/>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HAZARD MITIGATION PLANNING</a:t>
            </a:r>
            <a:b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br>
            <a:r>
              <a:rPr lang="en-US" sz="160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AUDIENCE POLL</a:t>
            </a:r>
            <a:endPar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D5E6022-2F6B-4D4F-A655-F659F24B1362}"/>
              </a:ext>
            </a:extLst>
          </p:cNvPr>
          <p:cNvSpPr>
            <a:spLocks noGrp="1"/>
          </p:cNvSpPr>
          <p:nvPr>
            <p:ph type="body" idx="1"/>
          </p:nvPr>
        </p:nvSpPr>
        <p:spPr>
          <a:xfrm>
            <a:off x="814275" y="1537988"/>
            <a:ext cx="4543650" cy="3098512"/>
          </a:xfrm>
        </p:spPr>
        <p:txBody>
          <a:bodyPr/>
          <a:lstStyle/>
          <a:p>
            <a:pPr marL="101600" indent="0">
              <a:lnSpc>
                <a:spcPct val="150000"/>
              </a:lnSpc>
              <a:buNone/>
            </a:pPr>
            <a:r>
              <a:rPr lang="en-US" b="1">
                <a:solidFill>
                  <a:srgbClr val="3F5378"/>
                </a:solidFill>
                <a:latin typeface="Roboto Condensed" panose="02000000000000000000" pitchFamily="2" charset="0"/>
                <a:ea typeface="Roboto Condensed" panose="02000000000000000000" pitchFamily="2" charset="0"/>
                <a:cs typeface="Roboto Condensed" panose="02000000000000000000" pitchFamily="2" charset="0"/>
              </a:rPr>
              <a:t>Poll Questions!</a:t>
            </a:r>
          </a:p>
          <a:p>
            <a:pPr>
              <a:lnSpc>
                <a:spcPct val="150000"/>
              </a:lnSpc>
              <a:buClr>
                <a:srgbClr val="FF9800"/>
              </a:buClr>
              <a:buFont typeface="Wingdings" panose="05000000000000000000" pitchFamily="2" charset="2"/>
              <a:buChar char="v"/>
            </a:pPr>
            <a:r>
              <a:rPr lang="en-US">
                <a:latin typeface="Roboto Condensed Light" panose="02000000000000000000" pitchFamily="2" charset="0"/>
                <a:ea typeface="Roboto Condensed Light" panose="02000000000000000000" pitchFamily="2" charset="0"/>
                <a:cs typeface="Times New Roman" panose="02020603050405020304" pitchFamily="18" charset="0"/>
              </a:rPr>
              <a:t>What word or phrase comes to mind when you think of Hazard Mitigation Planning?</a:t>
            </a:r>
          </a:p>
          <a:p>
            <a:pPr>
              <a:lnSpc>
                <a:spcPct val="150000"/>
              </a:lnSpc>
              <a:buClr>
                <a:srgbClr val="FF9800"/>
              </a:buClr>
              <a:buFont typeface="Wingdings" panose="05000000000000000000" pitchFamily="2" charset="2"/>
              <a:buChar char="v"/>
            </a:pPr>
            <a:r>
              <a:rPr lang="en-US">
                <a:latin typeface="Roboto Condensed Light" panose="02000000000000000000" pitchFamily="2" charset="0"/>
                <a:ea typeface="Roboto Condensed Light" panose="02000000000000000000" pitchFamily="2" charset="0"/>
                <a:cs typeface="Times New Roman" panose="02020603050405020304" pitchFamily="18" charset="0"/>
              </a:rPr>
              <a:t>Have you ever participated in a Hazard Mitigation Plan before?</a:t>
            </a:r>
          </a:p>
        </p:txBody>
      </p:sp>
      <p:sp>
        <p:nvSpPr>
          <p:cNvPr id="5" name="Slide Number Placeholder 4">
            <a:extLst>
              <a:ext uri="{FF2B5EF4-FFF2-40B4-BE49-F238E27FC236}">
                <a16:creationId xmlns:a16="http://schemas.microsoft.com/office/drawing/2014/main" id="{33FAE703-5013-434C-90B9-2E9F437AB5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pSp>
        <p:nvGrpSpPr>
          <p:cNvPr id="10" name="Group 9">
            <a:extLst>
              <a:ext uri="{FF2B5EF4-FFF2-40B4-BE49-F238E27FC236}">
                <a16:creationId xmlns:a16="http://schemas.microsoft.com/office/drawing/2014/main" id="{872A6B59-8649-F595-01BD-5F2A5E719374}"/>
              </a:ext>
            </a:extLst>
          </p:cNvPr>
          <p:cNvGrpSpPr/>
          <p:nvPr/>
        </p:nvGrpSpPr>
        <p:grpSpPr>
          <a:xfrm>
            <a:off x="6122382" y="1306600"/>
            <a:ext cx="1457250" cy="3228299"/>
            <a:chOff x="6122382" y="1306600"/>
            <a:chExt cx="1457250" cy="3228299"/>
          </a:xfrm>
        </p:grpSpPr>
        <p:sp>
          <p:nvSpPr>
            <p:cNvPr id="6" name="Google Shape;470;p30">
              <a:extLst>
                <a:ext uri="{FF2B5EF4-FFF2-40B4-BE49-F238E27FC236}">
                  <a16:creationId xmlns:a16="http://schemas.microsoft.com/office/drawing/2014/main" id="{8DBDED35-AC80-41AB-988A-C51F11B3BD95}"/>
                </a:ext>
              </a:extLst>
            </p:cNvPr>
            <p:cNvSpPr/>
            <p:nvPr/>
          </p:nvSpPr>
          <p:spPr>
            <a:xfrm>
              <a:off x="6122382" y="1306600"/>
              <a:ext cx="1457250" cy="3228299"/>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C7D3E6"/>
            </a:solidFill>
            <a:ln w="9525" cap="flat" cmpd="sng">
              <a:solidFill>
                <a:srgbClr val="92A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pic>
          <p:nvPicPr>
            <p:cNvPr id="8" name="Picture 7">
              <a:extLst>
                <a:ext uri="{FF2B5EF4-FFF2-40B4-BE49-F238E27FC236}">
                  <a16:creationId xmlns:a16="http://schemas.microsoft.com/office/drawing/2014/main" id="{FDFA19F3-814B-1417-287B-DF891EAA3E44}"/>
                </a:ext>
              </a:extLst>
            </p:cNvPr>
            <p:cNvPicPr>
              <a:picLocks noChangeAspect="1"/>
            </p:cNvPicPr>
            <p:nvPr/>
          </p:nvPicPr>
          <p:blipFill>
            <a:blip r:embed="rId3"/>
            <a:srcRect/>
            <a:stretch/>
          </p:blipFill>
          <p:spPr>
            <a:xfrm>
              <a:off x="6288097" y="1816169"/>
              <a:ext cx="1141188" cy="1143000"/>
            </a:xfrm>
            <a:prstGeom prst="rect">
              <a:avLst/>
            </a:prstGeom>
          </p:spPr>
        </p:pic>
        <p:sp>
          <p:nvSpPr>
            <p:cNvPr id="9" name="TextBox 8">
              <a:extLst>
                <a:ext uri="{FF2B5EF4-FFF2-40B4-BE49-F238E27FC236}">
                  <a16:creationId xmlns:a16="http://schemas.microsoft.com/office/drawing/2014/main" id="{9CE53A1D-0B70-CB9D-62F7-977500676309}"/>
                </a:ext>
              </a:extLst>
            </p:cNvPr>
            <p:cNvSpPr txBox="1"/>
            <p:nvPr/>
          </p:nvSpPr>
          <p:spPr>
            <a:xfrm>
              <a:off x="6279507" y="2920749"/>
              <a:ext cx="1143000" cy="1200329"/>
            </a:xfrm>
            <a:prstGeom prst="rect">
              <a:avLst/>
            </a:prstGeom>
            <a:noFill/>
          </p:spPr>
          <p:txBody>
            <a:bodyPr wrap="square" rtlCol="0">
              <a:spAutoFit/>
            </a:bodyPr>
            <a:lstStyle/>
            <a:p>
              <a:pPr algn="ctr"/>
              <a:r>
                <a:rPr lang="en-US" sz="1800" dirty="0">
                  <a:latin typeface="Roboto Condensed Light" panose="02000000000000000000" pitchFamily="2" charset="0"/>
                  <a:ea typeface="Roboto Condensed Light" panose="02000000000000000000" pitchFamily="2" charset="0"/>
                  <a:cs typeface="Roboto Condensed Light" panose="02000000000000000000" pitchFamily="2" charset="0"/>
                </a:rPr>
                <a:t>Join at </a:t>
              </a:r>
              <a:r>
                <a:rPr lang="en-US" sz="1800" b="1" dirty="0">
                  <a:latin typeface="Roboto Condensed Light" panose="02000000000000000000" pitchFamily="2" charset="0"/>
                  <a:ea typeface="Roboto Condensed Light" panose="02000000000000000000" pitchFamily="2" charset="0"/>
                  <a:cs typeface="Roboto Condensed Light" panose="02000000000000000000" pitchFamily="2" charset="0"/>
                </a:rPr>
                <a:t>menti.com  </a:t>
              </a:r>
            </a:p>
            <a:p>
              <a:pPr algn="ctr"/>
              <a:r>
                <a:rPr lang="en-US" sz="1800" dirty="0">
                  <a:latin typeface="Roboto Condensed Light" panose="02000000000000000000" pitchFamily="2" charset="0"/>
                  <a:ea typeface="Roboto Condensed Light" panose="02000000000000000000" pitchFamily="2" charset="0"/>
                  <a:cs typeface="Roboto Condensed Light" panose="02000000000000000000" pitchFamily="2" charset="0"/>
                </a:rPr>
                <a:t>use code: </a:t>
              </a:r>
              <a:r>
                <a:rPr lang="en-US" sz="1800" b="1" dirty="0">
                  <a:latin typeface="Roboto Condensed Light" panose="02000000000000000000" pitchFamily="2" charset="0"/>
                  <a:ea typeface="Roboto Condensed Light" panose="02000000000000000000" pitchFamily="2" charset="0"/>
                  <a:cs typeface="Roboto Condensed Light" panose="02000000000000000000" pitchFamily="2" charset="0"/>
                </a:rPr>
                <a:t>2915 4462</a:t>
              </a:r>
            </a:p>
          </p:txBody>
        </p:sp>
      </p:grpSp>
    </p:spTree>
    <p:extLst>
      <p:ext uri="{BB962C8B-B14F-4D97-AF65-F5344CB8AC3E}">
        <p14:creationId xmlns:p14="http://schemas.microsoft.com/office/powerpoint/2010/main" val="823324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B6F9-2CDA-4FB4-A3B8-E1DFB107C0D5}"/>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OGDEN CITY RIVER RESTORATION</a:t>
            </a:r>
            <a:br>
              <a:rPr lang="en-US">
                <a:latin typeface="Roboto Condensed" panose="02000000000000000000" pitchFamily="2" charset="0"/>
                <a:ea typeface="Roboto Condensed" panose="02000000000000000000" pitchFamily="2" charset="0"/>
                <a:cs typeface="Times New Roman" panose="02020603050405020304" pitchFamily="18" charset="0"/>
              </a:rPr>
            </a:br>
            <a:r>
              <a:rPr lang="en-US" sz="1600">
                <a:latin typeface="Roboto Condensed" panose="02000000000000000000" pitchFamily="2" charset="0"/>
                <a:ea typeface="Roboto Condensed" panose="02000000000000000000" pitchFamily="2" charset="0"/>
                <a:cs typeface="Times New Roman" panose="02020603050405020304" pitchFamily="18" charset="0"/>
              </a:rPr>
              <a:t>HMGP</a:t>
            </a:r>
            <a:endParaRPr lang="en-US">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 name="Text Placeholder 2">
            <a:extLst>
              <a:ext uri="{FF2B5EF4-FFF2-40B4-BE49-F238E27FC236}">
                <a16:creationId xmlns:a16="http://schemas.microsoft.com/office/drawing/2014/main" id="{675C9783-98B4-491F-8E41-8ED72BB3DC4D}"/>
              </a:ext>
            </a:extLst>
          </p:cNvPr>
          <p:cNvSpPr>
            <a:spLocks noGrp="1"/>
          </p:cNvSpPr>
          <p:nvPr>
            <p:ph type="body" idx="1"/>
          </p:nvPr>
        </p:nvSpPr>
        <p:spPr>
          <a:xfrm>
            <a:off x="395175" y="1526062"/>
            <a:ext cx="4786425" cy="3224863"/>
          </a:xfrm>
        </p:spPr>
        <p:txBody>
          <a:bodyPr/>
          <a:lstStyle/>
          <a:p>
            <a:pPr>
              <a:lnSpc>
                <a:spcPct val="150000"/>
              </a:lnSpc>
            </a:pPr>
            <a:r>
              <a:rPr lang="en-US" sz="1600" dirty="0"/>
              <a:t>An existing below-grade sewer line runs parallel to the bridge with a risk of failure. Other benefits from this project include debris removal, improvements to water quality, restoring aquatic and riparian habitats, and recreation benefits.</a:t>
            </a:r>
          </a:p>
          <a:p>
            <a:pPr>
              <a:lnSpc>
                <a:spcPct val="150000"/>
              </a:lnSpc>
            </a:pPr>
            <a:r>
              <a:rPr lang="en-US" sz="1600" dirty="0"/>
              <a:t>Kayak park and safer recreational area.</a:t>
            </a:r>
          </a:p>
          <a:p>
            <a:pPr>
              <a:lnSpc>
                <a:spcPct val="150000"/>
              </a:lnSpc>
            </a:pPr>
            <a:r>
              <a:rPr lang="en-US" sz="1600" dirty="0"/>
              <a:t>Success has motivated the city council to pursue more mitigation and improvement projects.</a:t>
            </a:r>
          </a:p>
        </p:txBody>
      </p:sp>
      <p:sp>
        <p:nvSpPr>
          <p:cNvPr id="4" name="Slide Number Placeholder 3">
            <a:extLst>
              <a:ext uri="{FF2B5EF4-FFF2-40B4-BE49-F238E27FC236}">
                <a16:creationId xmlns:a16="http://schemas.microsoft.com/office/drawing/2014/main" id="{9765FF19-1D0E-434C-AA2D-D4400E8AC9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1028" name="Picture 4" descr="Photo">
            <a:extLst>
              <a:ext uri="{FF2B5EF4-FFF2-40B4-BE49-F238E27FC236}">
                <a16:creationId xmlns:a16="http://schemas.microsoft.com/office/drawing/2014/main" id="{796D3945-207A-4DFF-8885-AB4953689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753376"/>
            <a:ext cx="3384550" cy="38831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351974-1E31-4253-80F1-3D8EDBBD1EF4}"/>
              </a:ext>
            </a:extLst>
          </p:cNvPr>
          <p:cNvSpPr txBox="1"/>
          <p:nvPr/>
        </p:nvSpPr>
        <p:spPr>
          <a:xfrm>
            <a:off x="8051545" y="591009"/>
            <a:ext cx="952505" cy="184666"/>
          </a:xfrm>
          <a:prstGeom prst="rect">
            <a:avLst/>
          </a:prstGeom>
          <a:noFill/>
        </p:spPr>
        <p:txBody>
          <a:bodyPr wrap="none" rtlCol="0">
            <a:spAutoFit/>
          </a:bodyPr>
          <a:lstStyle/>
          <a:p>
            <a:r>
              <a:rPr lang="en-US" sz="600" dirty="0"/>
              <a:t>Photo: Google Images</a:t>
            </a:r>
          </a:p>
        </p:txBody>
      </p:sp>
    </p:spTree>
    <p:extLst>
      <p:ext uri="{BB962C8B-B14F-4D97-AF65-F5344CB8AC3E}">
        <p14:creationId xmlns:p14="http://schemas.microsoft.com/office/powerpoint/2010/main" val="1740429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B6F9-2CDA-4FB4-A3B8-E1DFB107C0D5}"/>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PROVO WATER SUPPLY</a:t>
            </a:r>
            <a:br>
              <a:rPr lang="en-US">
                <a:latin typeface="Roboto Condensed" panose="02000000000000000000" pitchFamily="2" charset="0"/>
                <a:ea typeface="Roboto Condensed" panose="02000000000000000000" pitchFamily="2" charset="0"/>
                <a:cs typeface="Times New Roman" panose="02020603050405020304" pitchFamily="18" charset="0"/>
              </a:rPr>
            </a:br>
            <a:r>
              <a:rPr lang="en-US" sz="1600">
                <a:latin typeface="Roboto Condensed" panose="02000000000000000000" pitchFamily="2" charset="0"/>
                <a:ea typeface="Roboto Condensed" panose="02000000000000000000" pitchFamily="2" charset="0"/>
                <a:cs typeface="Times New Roman" panose="02020603050405020304" pitchFamily="18" charset="0"/>
              </a:rPr>
              <a:t>BRIC</a:t>
            </a:r>
            <a:endParaRPr lang="en-US">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 name="Text Placeholder 2">
            <a:extLst>
              <a:ext uri="{FF2B5EF4-FFF2-40B4-BE49-F238E27FC236}">
                <a16:creationId xmlns:a16="http://schemas.microsoft.com/office/drawing/2014/main" id="{675C9783-98B4-491F-8E41-8ED72BB3DC4D}"/>
              </a:ext>
            </a:extLst>
          </p:cNvPr>
          <p:cNvSpPr>
            <a:spLocks noGrp="1"/>
          </p:cNvSpPr>
          <p:nvPr>
            <p:ph type="body" idx="1"/>
          </p:nvPr>
        </p:nvSpPr>
        <p:spPr>
          <a:xfrm>
            <a:off x="814274" y="1327350"/>
            <a:ext cx="8126525" cy="3624750"/>
          </a:xfrm>
        </p:spPr>
        <p:txBody>
          <a:bodyPr/>
          <a:lstStyle/>
          <a:p>
            <a:r>
              <a:rPr lang="en-US" sz="1800" dirty="0"/>
              <a:t>Infrastructure improvement project</a:t>
            </a:r>
          </a:p>
          <a:p>
            <a:r>
              <a:rPr lang="en-US" sz="1800" dirty="0"/>
              <a:t>Project Cost</a:t>
            </a:r>
          </a:p>
          <a:p>
            <a:pPr lvl="1"/>
            <a:r>
              <a:rPr lang="en-US" sz="1800" dirty="0"/>
              <a:t>Federal Share $50,000,000.00</a:t>
            </a:r>
          </a:p>
          <a:p>
            <a:pPr lvl="1"/>
            <a:r>
              <a:rPr lang="en-US" sz="1800" dirty="0"/>
              <a:t>Local Share $30,000,000.00</a:t>
            </a:r>
          </a:p>
          <a:p>
            <a:r>
              <a:rPr lang="en-US" sz="1800" dirty="0"/>
              <a:t>Provo is a city of 115,718 people, where water is primarily drawn from 160 springs and 15 wells, and is supplemented with groundwater supply through the Central Utah Water Conservancy District.</a:t>
            </a:r>
          </a:p>
          <a:p>
            <a:r>
              <a:rPr lang="en-US" sz="1800" dirty="0"/>
              <a:t>Aquifer Storage Recovery (ASR) has been identified as a key tool in securing a long-term sustainable water supply for the City of Provo.</a:t>
            </a:r>
          </a:p>
          <a:p>
            <a:endParaRPr lang="en-US" sz="1600" dirty="0"/>
          </a:p>
        </p:txBody>
      </p:sp>
      <p:sp>
        <p:nvSpPr>
          <p:cNvPr id="4" name="Slide Number Placeholder 3">
            <a:extLst>
              <a:ext uri="{FF2B5EF4-FFF2-40B4-BE49-F238E27FC236}">
                <a16:creationId xmlns:a16="http://schemas.microsoft.com/office/drawing/2014/main" id="{9765FF19-1D0E-434C-AA2D-D4400E8AC9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1936606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E05A-BF24-4525-B1D9-DA35295389B6}"/>
              </a:ext>
            </a:extLst>
          </p:cNvPr>
          <p:cNvSpPr>
            <a:spLocks noGrp="1"/>
          </p:cNvSpPr>
          <p:nvPr>
            <p:ph type="title"/>
          </p:nvPr>
        </p:nvSpPr>
        <p:spPr/>
        <p:txBody>
          <a:bodyPr/>
          <a:lstStyle/>
          <a:p>
            <a:r>
              <a:rPr lang="en-US">
                <a:solidFill>
                  <a:srgbClr val="FF9800"/>
                </a:solidFill>
              </a:rPr>
              <a:t>WHAT ABOUT LOCAL PLANNERS?</a:t>
            </a:r>
          </a:p>
        </p:txBody>
      </p:sp>
      <p:sp>
        <p:nvSpPr>
          <p:cNvPr id="3" name="Text Placeholder 2">
            <a:extLst>
              <a:ext uri="{FF2B5EF4-FFF2-40B4-BE49-F238E27FC236}">
                <a16:creationId xmlns:a16="http://schemas.microsoft.com/office/drawing/2014/main" id="{03ED570F-DB1A-4562-891B-B89A8F072011}"/>
              </a:ext>
            </a:extLst>
          </p:cNvPr>
          <p:cNvSpPr>
            <a:spLocks noGrp="1"/>
          </p:cNvSpPr>
          <p:nvPr>
            <p:ph type="body" idx="1"/>
          </p:nvPr>
        </p:nvSpPr>
        <p:spPr>
          <a:xfrm>
            <a:off x="543133" y="1400184"/>
            <a:ext cx="3330224" cy="3145500"/>
          </a:xfrm>
        </p:spPr>
        <p:txBody>
          <a:bodyPr/>
          <a:lstStyle/>
          <a:p>
            <a:pPr>
              <a:lnSpc>
                <a:spcPct val="150000"/>
              </a:lnSpc>
            </a:pPr>
            <a:r>
              <a:rPr lang="en-US" sz="1800" dirty="0">
                <a:latin typeface="Roboto Condensed" panose="02000000000000000000" pitchFamily="2" charset="0"/>
                <a:ea typeface="Roboto Condensed" panose="02000000000000000000" pitchFamily="2" charset="0"/>
              </a:rPr>
              <a:t>Capital Improvement Plans</a:t>
            </a:r>
          </a:p>
          <a:p>
            <a:pPr>
              <a:lnSpc>
                <a:spcPct val="150000"/>
              </a:lnSpc>
            </a:pPr>
            <a:r>
              <a:rPr lang="en-US" sz="1800" dirty="0">
                <a:latin typeface="Roboto Condensed" panose="02000000000000000000" pitchFamily="2" charset="0"/>
                <a:ea typeface="Roboto Condensed" panose="02000000000000000000" pitchFamily="2" charset="0"/>
              </a:rPr>
              <a:t> Infrastructure Plans</a:t>
            </a:r>
          </a:p>
          <a:p>
            <a:pPr>
              <a:lnSpc>
                <a:spcPct val="150000"/>
              </a:lnSpc>
            </a:pPr>
            <a:r>
              <a:rPr lang="en-US" sz="1800" dirty="0">
                <a:latin typeface="Roboto Condensed" panose="02000000000000000000" pitchFamily="2" charset="0"/>
                <a:ea typeface="Roboto Condensed" panose="02000000000000000000" pitchFamily="2" charset="0"/>
              </a:rPr>
              <a:t> Climate Plans</a:t>
            </a:r>
          </a:p>
          <a:p>
            <a:pPr>
              <a:lnSpc>
                <a:spcPct val="150000"/>
              </a:lnSpc>
            </a:pPr>
            <a:r>
              <a:rPr lang="en-US" sz="1800" dirty="0">
                <a:latin typeface="Roboto Condensed" panose="02000000000000000000" pitchFamily="2" charset="0"/>
                <a:ea typeface="Roboto Condensed" panose="02000000000000000000" pitchFamily="2" charset="0"/>
              </a:rPr>
              <a:t> Housing Plans</a:t>
            </a:r>
          </a:p>
          <a:p>
            <a:pPr>
              <a:lnSpc>
                <a:spcPct val="150000"/>
              </a:lnSpc>
            </a:pPr>
            <a:r>
              <a:rPr lang="en-US" sz="1800" dirty="0">
                <a:latin typeface="Roboto Condensed" panose="02000000000000000000" pitchFamily="2" charset="0"/>
                <a:ea typeface="Roboto Condensed" panose="02000000000000000000" pitchFamily="2" charset="0"/>
              </a:rPr>
              <a:t> Historic Preservation Plans</a:t>
            </a:r>
          </a:p>
          <a:p>
            <a:pPr>
              <a:lnSpc>
                <a:spcPct val="150000"/>
              </a:lnSpc>
            </a:pPr>
            <a:r>
              <a:rPr lang="en-US" sz="1800" dirty="0">
                <a:latin typeface="Roboto Condensed" panose="02000000000000000000" pitchFamily="2" charset="0"/>
                <a:ea typeface="Roboto Condensed" panose="02000000000000000000" pitchFamily="2" charset="0"/>
              </a:rPr>
              <a:t> Master/General Plans</a:t>
            </a:r>
          </a:p>
        </p:txBody>
      </p:sp>
      <p:sp>
        <p:nvSpPr>
          <p:cNvPr id="4" name="Slide Number Placeholder 3">
            <a:extLst>
              <a:ext uri="{FF2B5EF4-FFF2-40B4-BE49-F238E27FC236}">
                <a16:creationId xmlns:a16="http://schemas.microsoft.com/office/drawing/2014/main" id="{C1A34998-A9B8-4873-98EB-2E8DDBB6DD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2050" name="Picture 2" descr="Photo">
            <a:extLst>
              <a:ext uri="{FF2B5EF4-FFF2-40B4-BE49-F238E27FC236}">
                <a16:creationId xmlns:a16="http://schemas.microsoft.com/office/drawing/2014/main" id="{A5318C20-10C7-462C-900E-CF0DB484A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174" y="1254515"/>
            <a:ext cx="4388225" cy="32911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B11742-2B03-4BC8-A02A-6A6561425A88}"/>
              </a:ext>
            </a:extLst>
          </p:cNvPr>
          <p:cNvSpPr txBox="1"/>
          <p:nvPr/>
        </p:nvSpPr>
        <p:spPr>
          <a:xfrm>
            <a:off x="7835894" y="1066442"/>
            <a:ext cx="952505" cy="184666"/>
          </a:xfrm>
          <a:prstGeom prst="rect">
            <a:avLst/>
          </a:prstGeom>
          <a:noFill/>
        </p:spPr>
        <p:txBody>
          <a:bodyPr wrap="none" rtlCol="0">
            <a:spAutoFit/>
          </a:bodyPr>
          <a:lstStyle/>
          <a:p>
            <a:r>
              <a:rPr lang="en-US" sz="600" dirty="0"/>
              <a:t>Photo: Google Images</a:t>
            </a:r>
          </a:p>
        </p:txBody>
      </p:sp>
    </p:spTree>
    <p:extLst>
      <p:ext uri="{BB962C8B-B14F-4D97-AF65-F5344CB8AC3E}">
        <p14:creationId xmlns:p14="http://schemas.microsoft.com/office/powerpoint/2010/main" val="879118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ctrTitle" idx="4294967295"/>
          </p:nvPr>
        </p:nvSpPr>
        <p:spPr>
          <a:xfrm>
            <a:off x="685799" y="2269150"/>
            <a:ext cx="6209448"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a:solidFill>
                  <a:srgbClr val="FF9800"/>
                </a:solidFill>
              </a:rPr>
              <a:t>STATE RESOURCES AND OPPORTUNITIES</a:t>
            </a:r>
            <a:endParaRPr sz="5400">
              <a:solidFill>
                <a:srgbClr val="FF9800"/>
              </a:solidFill>
            </a:endParaRPr>
          </a:p>
        </p:txBody>
      </p:sp>
      <p:sp>
        <p:nvSpPr>
          <p:cNvPr id="254" name="Google Shape;254;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grpSp>
        <p:nvGrpSpPr>
          <p:cNvPr id="18" name="Group 17">
            <a:extLst>
              <a:ext uri="{FF2B5EF4-FFF2-40B4-BE49-F238E27FC236}">
                <a16:creationId xmlns:a16="http://schemas.microsoft.com/office/drawing/2014/main" id="{5B4006C8-4E5F-49E8-AC29-1D6E9F62A293}"/>
              </a:ext>
            </a:extLst>
          </p:cNvPr>
          <p:cNvGrpSpPr/>
          <p:nvPr/>
        </p:nvGrpSpPr>
        <p:grpSpPr>
          <a:xfrm>
            <a:off x="6057970" y="826760"/>
            <a:ext cx="2400230" cy="1659520"/>
            <a:chOff x="6355843" y="1035189"/>
            <a:chExt cx="1872393" cy="1311461"/>
          </a:xfrm>
        </p:grpSpPr>
        <p:grpSp>
          <p:nvGrpSpPr>
            <p:cNvPr id="19" name="Google Shape;815;p36">
              <a:extLst>
                <a:ext uri="{FF2B5EF4-FFF2-40B4-BE49-F238E27FC236}">
                  <a16:creationId xmlns:a16="http://schemas.microsoft.com/office/drawing/2014/main" id="{82DD4081-5D09-4241-92BA-749ED4A2EEAB}"/>
                </a:ext>
              </a:extLst>
            </p:cNvPr>
            <p:cNvGrpSpPr/>
            <p:nvPr/>
          </p:nvGrpSpPr>
          <p:grpSpPr>
            <a:xfrm rot="1988337">
              <a:off x="6355843" y="1035189"/>
              <a:ext cx="1872393" cy="1311461"/>
              <a:chOff x="3927500" y="301425"/>
              <a:chExt cx="461550" cy="411625"/>
            </a:xfrm>
          </p:grpSpPr>
          <p:sp>
            <p:nvSpPr>
              <p:cNvPr id="26" name="Google Shape;816;p36">
                <a:extLst>
                  <a:ext uri="{FF2B5EF4-FFF2-40B4-BE49-F238E27FC236}">
                    <a16:creationId xmlns:a16="http://schemas.microsoft.com/office/drawing/2014/main" id="{1E8EA2AD-D330-46C8-9F63-D480FDDBB658}"/>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817;p36">
                <a:extLst>
                  <a:ext uri="{FF2B5EF4-FFF2-40B4-BE49-F238E27FC236}">
                    <a16:creationId xmlns:a16="http://schemas.microsoft.com/office/drawing/2014/main" id="{7723C18D-EF9F-401A-8775-1B958B9F6EB1}"/>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818;p36">
                <a:extLst>
                  <a:ext uri="{FF2B5EF4-FFF2-40B4-BE49-F238E27FC236}">
                    <a16:creationId xmlns:a16="http://schemas.microsoft.com/office/drawing/2014/main" id="{0CD16241-0995-4015-847B-2BBEDEF535EF}"/>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819;p36">
                <a:extLst>
                  <a:ext uri="{FF2B5EF4-FFF2-40B4-BE49-F238E27FC236}">
                    <a16:creationId xmlns:a16="http://schemas.microsoft.com/office/drawing/2014/main" id="{A9698C1A-603E-46A1-BDA8-78081493AD7F}"/>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820;p36">
                <a:extLst>
                  <a:ext uri="{FF2B5EF4-FFF2-40B4-BE49-F238E27FC236}">
                    <a16:creationId xmlns:a16="http://schemas.microsoft.com/office/drawing/2014/main" id="{0DA70B63-B7EF-486E-9C6D-500DC00228C0}"/>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821;p36">
                <a:extLst>
                  <a:ext uri="{FF2B5EF4-FFF2-40B4-BE49-F238E27FC236}">
                    <a16:creationId xmlns:a16="http://schemas.microsoft.com/office/drawing/2014/main" id="{690C7D1C-78EC-4C20-A415-283F98044671}"/>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822;p36">
                <a:extLst>
                  <a:ext uri="{FF2B5EF4-FFF2-40B4-BE49-F238E27FC236}">
                    <a16:creationId xmlns:a16="http://schemas.microsoft.com/office/drawing/2014/main" id="{2889C48F-CC0A-42A5-BC65-BA6C9ECF877F}"/>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823;p36">
                <a:extLst>
                  <a:ext uri="{FF2B5EF4-FFF2-40B4-BE49-F238E27FC236}">
                    <a16:creationId xmlns:a16="http://schemas.microsoft.com/office/drawing/2014/main" id="{E63F3E0B-6013-4D8A-8D12-EEEB2DA29247}"/>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824;p36">
                <a:extLst>
                  <a:ext uri="{FF2B5EF4-FFF2-40B4-BE49-F238E27FC236}">
                    <a16:creationId xmlns:a16="http://schemas.microsoft.com/office/drawing/2014/main" id="{4DFAB7BD-DA72-4F7B-95DF-31E875EDCCB0}"/>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825;p36">
                <a:extLst>
                  <a:ext uri="{FF2B5EF4-FFF2-40B4-BE49-F238E27FC236}">
                    <a16:creationId xmlns:a16="http://schemas.microsoft.com/office/drawing/2014/main" id="{D7B40A2D-0259-46DD-8225-37B644909F9B}"/>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826;p36">
                <a:extLst>
                  <a:ext uri="{FF2B5EF4-FFF2-40B4-BE49-F238E27FC236}">
                    <a16:creationId xmlns:a16="http://schemas.microsoft.com/office/drawing/2014/main" id="{055782FF-66B8-4854-8C13-BCA9A2DBF250}"/>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827;p36">
                <a:extLst>
                  <a:ext uri="{FF2B5EF4-FFF2-40B4-BE49-F238E27FC236}">
                    <a16:creationId xmlns:a16="http://schemas.microsoft.com/office/drawing/2014/main" id="{E10CF9A8-CB58-479F-8275-ECD067EF7A06}"/>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828;p36">
                <a:extLst>
                  <a:ext uri="{FF2B5EF4-FFF2-40B4-BE49-F238E27FC236}">
                    <a16:creationId xmlns:a16="http://schemas.microsoft.com/office/drawing/2014/main" id="{7AA1A9E3-9E97-4070-BAED-7D38BF3A28D4}"/>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829;p36">
                <a:extLst>
                  <a:ext uri="{FF2B5EF4-FFF2-40B4-BE49-F238E27FC236}">
                    <a16:creationId xmlns:a16="http://schemas.microsoft.com/office/drawing/2014/main" id="{A65F3CC9-A1E0-465E-9534-B14D5B486AB5}"/>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830;p36">
                <a:extLst>
                  <a:ext uri="{FF2B5EF4-FFF2-40B4-BE49-F238E27FC236}">
                    <a16:creationId xmlns:a16="http://schemas.microsoft.com/office/drawing/2014/main" id="{5FC7E7A5-2DE0-4CDB-B982-60D4CE90AD84}"/>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831;p36">
                <a:extLst>
                  <a:ext uri="{FF2B5EF4-FFF2-40B4-BE49-F238E27FC236}">
                    <a16:creationId xmlns:a16="http://schemas.microsoft.com/office/drawing/2014/main" id="{9793CE6B-E339-472F-A5C0-448575ADA50E}"/>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832;p36">
                <a:extLst>
                  <a:ext uri="{FF2B5EF4-FFF2-40B4-BE49-F238E27FC236}">
                    <a16:creationId xmlns:a16="http://schemas.microsoft.com/office/drawing/2014/main" id="{5556C6B3-AA04-4392-9239-40F647CF6125}"/>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833;p36">
                <a:extLst>
                  <a:ext uri="{FF2B5EF4-FFF2-40B4-BE49-F238E27FC236}">
                    <a16:creationId xmlns:a16="http://schemas.microsoft.com/office/drawing/2014/main" id="{17976D48-8C16-4AA8-B8FC-A124316D1286}"/>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834;p36">
                <a:extLst>
                  <a:ext uri="{FF2B5EF4-FFF2-40B4-BE49-F238E27FC236}">
                    <a16:creationId xmlns:a16="http://schemas.microsoft.com/office/drawing/2014/main" id="{CB2F9483-EF51-458E-A18E-9B6FA4DA2CB3}"/>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835;p36">
                <a:extLst>
                  <a:ext uri="{FF2B5EF4-FFF2-40B4-BE49-F238E27FC236}">
                    <a16:creationId xmlns:a16="http://schemas.microsoft.com/office/drawing/2014/main" id="{0541CBB1-2B3F-45E3-97C1-F08664DFBB7F}"/>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836;p36">
                <a:extLst>
                  <a:ext uri="{FF2B5EF4-FFF2-40B4-BE49-F238E27FC236}">
                    <a16:creationId xmlns:a16="http://schemas.microsoft.com/office/drawing/2014/main" id="{164B75FF-C93D-4950-B18E-F16DE926D8CF}"/>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837;p36">
                <a:extLst>
                  <a:ext uri="{FF2B5EF4-FFF2-40B4-BE49-F238E27FC236}">
                    <a16:creationId xmlns:a16="http://schemas.microsoft.com/office/drawing/2014/main" id="{6FD6CF9A-C9D9-47C2-802E-55131543E015}"/>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838;p36">
                <a:extLst>
                  <a:ext uri="{FF2B5EF4-FFF2-40B4-BE49-F238E27FC236}">
                    <a16:creationId xmlns:a16="http://schemas.microsoft.com/office/drawing/2014/main" id="{A846BCBE-08E0-47FE-852E-A97BAB705D5B}"/>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839;p36">
                <a:extLst>
                  <a:ext uri="{FF2B5EF4-FFF2-40B4-BE49-F238E27FC236}">
                    <a16:creationId xmlns:a16="http://schemas.microsoft.com/office/drawing/2014/main" id="{86D012E2-85B1-443D-A624-8D2B0234E209}"/>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840;p36">
                <a:extLst>
                  <a:ext uri="{FF2B5EF4-FFF2-40B4-BE49-F238E27FC236}">
                    <a16:creationId xmlns:a16="http://schemas.microsoft.com/office/drawing/2014/main" id="{5BCF2561-B1B9-440F-81DD-FF19974BE891}"/>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841;p36">
                <a:extLst>
                  <a:ext uri="{FF2B5EF4-FFF2-40B4-BE49-F238E27FC236}">
                    <a16:creationId xmlns:a16="http://schemas.microsoft.com/office/drawing/2014/main" id="{B1FFE2CA-BC7D-449B-9243-27988C13F17E}"/>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842;p36">
                <a:extLst>
                  <a:ext uri="{FF2B5EF4-FFF2-40B4-BE49-F238E27FC236}">
                    <a16:creationId xmlns:a16="http://schemas.microsoft.com/office/drawing/2014/main" id="{57AB2277-B851-49BD-9E3E-598084A13212}"/>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0" name="Group 19">
              <a:extLst>
                <a:ext uri="{FF2B5EF4-FFF2-40B4-BE49-F238E27FC236}">
                  <a16:creationId xmlns:a16="http://schemas.microsoft.com/office/drawing/2014/main" id="{B0C3B5C7-ED26-40C6-925B-B3313750AD76}"/>
                </a:ext>
              </a:extLst>
            </p:cNvPr>
            <p:cNvGrpSpPr/>
            <p:nvPr/>
          </p:nvGrpSpPr>
          <p:grpSpPr>
            <a:xfrm>
              <a:off x="7631776" y="1644588"/>
              <a:ext cx="528115" cy="545166"/>
              <a:chOff x="6301787" y="2080270"/>
              <a:chExt cx="626029" cy="642280"/>
            </a:xfrm>
          </p:grpSpPr>
          <p:sp>
            <p:nvSpPr>
              <p:cNvPr id="21" name="Google Shape;610;p36">
                <a:extLst>
                  <a:ext uri="{FF2B5EF4-FFF2-40B4-BE49-F238E27FC236}">
                    <a16:creationId xmlns:a16="http://schemas.microsoft.com/office/drawing/2014/main" id="{35B4CA4F-84E6-4DF2-8F47-61D0AA92DB5B}"/>
                  </a:ext>
                </a:extLst>
              </p:cNvPr>
              <p:cNvSpPr/>
              <p:nvPr/>
            </p:nvSpPr>
            <p:spPr>
              <a:xfrm>
                <a:off x="6301787" y="2080270"/>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610;p36">
                <a:extLst>
                  <a:ext uri="{FF2B5EF4-FFF2-40B4-BE49-F238E27FC236}">
                    <a16:creationId xmlns:a16="http://schemas.microsoft.com/office/drawing/2014/main" id="{0C2DF9F3-B447-4F9B-83A9-DDFD74B09CCF}"/>
                  </a:ext>
                </a:extLst>
              </p:cNvPr>
              <p:cNvSpPr/>
              <p:nvPr/>
            </p:nvSpPr>
            <p:spPr>
              <a:xfrm>
                <a:off x="6616903" y="241903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610;p36">
                <a:extLst>
                  <a:ext uri="{FF2B5EF4-FFF2-40B4-BE49-F238E27FC236}">
                    <a16:creationId xmlns:a16="http://schemas.microsoft.com/office/drawing/2014/main" id="{1804E76E-1721-4104-9D85-C441AEE9EA84}"/>
                  </a:ext>
                </a:extLst>
              </p:cNvPr>
              <p:cNvSpPr/>
              <p:nvPr/>
            </p:nvSpPr>
            <p:spPr>
              <a:xfrm rot="16374871">
                <a:off x="6462804" y="2252452"/>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610;p36">
                <a:extLst>
                  <a:ext uri="{FF2B5EF4-FFF2-40B4-BE49-F238E27FC236}">
                    <a16:creationId xmlns:a16="http://schemas.microsoft.com/office/drawing/2014/main" id="{32281098-56E0-45EC-859C-3C7432AA7EF4}"/>
                  </a:ext>
                </a:extLst>
              </p:cNvPr>
              <p:cNvSpPr/>
              <p:nvPr/>
            </p:nvSpPr>
            <p:spPr>
              <a:xfrm>
                <a:off x="6301907" y="2410148"/>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610;p36">
                <a:extLst>
                  <a:ext uri="{FF2B5EF4-FFF2-40B4-BE49-F238E27FC236}">
                    <a16:creationId xmlns:a16="http://schemas.microsoft.com/office/drawing/2014/main" id="{BF3CC4A0-42ED-4FB8-B739-3A0836E14CEA}"/>
                  </a:ext>
                </a:extLst>
              </p:cNvPr>
              <p:cNvSpPr/>
              <p:nvPr/>
            </p:nvSpPr>
            <p:spPr>
              <a:xfrm>
                <a:off x="6624305" y="2100052"/>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51190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41A965-51C6-4485-B97A-6B2C8A7580B8}"/>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UTAH DIRECT TECHNICAL ASSISTANCE (DTA)</a:t>
            </a:r>
          </a:p>
        </p:txBody>
      </p:sp>
      <p:sp>
        <p:nvSpPr>
          <p:cNvPr id="3" name="Text Placeholder 2">
            <a:extLst>
              <a:ext uri="{FF2B5EF4-FFF2-40B4-BE49-F238E27FC236}">
                <a16:creationId xmlns:a16="http://schemas.microsoft.com/office/drawing/2014/main" id="{CAB9B094-6BF1-4B0A-B416-8FBE6FB3508C}"/>
              </a:ext>
            </a:extLst>
          </p:cNvPr>
          <p:cNvSpPr>
            <a:spLocks noGrp="1"/>
          </p:cNvSpPr>
          <p:nvPr>
            <p:ph type="body" idx="1"/>
          </p:nvPr>
        </p:nvSpPr>
        <p:spPr>
          <a:xfrm>
            <a:off x="103342" y="1582792"/>
            <a:ext cx="2605678" cy="2666666"/>
          </a:xfrm>
          <a:solidFill>
            <a:srgbClr val="FF9800"/>
          </a:solidFill>
          <a:ln w="12700">
            <a:solidFill>
              <a:srgbClr val="FF9800"/>
            </a:solidFill>
          </a:ln>
        </p:spPr>
        <p:txBody>
          <a:bodyPr/>
          <a:lstStyle/>
          <a:p>
            <a:pPr marL="101600" indent="0">
              <a:buNone/>
            </a:pPr>
            <a:r>
              <a:rPr lang="en-US" sz="130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DTA is for communities with a desire to increase their capacity and capability to conduct mitigation activities, increase resilience to natural hazards, need help identifying projects that will reduce risk, or need support developing or submitting a BRIC/HMGP application. This is a service for communities that </a:t>
            </a:r>
            <a:r>
              <a:rPr lang="en-US" sz="1300" b="1">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do not have</a:t>
            </a:r>
            <a:r>
              <a:rPr lang="en-US" sz="130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 the resources to do the work for themselves.</a:t>
            </a:r>
          </a:p>
        </p:txBody>
      </p:sp>
      <p:sp>
        <p:nvSpPr>
          <p:cNvPr id="4" name="Text Placeholder 3">
            <a:extLst>
              <a:ext uri="{FF2B5EF4-FFF2-40B4-BE49-F238E27FC236}">
                <a16:creationId xmlns:a16="http://schemas.microsoft.com/office/drawing/2014/main" id="{99E27197-F2CE-4456-8B9D-2A0475F6BD55}"/>
              </a:ext>
            </a:extLst>
          </p:cNvPr>
          <p:cNvSpPr>
            <a:spLocks noGrp="1"/>
          </p:cNvSpPr>
          <p:nvPr>
            <p:ph type="body" idx="2"/>
          </p:nvPr>
        </p:nvSpPr>
        <p:spPr>
          <a:xfrm>
            <a:off x="2735551" y="1257541"/>
            <a:ext cx="4344925" cy="3672537"/>
          </a:xfrm>
        </p:spPr>
        <p:txBody>
          <a:bodyPr/>
          <a:lstStyle/>
          <a:p>
            <a:pPr marL="101600" indent="0">
              <a:buNone/>
            </a:pPr>
            <a:r>
              <a:rPr lang="en-US" sz="1600" b="1" dirty="0">
                <a:latin typeface="Roboto Condensed" panose="02000000000000000000" pitchFamily="2" charset="0"/>
                <a:ea typeface="Roboto Condensed" panose="02000000000000000000" pitchFamily="2" charset="0"/>
                <a:cs typeface="Times New Roman" panose="02020603050405020304" pitchFamily="18" charset="0"/>
              </a:rPr>
              <a:t>Examples of DTA</a:t>
            </a:r>
          </a:p>
          <a:p>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Hazard mitigation plan development/update</a:t>
            </a:r>
          </a:p>
          <a:p>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Mitigation of a specific hazard(s) or in-depth risk assessment of a specific hazard(s)</a:t>
            </a:r>
          </a:p>
          <a:p>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Project identification, conceptualization, and scoping</a:t>
            </a:r>
          </a:p>
          <a:p>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Budget development and potential funding sources identification</a:t>
            </a:r>
          </a:p>
          <a:p>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Community outreach and partnership development</a:t>
            </a:r>
          </a:p>
          <a:p>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Benefit cost analysis</a:t>
            </a:r>
          </a:p>
          <a:p>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Grant writing and management workshops</a:t>
            </a:r>
          </a:p>
          <a:p>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Other [climate adaptation planning, equity analysis, building code work, etc.]</a:t>
            </a:r>
          </a:p>
          <a:p>
            <a:r>
              <a:rPr lang="en-US" sz="1400" dirty="0">
                <a:latin typeface="Roboto Condensed Light" panose="02000000000000000000" pitchFamily="2" charset="0"/>
                <a:ea typeface="Roboto Condensed Light" panose="02000000000000000000" pitchFamily="2" charset="0"/>
                <a:cs typeface="Times New Roman" panose="02020603050405020304" pitchFamily="18" charset="0"/>
              </a:rPr>
              <a:t>BRIC/HMGP sub-application development</a:t>
            </a:r>
          </a:p>
        </p:txBody>
      </p:sp>
      <p:sp>
        <p:nvSpPr>
          <p:cNvPr id="6" name="Slide Number Placeholder 5">
            <a:extLst>
              <a:ext uri="{FF2B5EF4-FFF2-40B4-BE49-F238E27FC236}">
                <a16:creationId xmlns:a16="http://schemas.microsoft.com/office/drawing/2014/main" id="{7B7C3BF1-66E0-4D3D-B610-8DAE47BF81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pic>
        <p:nvPicPr>
          <p:cNvPr id="9" name="Picture 8">
            <a:extLst>
              <a:ext uri="{FF2B5EF4-FFF2-40B4-BE49-F238E27FC236}">
                <a16:creationId xmlns:a16="http://schemas.microsoft.com/office/drawing/2014/main" id="{10630001-C5D0-4885-A24B-92E078B54FD7}"/>
              </a:ext>
            </a:extLst>
          </p:cNvPr>
          <p:cNvPicPr>
            <a:picLocks noChangeAspect="1"/>
          </p:cNvPicPr>
          <p:nvPr/>
        </p:nvPicPr>
        <p:blipFill>
          <a:blip r:embed="rId3"/>
          <a:stretch>
            <a:fillRect/>
          </a:stretch>
        </p:blipFill>
        <p:spPr>
          <a:xfrm>
            <a:off x="7175862" y="1438485"/>
            <a:ext cx="1700211" cy="1710837"/>
          </a:xfrm>
          <a:prstGeom prst="rect">
            <a:avLst/>
          </a:prstGeom>
        </p:spPr>
      </p:pic>
      <p:sp>
        <p:nvSpPr>
          <p:cNvPr id="10" name="TextBox 9">
            <a:extLst>
              <a:ext uri="{FF2B5EF4-FFF2-40B4-BE49-F238E27FC236}">
                <a16:creationId xmlns:a16="http://schemas.microsoft.com/office/drawing/2014/main" id="{A00888D3-1F5A-45BC-9932-0DDDA18D2B11}"/>
              </a:ext>
            </a:extLst>
          </p:cNvPr>
          <p:cNvSpPr txBox="1"/>
          <p:nvPr/>
        </p:nvSpPr>
        <p:spPr>
          <a:xfrm>
            <a:off x="7036931" y="819220"/>
            <a:ext cx="1943650" cy="523220"/>
          </a:xfrm>
          <a:prstGeom prst="rect">
            <a:avLst/>
          </a:prstGeom>
          <a:solidFill>
            <a:srgbClr val="C7D3E6"/>
          </a:solidFill>
        </p:spPr>
        <p:txBody>
          <a:bodyPr wrap="square" rtlCol="0">
            <a:spAutoFit/>
          </a:bodyPr>
          <a:lstStyle/>
          <a:p>
            <a:pPr algn="ctr"/>
            <a:r>
              <a:rPr lang="en-US">
                <a:solidFill>
                  <a:srgbClr val="3F5378"/>
                </a:solidFill>
                <a:latin typeface="Roboto Condensed" panose="02000000000000000000" pitchFamily="2" charset="0"/>
                <a:ea typeface="Roboto Condensed" panose="02000000000000000000" pitchFamily="2" charset="0"/>
                <a:cs typeface="Roboto Condensed" panose="02000000000000000000" pitchFamily="2" charset="0"/>
              </a:rPr>
              <a:t>DTA Notice of Interest Link</a:t>
            </a:r>
          </a:p>
        </p:txBody>
      </p:sp>
    </p:spTree>
    <p:extLst>
      <p:ext uri="{BB962C8B-B14F-4D97-AF65-F5344CB8AC3E}">
        <p14:creationId xmlns:p14="http://schemas.microsoft.com/office/powerpoint/2010/main" val="3270522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DC9C6-FD8E-4A35-8781-17652611E96C}"/>
              </a:ext>
            </a:extLst>
          </p:cNvPr>
          <p:cNvSpPr>
            <a:spLocks noGrp="1"/>
          </p:cNvSpPr>
          <p:nvPr>
            <p:ph type="title"/>
          </p:nvPr>
        </p:nvSpPr>
        <p:spPr/>
        <p:txBody>
          <a:bodyPr/>
          <a:lstStyle/>
          <a:p>
            <a:r>
              <a:rPr lang="en-US" sz="200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G-318 LOCAL HAZARD MITIGATION PLANNING TRAINING</a:t>
            </a:r>
            <a:endParaRPr lang="en-US">
              <a:solidFill>
                <a:srgbClr val="FF9800"/>
              </a:solidFill>
              <a:latin typeface="Roboto Condensed" panose="02000000000000000000" pitchFamily="2" charset="0"/>
              <a:ea typeface="Roboto Condensed" panose="02000000000000000000" pitchFamily="2" charset="0"/>
            </a:endParaRPr>
          </a:p>
        </p:txBody>
      </p:sp>
      <p:sp>
        <p:nvSpPr>
          <p:cNvPr id="2" name="Text Placeholder 1">
            <a:extLst>
              <a:ext uri="{FF2B5EF4-FFF2-40B4-BE49-F238E27FC236}">
                <a16:creationId xmlns:a16="http://schemas.microsoft.com/office/drawing/2014/main" id="{6CB89210-8BD6-424B-ABAE-2078C4821C82}"/>
              </a:ext>
            </a:extLst>
          </p:cNvPr>
          <p:cNvSpPr>
            <a:spLocks noGrp="1"/>
          </p:cNvSpPr>
          <p:nvPr>
            <p:ph type="body" idx="1"/>
          </p:nvPr>
        </p:nvSpPr>
        <p:spPr>
          <a:xfrm>
            <a:off x="814274" y="1537987"/>
            <a:ext cx="4319315" cy="3212937"/>
          </a:xfrm>
        </p:spPr>
        <p:txBody>
          <a:bodyPr/>
          <a:lstStyle/>
          <a:p>
            <a:r>
              <a:rPr lang="en-US" sz="1800" dirty="0">
                <a:latin typeface="Roboto Condensed" panose="02000000000000000000" pitchFamily="2" charset="0"/>
                <a:ea typeface="Roboto Condensed" panose="02000000000000000000" pitchFamily="2" charset="0"/>
                <a:cs typeface="Times New Roman" panose="02020603050405020304" pitchFamily="18" charset="0"/>
              </a:rPr>
              <a:t>Please visit </a:t>
            </a:r>
            <a:r>
              <a:rPr lang="en-US" sz="1800"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train.org/</a:t>
            </a:r>
            <a:r>
              <a:rPr lang="en-US" sz="1800" dirty="0" err="1">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utah</a:t>
            </a:r>
            <a:endParaRPr lang="en-US" sz="1800" dirty="0">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endParaRPr>
          </a:p>
          <a:p>
            <a:r>
              <a:rPr lang="en-US" sz="1800" dirty="0">
                <a:latin typeface="Roboto Condensed" panose="02000000000000000000" pitchFamily="2" charset="0"/>
                <a:ea typeface="Roboto Condensed" panose="02000000000000000000" pitchFamily="2" charset="0"/>
                <a:cs typeface="Times New Roman" panose="02020603050405020304" pitchFamily="18" charset="0"/>
              </a:rPr>
              <a:t>Create an account</a:t>
            </a:r>
          </a:p>
          <a:p>
            <a:r>
              <a:rPr lang="en-US" sz="1800" dirty="0">
                <a:latin typeface="Roboto Condensed" panose="02000000000000000000" pitchFamily="2" charset="0"/>
                <a:ea typeface="Roboto Condensed" panose="02000000000000000000" pitchFamily="2" charset="0"/>
                <a:cs typeface="Times New Roman" panose="02020603050405020304" pitchFamily="18" charset="0"/>
              </a:rPr>
              <a:t>Search “G318” and register</a:t>
            </a:r>
          </a:p>
          <a:p>
            <a:endParaRPr lang="en-US" sz="1800" dirty="0">
              <a:latin typeface="Roboto Condensed" panose="02000000000000000000" pitchFamily="2" charset="0"/>
              <a:ea typeface="Roboto Condensed" panose="02000000000000000000" pitchFamily="2" charset="0"/>
              <a:cs typeface="Times New Roman" panose="02020603050405020304" pitchFamily="18" charset="0"/>
            </a:endParaRPr>
          </a:p>
          <a:p>
            <a:r>
              <a:rPr lang="en-US" sz="1800" dirty="0">
                <a:latin typeface="Roboto Condensed" panose="02000000000000000000" pitchFamily="2" charset="0"/>
                <a:ea typeface="Roboto Condensed" panose="02000000000000000000" pitchFamily="2" charset="0"/>
                <a:cs typeface="Times New Roman" panose="02020603050405020304" pitchFamily="18" charset="0"/>
              </a:rPr>
              <a:t>Aug 26-28 8AM to 4PM</a:t>
            </a:r>
          </a:p>
          <a:p>
            <a:r>
              <a:rPr lang="en-US" sz="1800" dirty="0">
                <a:latin typeface="Roboto Condensed" panose="02000000000000000000" pitchFamily="2" charset="0"/>
                <a:ea typeface="Roboto Condensed" panose="02000000000000000000" pitchFamily="2" charset="0"/>
                <a:cs typeface="Times New Roman" panose="02020603050405020304" pitchFamily="18" charset="0"/>
              </a:rPr>
              <a:t>Taylorsville State Office Building TSOB </a:t>
            </a:r>
          </a:p>
          <a:p>
            <a:r>
              <a:rPr lang="en-US" sz="1800" dirty="0">
                <a:latin typeface="Roboto Condensed" panose="02000000000000000000" pitchFamily="2" charset="0"/>
                <a:ea typeface="Roboto Condensed" panose="02000000000000000000" pitchFamily="2" charset="0"/>
                <a:cs typeface="Times New Roman" panose="02020603050405020304" pitchFamily="18" charset="0"/>
              </a:rPr>
              <a:t>The registration deadline will be Aug 12, 2024 at 11:59 PM MDT</a:t>
            </a:r>
          </a:p>
        </p:txBody>
      </p:sp>
      <p:sp>
        <p:nvSpPr>
          <p:cNvPr id="3" name="Slide Number Placeholder 2">
            <a:extLst>
              <a:ext uri="{FF2B5EF4-FFF2-40B4-BE49-F238E27FC236}">
                <a16:creationId xmlns:a16="http://schemas.microsoft.com/office/drawing/2014/main" id="{F4D18398-8852-4A70-AFD8-E8BBFC12F6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9" name="Graphic 8" descr="Teacher with solid fill">
            <a:extLst>
              <a:ext uri="{FF2B5EF4-FFF2-40B4-BE49-F238E27FC236}">
                <a16:creationId xmlns:a16="http://schemas.microsoft.com/office/drawing/2014/main" id="{F84E1B98-F06E-4780-8F54-7749D395F7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33590" y="957695"/>
            <a:ext cx="3228110" cy="3228110"/>
          </a:xfrm>
          <a:prstGeom prst="rect">
            <a:avLst/>
          </a:prstGeom>
        </p:spPr>
      </p:pic>
    </p:spTree>
    <p:extLst>
      <p:ext uri="{BB962C8B-B14F-4D97-AF65-F5344CB8AC3E}">
        <p14:creationId xmlns:p14="http://schemas.microsoft.com/office/powerpoint/2010/main" val="4092785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495" name="Google Shape;495;p33"/>
          <p:cNvSpPr txBox="1">
            <a:spLocks noGrp="1"/>
          </p:cNvSpPr>
          <p:nvPr>
            <p:ph type="ctrTitle" idx="4294967295"/>
          </p:nvPr>
        </p:nvSpPr>
        <p:spPr>
          <a:xfrm>
            <a:off x="1275150" y="1912336"/>
            <a:ext cx="6593700" cy="92582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rgbClr val="FF9800"/>
                </a:solidFill>
              </a:rPr>
              <a:t>THANKS!</a:t>
            </a:r>
            <a:endParaRPr sz="6000" dirty="0">
              <a:solidFill>
                <a:srgbClr val="FF9800"/>
              </a:solidFill>
            </a:endParaRPr>
          </a:p>
        </p:txBody>
      </p:sp>
      <p:sp>
        <p:nvSpPr>
          <p:cNvPr id="496" name="Google Shape;496;p33"/>
          <p:cNvSpPr txBox="1">
            <a:spLocks noGrp="1"/>
          </p:cNvSpPr>
          <p:nvPr>
            <p:ph type="subTitle" idx="4294967295"/>
          </p:nvPr>
        </p:nvSpPr>
        <p:spPr>
          <a:xfrm>
            <a:off x="1275150" y="3451558"/>
            <a:ext cx="6593700" cy="119256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800" dirty="0">
                <a:latin typeface="Roboto Condensed" panose="02000000000000000000" pitchFamily="2" charset="0"/>
                <a:ea typeface="Roboto Condensed" panose="02000000000000000000" pitchFamily="2" charset="0"/>
              </a:rPr>
              <a:t>Any questions?</a:t>
            </a:r>
          </a:p>
          <a:p>
            <a:pPr marL="0" lvl="0" indent="0" algn="ctr" rtl="0">
              <a:lnSpc>
                <a:spcPct val="150000"/>
              </a:lnSpc>
              <a:spcBef>
                <a:spcPts val="0"/>
              </a:spcBef>
              <a:spcAft>
                <a:spcPts val="0"/>
              </a:spcAft>
              <a:buNone/>
            </a:pPr>
            <a:r>
              <a:rPr lang="en" sz="1800" dirty="0">
                <a:latin typeface="Roboto Condensed" panose="02000000000000000000" pitchFamily="2" charset="0"/>
                <a:ea typeface="Roboto Condensed" panose="02000000000000000000" pitchFamily="2" charset="0"/>
              </a:rPr>
              <a:t>Maranda Miller: </a:t>
            </a:r>
            <a:r>
              <a:rPr lang="en-US" sz="1800" dirty="0">
                <a:latin typeface="Roboto Condensed" panose="02000000000000000000" pitchFamily="2" charset="0"/>
                <a:ea typeface="Roboto Condensed" panose="02000000000000000000" pitchFamily="2" charset="0"/>
                <a:hlinkClick r:id="rId3"/>
              </a:rPr>
              <a:t>marandamiller@utah.gov</a:t>
            </a:r>
            <a:endParaRPr lang="en-US" sz="1800" dirty="0">
              <a:latin typeface="Roboto Condensed" panose="02000000000000000000" pitchFamily="2" charset="0"/>
              <a:ea typeface="Roboto Condensed" panose="02000000000000000000" pitchFamily="2" charset="0"/>
            </a:endParaRPr>
          </a:p>
          <a:p>
            <a:pPr marL="0" lvl="0" indent="0" algn="ctr" rtl="0">
              <a:lnSpc>
                <a:spcPct val="150000"/>
              </a:lnSpc>
              <a:spcBef>
                <a:spcPts val="0"/>
              </a:spcBef>
              <a:spcAft>
                <a:spcPts val="0"/>
              </a:spcAft>
              <a:buClr>
                <a:schemeClr val="dk1"/>
              </a:buClr>
              <a:buSzPts val="1100"/>
              <a:buFont typeface="Arial"/>
              <a:buNone/>
            </a:pPr>
            <a:r>
              <a:rPr lang="en-US" sz="1800" dirty="0">
                <a:latin typeface="Roboto Condensed" panose="02000000000000000000" pitchFamily="2" charset="0"/>
                <a:ea typeface="Roboto Condensed" panose="02000000000000000000" pitchFamily="2" charset="0"/>
              </a:rPr>
              <a:t>Mason Kemp: </a:t>
            </a:r>
            <a:r>
              <a:rPr lang="en-US" sz="1800" dirty="0">
                <a:latin typeface="Roboto Condensed" panose="02000000000000000000" pitchFamily="2" charset="0"/>
                <a:ea typeface="Roboto Condensed" panose="02000000000000000000" pitchFamily="2" charset="0"/>
                <a:hlinkClick r:id="rId4"/>
              </a:rPr>
              <a:t>masonkemp@utah.gov</a:t>
            </a:r>
            <a:endParaRPr lang="en-US" sz="1800" dirty="0">
              <a:latin typeface="Roboto Condensed" panose="02000000000000000000" pitchFamily="2" charset="0"/>
              <a:ea typeface="Roboto Condensed" panose="02000000000000000000" pitchFamily="2" charset="0"/>
            </a:endParaRPr>
          </a:p>
          <a:p>
            <a:pPr marL="0" lvl="0" indent="0" algn="ctr" rtl="0">
              <a:lnSpc>
                <a:spcPct val="150000"/>
              </a:lnSpc>
              <a:spcBef>
                <a:spcPts val="0"/>
              </a:spcBef>
              <a:spcAft>
                <a:spcPts val="0"/>
              </a:spcAft>
              <a:buClr>
                <a:schemeClr val="dk1"/>
              </a:buClr>
              <a:buSzPts val="1100"/>
              <a:buFont typeface="Arial"/>
              <a:buNone/>
            </a:pPr>
            <a:r>
              <a:rPr lang="en-US" sz="1800" dirty="0">
                <a:latin typeface="Roboto Condensed" panose="02000000000000000000" pitchFamily="2" charset="0"/>
                <a:ea typeface="Roboto Condensed" panose="02000000000000000000" pitchFamily="2" charset="0"/>
              </a:rPr>
              <a:t>Logan Sand: </a:t>
            </a:r>
            <a:r>
              <a:rPr lang="en-US" sz="1800" dirty="0">
                <a:latin typeface="Roboto Condensed" panose="02000000000000000000" pitchFamily="2" charset="0"/>
                <a:ea typeface="Roboto Condensed" panose="02000000000000000000" pitchFamily="2" charset="0"/>
                <a:hlinkClick r:id="rId5"/>
              </a:rPr>
              <a:t>logan.sand@fema.dhs.gov</a:t>
            </a:r>
            <a:endParaRPr lang="en-US" sz="1800" dirty="0">
              <a:latin typeface="Roboto Condensed" panose="02000000000000000000" pitchFamily="2" charset="0"/>
              <a:ea typeface="Roboto Condensed" panose="02000000000000000000" pitchFamily="2" charset="0"/>
            </a:endParaRPr>
          </a:p>
          <a:p>
            <a:pPr marL="0" lvl="0" indent="0" algn="ctr" rtl="0">
              <a:lnSpc>
                <a:spcPct val="150000"/>
              </a:lnSpc>
              <a:spcBef>
                <a:spcPts val="0"/>
              </a:spcBef>
              <a:spcAft>
                <a:spcPts val="0"/>
              </a:spcAft>
              <a:buClr>
                <a:schemeClr val="dk1"/>
              </a:buClr>
              <a:buSzPts val="1100"/>
              <a:buFont typeface="Arial"/>
              <a:buNone/>
            </a:pPr>
            <a:r>
              <a:rPr lang="en-US" sz="1800" dirty="0">
                <a:latin typeface="Roboto Condensed" panose="02000000000000000000" pitchFamily="2" charset="0"/>
                <a:ea typeface="Roboto Condensed" panose="02000000000000000000" pitchFamily="2" charset="0"/>
              </a:rPr>
              <a:t>Brooke LaPlaca: </a:t>
            </a:r>
            <a:r>
              <a:rPr lang="en-US" sz="1800" dirty="0">
                <a:latin typeface="Roboto Condensed" panose="02000000000000000000" pitchFamily="2" charset="0"/>
                <a:ea typeface="Roboto Condensed" panose="02000000000000000000" pitchFamily="2" charset="0"/>
                <a:hlinkClick r:id="rId6"/>
              </a:rPr>
              <a:t>brooke.laplaca@fema.dhs.gov</a:t>
            </a:r>
            <a:endParaRPr lang="en-US" sz="1800" dirty="0">
              <a:latin typeface="Roboto Condensed" panose="02000000000000000000" pitchFamily="2" charset="0"/>
              <a:ea typeface="Roboto Condensed" panose="02000000000000000000" pitchFamily="2" charset="0"/>
            </a:endParaRPr>
          </a:p>
          <a:p>
            <a:pPr marL="0" lvl="0" indent="0" algn="ctr" rtl="0">
              <a:lnSpc>
                <a:spcPct val="150000"/>
              </a:lnSpc>
              <a:spcBef>
                <a:spcPts val="0"/>
              </a:spcBef>
              <a:spcAft>
                <a:spcPts val="0"/>
              </a:spcAft>
              <a:buClr>
                <a:schemeClr val="dk1"/>
              </a:buClr>
              <a:buSzPts val="1100"/>
              <a:buFont typeface="Arial"/>
              <a:buNone/>
            </a:pPr>
            <a:endParaRPr lang="en-US" sz="2000" dirty="0">
              <a:latin typeface="Roboto Condensed" panose="02000000000000000000" pitchFamily="2" charset="0"/>
              <a:ea typeface="Roboto Condensed" panose="02000000000000000000" pitchFamily="2" charset="0"/>
            </a:endParaRPr>
          </a:p>
        </p:txBody>
      </p:sp>
      <p:grpSp>
        <p:nvGrpSpPr>
          <p:cNvPr id="497" name="Google Shape;497;p33"/>
          <p:cNvGrpSpPr/>
          <p:nvPr/>
        </p:nvGrpSpPr>
        <p:grpSpPr>
          <a:xfrm>
            <a:off x="3996210" y="514753"/>
            <a:ext cx="1197664" cy="1126777"/>
            <a:chOff x="5972700" y="2330200"/>
            <a:chExt cx="411625" cy="387275"/>
          </a:xfrm>
        </p:grpSpPr>
        <p:sp>
          <p:nvSpPr>
            <p:cNvPr id="498" name="Google Shape;498;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4CD4-AA01-4D6E-8822-F609B297516F}"/>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SESSION OBJECTIVES</a:t>
            </a:r>
            <a:b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br>
            <a:r>
              <a:rPr lang="en-US" sz="160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KEY TAKEAWAYS</a:t>
            </a:r>
            <a:endPar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D5E6022-2F6B-4D4F-A655-F659F24B1362}"/>
              </a:ext>
            </a:extLst>
          </p:cNvPr>
          <p:cNvSpPr>
            <a:spLocks noGrp="1"/>
          </p:cNvSpPr>
          <p:nvPr>
            <p:ph type="body" idx="1"/>
          </p:nvPr>
        </p:nvSpPr>
        <p:spPr>
          <a:xfrm>
            <a:off x="814275" y="1537988"/>
            <a:ext cx="6803726" cy="3098512"/>
          </a:xfrm>
        </p:spPr>
        <p:txBody>
          <a:bodyPr/>
          <a:lstStyle/>
          <a:p>
            <a:pPr marL="558800" indent="-457200">
              <a:lnSpc>
                <a:spcPct val="150000"/>
              </a:lnSpc>
              <a:buAutoNum type="arabicPeriod"/>
            </a:pPr>
            <a:r>
              <a:rPr lang="en-US" b="1">
                <a:solidFill>
                  <a:srgbClr val="3F5378"/>
                </a:solidFill>
                <a:latin typeface="Roboto Condensed" panose="02000000000000000000" pitchFamily="2" charset="0"/>
                <a:ea typeface="Roboto Condensed" panose="02000000000000000000" pitchFamily="2" charset="0"/>
                <a:cs typeface="Roboto Condensed" panose="02000000000000000000" pitchFamily="2" charset="0"/>
              </a:rPr>
              <a:t>Overview of hazard mitigation planning </a:t>
            </a:r>
          </a:p>
          <a:p>
            <a:pPr marL="558800" indent="-457200">
              <a:lnSpc>
                <a:spcPct val="150000"/>
              </a:lnSpc>
              <a:buAutoNum type="arabicPeriod"/>
            </a:pPr>
            <a:r>
              <a:rPr lang="en-US" b="1">
                <a:solidFill>
                  <a:srgbClr val="3F5378"/>
                </a:solidFill>
                <a:latin typeface="Roboto Condensed" panose="02000000000000000000" pitchFamily="2" charset="0"/>
                <a:ea typeface="Roboto Condensed" panose="02000000000000000000" pitchFamily="2" charset="0"/>
                <a:cs typeface="Roboto Condensed" panose="02000000000000000000" pitchFamily="2" charset="0"/>
              </a:rPr>
              <a:t>Utah’s State Hazard Mitigation Plan </a:t>
            </a:r>
          </a:p>
          <a:p>
            <a:pPr marL="558800" indent="-457200">
              <a:lnSpc>
                <a:spcPct val="150000"/>
              </a:lnSpc>
              <a:buAutoNum type="arabicPeriod"/>
            </a:pPr>
            <a:r>
              <a:rPr lang="en-US" b="1">
                <a:solidFill>
                  <a:srgbClr val="3F5378"/>
                </a:solidFill>
                <a:latin typeface="Roboto Condensed" panose="02000000000000000000" pitchFamily="2" charset="0"/>
                <a:ea typeface="Roboto Condensed" panose="02000000000000000000" pitchFamily="2" charset="0"/>
                <a:cs typeface="Roboto Condensed" panose="02000000000000000000" pitchFamily="2" charset="0"/>
              </a:rPr>
              <a:t>Roles of planners and call to action</a:t>
            </a:r>
          </a:p>
          <a:p>
            <a:pPr marL="558800" indent="-457200">
              <a:lnSpc>
                <a:spcPct val="150000"/>
              </a:lnSpc>
              <a:buAutoNum type="arabicPeriod"/>
            </a:pPr>
            <a:r>
              <a:rPr lang="en-US" b="1">
                <a:solidFill>
                  <a:srgbClr val="3F5378"/>
                </a:solidFill>
                <a:latin typeface="Roboto Condensed" panose="02000000000000000000" pitchFamily="2" charset="0"/>
                <a:ea typeface="Roboto Condensed" panose="02000000000000000000" pitchFamily="2" charset="0"/>
                <a:cs typeface="Roboto Condensed" panose="02000000000000000000" pitchFamily="2" charset="0"/>
              </a:rPr>
              <a:t>Mitigation investment opportunities </a:t>
            </a:r>
          </a:p>
          <a:p>
            <a:pPr marL="558800" indent="-457200">
              <a:lnSpc>
                <a:spcPct val="150000"/>
              </a:lnSpc>
              <a:buAutoNum type="arabicPeriod"/>
            </a:pPr>
            <a:endParaRPr lang="en-US" b="1">
              <a:solidFill>
                <a:srgbClr val="3F5378"/>
              </a:solidFill>
              <a:latin typeface="Roboto Condensed" panose="02000000000000000000" pitchFamily="2" charset="0"/>
              <a:ea typeface="Roboto Condensed" panose="02000000000000000000" pitchFamily="2" charset="0"/>
              <a:cs typeface="Roboto Condensed" panose="02000000000000000000" pitchFamily="2" charset="0"/>
            </a:endParaRPr>
          </a:p>
          <a:p>
            <a:pPr marL="558800" indent="-457200">
              <a:lnSpc>
                <a:spcPct val="150000"/>
              </a:lnSpc>
              <a:buAutoNum type="arabicPeriod"/>
            </a:pPr>
            <a:endParaRPr lang="en-US">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3FAE703-5013-434C-90B9-2E9F437AB5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66410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E53E-3934-45D8-8072-2A763611A03B}"/>
              </a:ext>
            </a:extLst>
          </p:cNvPr>
          <p:cNvSpPr>
            <a:spLocks noGrp="1"/>
          </p:cNvSpPr>
          <p:nvPr>
            <p:ph type="title"/>
          </p:nvPr>
        </p:nvSpPr>
        <p:spPr/>
        <p:txBody>
          <a:bodyPr/>
          <a:lstStyle/>
          <a:p>
            <a:r>
              <a:rPr lang="en-US">
                <a:solidFill>
                  <a:srgbClr val="FF9800"/>
                </a:solidFill>
                <a:latin typeface="Roboto Condensed" panose="02000000000000000000" pitchFamily="2" charset="0"/>
                <a:ea typeface="Roboto Condensed" panose="02000000000000000000" pitchFamily="2" charset="0"/>
                <a:cs typeface="Times New Roman" panose="02020603050405020304" pitchFamily="18" charset="0"/>
              </a:rPr>
              <a:t>BREAKING THE DISASTER CYCLE</a:t>
            </a:r>
          </a:p>
        </p:txBody>
      </p:sp>
      <p:sp>
        <p:nvSpPr>
          <p:cNvPr id="5" name="Slide Number Placeholder 4">
            <a:extLst>
              <a:ext uri="{FF2B5EF4-FFF2-40B4-BE49-F238E27FC236}">
                <a16:creationId xmlns:a16="http://schemas.microsoft.com/office/drawing/2014/main" id="{479B36EC-F97D-4337-AF90-CB3589F03A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a:extLst>
              <a:ext uri="{FF2B5EF4-FFF2-40B4-BE49-F238E27FC236}">
                <a16:creationId xmlns:a16="http://schemas.microsoft.com/office/drawing/2014/main" id="{F8ED3EE3-CD14-482C-AC4E-C54630F7AF83}"/>
              </a:ext>
            </a:extLst>
          </p:cNvPr>
          <p:cNvPicPr>
            <a:picLocks noChangeAspect="1"/>
          </p:cNvPicPr>
          <p:nvPr/>
        </p:nvPicPr>
        <p:blipFill rotWithShape="1">
          <a:blip r:embed="rId3"/>
          <a:srcRect l="3617" t="7025" r="3911"/>
          <a:stretch/>
        </p:blipFill>
        <p:spPr>
          <a:xfrm>
            <a:off x="1" y="1178587"/>
            <a:ext cx="6923313" cy="3688472"/>
          </a:xfrm>
          <a:prstGeom prst="rect">
            <a:avLst/>
          </a:prstGeom>
        </p:spPr>
      </p:pic>
      <p:sp>
        <p:nvSpPr>
          <p:cNvPr id="3" name="TextBox 2">
            <a:extLst>
              <a:ext uri="{FF2B5EF4-FFF2-40B4-BE49-F238E27FC236}">
                <a16:creationId xmlns:a16="http://schemas.microsoft.com/office/drawing/2014/main" id="{774DEA98-01DC-9E22-42F3-8B8C180B716D}"/>
              </a:ext>
            </a:extLst>
          </p:cNvPr>
          <p:cNvSpPr txBox="1"/>
          <p:nvPr/>
        </p:nvSpPr>
        <p:spPr>
          <a:xfrm>
            <a:off x="38600" y="4881890"/>
            <a:ext cx="4724066" cy="230832"/>
          </a:xfrm>
          <a:prstGeom prst="rect">
            <a:avLst/>
          </a:prstGeom>
          <a:noFill/>
        </p:spPr>
        <p:txBody>
          <a:bodyPr wrap="square" rtlCol="0">
            <a:spAutoFit/>
          </a:bodyPr>
          <a:lstStyle/>
          <a:p>
            <a:r>
              <a:rPr lang="en-US" sz="900" i="1">
                <a:latin typeface="Roboto Condensed Light" panose="02000000000000000000" pitchFamily="2" charset="0"/>
                <a:ea typeface="Roboto Condensed Light" panose="02000000000000000000" pitchFamily="2" charset="0"/>
                <a:cs typeface="Roboto Condensed Light" panose="02000000000000000000" pitchFamily="2" charset="0"/>
              </a:rPr>
              <a:t>Source: </a:t>
            </a:r>
            <a:r>
              <a:rPr lang="fr-FR" sz="900" i="1">
                <a:effectLst/>
                <a:latin typeface="Roboto Condensed Light" panose="02000000000000000000" pitchFamily="2" charset="0"/>
                <a:ea typeface="Roboto Condensed Light" panose="02000000000000000000" pitchFamily="2" charset="0"/>
                <a:cs typeface="Roboto Condensed Light" panose="02000000000000000000" pitchFamily="2" charset="0"/>
              </a:rPr>
              <a:t>National Centers for Environmental Information (NCEI) (noaa.gov)</a:t>
            </a:r>
            <a:endParaRPr lang="en-US" sz="900" i="1">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52399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C61C-0AF5-4DB1-B7AB-AA8D96F6B212}"/>
              </a:ext>
            </a:extLst>
          </p:cNvPr>
          <p:cNvSpPr>
            <a:spLocks noGrp="1"/>
          </p:cNvSpPr>
          <p:nvPr>
            <p:ph type="title"/>
          </p:nvPr>
        </p:nvSpPr>
        <p:spPr/>
        <p:txBody>
          <a:bodyPr/>
          <a:lstStyle/>
          <a:p>
            <a:r>
              <a:rPr lang="en-US">
                <a:solidFill>
                  <a:srgbClr val="FF9800"/>
                </a:solidFill>
              </a:rPr>
              <a:t>HAZARD MITIGATION PLANNING</a:t>
            </a:r>
            <a:br>
              <a:rPr lang="en-US">
                <a:solidFill>
                  <a:schemeClr val="bg1"/>
                </a:solidFill>
              </a:rPr>
            </a:br>
            <a:r>
              <a:rPr lang="en-US" sz="1600">
                <a:solidFill>
                  <a:schemeClr val="bg1"/>
                </a:solidFill>
              </a:rPr>
              <a:t>THE BASICS</a:t>
            </a:r>
            <a:endParaRPr lang="en-US">
              <a:solidFill>
                <a:schemeClr val="bg1"/>
              </a:solidFill>
            </a:endParaRPr>
          </a:p>
        </p:txBody>
      </p:sp>
      <p:sp>
        <p:nvSpPr>
          <p:cNvPr id="5" name="Slide Number Placeholder 4">
            <a:extLst>
              <a:ext uri="{FF2B5EF4-FFF2-40B4-BE49-F238E27FC236}">
                <a16:creationId xmlns:a16="http://schemas.microsoft.com/office/drawing/2014/main" id="{4D9461FC-A60F-49F4-AA23-20F4E6537D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9" name="TextBox 8">
            <a:extLst>
              <a:ext uri="{FF2B5EF4-FFF2-40B4-BE49-F238E27FC236}">
                <a16:creationId xmlns:a16="http://schemas.microsoft.com/office/drawing/2014/main" id="{D7CB6327-172B-ACB2-32AF-2CC10224F8AA}"/>
              </a:ext>
            </a:extLst>
          </p:cNvPr>
          <p:cNvSpPr txBox="1"/>
          <p:nvPr/>
        </p:nvSpPr>
        <p:spPr>
          <a:xfrm>
            <a:off x="814274" y="1304176"/>
            <a:ext cx="8063025" cy="707886"/>
          </a:xfrm>
          <a:prstGeom prst="rect">
            <a:avLst/>
          </a:prstGeom>
          <a:noFill/>
        </p:spPr>
        <p:txBody>
          <a:bodyPr wrap="square">
            <a:spAutoFit/>
          </a:bodyPr>
          <a:lstStyle/>
          <a:p>
            <a:pPr>
              <a:buClr>
                <a:srgbClr val="FF9800"/>
              </a:buClr>
            </a:pPr>
            <a:r>
              <a:rPr lang="en-US" sz="2000" dirty="0">
                <a:latin typeface="Roboto Condensed Light" panose="02000000000000000000" pitchFamily="2" charset="0"/>
                <a:ea typeface="Roboto Condensed Light" panose="02000000000000000000" pitchFamily="2" charset="0"/>
                <a:cs typeface="Times New Roman" panose="02020603050405020304" pitchFamily="18" charset="0"/>
              </a:rPr>
              <a:t>Any sustained action taken to </a:t>
            </a:r>
            <a:r>
              <a:rPr lang="en-US" sz="2000" b="1" dirty="0">
                <a:latin typeface="Roboto Condensed Light" panose="02000000000000000000" pitchFamily="2" charset="0"/>
                <a:ea typeface="Roboto Condensed Light" panose="02000000000000000000" pitchFamily="2" charset="0"/>
                <a:cs typeface="Times New Roman" panose="02020603050405020304" pitchFamily="18" charset="0"/>
              </a:rPr>
              <a:t>reduce or eliminate the long-term risk </a:t>
            </a:r>
            <a:r>
              <a:rPr lang="en-US" sz="2000" dirty="0">
                <a:latin typeface="Roboto Condensed Light" panose="02000000000000000000" pitchFamily="2" charset="0"/>
                <a:ea typeface="Roboto Condensed Light" panose="02000000000000000000" pitchFamily="2" charset="0"/>
                <a:cs typeface="Times New Roman" panose="02020603050405020304" pitchFamily="18" charset="0"/>
              </a:rPr>
              <a:t>to human life and property from hazards. </a:t>
            </a:r>
          </a:p>
        </p:txBody>
      </p:sp>
      <p:pic>
        <p:nvPicPr>
          <p:cNvPr id="1026" name="Picture 2" descr="A circle showing: Aligns Risk Reduction with Public Activities and Decision Making, A Community-Driven, Living Document, Identifies Cost-Effective Actions for Risk Reduction, Focuses Resources on the Greatest Risk, Promotes Partnership Building, Increases Awareness of Hazards and Risk, Aligns Risk Reduction with Public Activities and Decision Making.">
            <a:extLst>
              <a:ext uri="{FF2B5EF4-FFF2-40B4-BE49-F238E27FC236}">
                <a16:creationId xmlns:a16="http://schemas.microsoft.com/office/drawing/2014/main" id="{7685FA16-80DB-5798-9865-49D048749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753" y="2055859"/>
            <a:ext cx="5666187" cy="298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85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C61C-0AF5-4DB1-B7AB-AA8D96F6B212}"/>
              </a:ext>
            </a:extLst>
          </p:cNvPr>
          <p:cNvSpPr>
            <a:spLocks noGrp="1"/>
          </p:cNvSpPr>
          <p:nvPr>
            <p:ph type="title"/>
          </p:nvPr>
        </p:nvSpPr>
        <p:spPr/>
        <p:txBody>
          <a:bodyPr/>
          <a:lstStyle/>
          <a:p>
            <a:r>
              <a:rPr lang="en-US" dirty="0">
                <a:solidFill>
                  <a:srgbClr val="FF9800"/>
                </a:solidFill>
              </a:rPr>
              <a:t>MITIGATION ACTION CATEGORIES</a:t>
            </a:r>
            <a:br>
              <a:rPr lang="en-US" dirty="0"/>
            </a:br>
            <a:r>
              <a:rPr lang="en-US" sz="1600" dirty="0">
                <a:solidFill>
                  <a:schemeClr val="bg1"/>
                </a:solidFill>
              </a:rPr>
              <a:t>EXAMPLES</a:t>
            </a:r>
            <a:endParaRPr lang="en-US" dirty="0">
              <a:solidFill>
                <a:schemeClr val="bg1"/>
              </a:solidFill>
            </a:endParaRPr>
          </a:p>
        </p:txBody>
      </p:sp>
      <p:sp>
        <p:nvSpPr>
          <p:cNvPr id="5" name="Slide Number Placeholder 4">
            <a:extLst>
              <a:ext uri="{FF2B5EF4-FFF2-40B4-BE49-F238E27FC236}">
                <a16:creationId xmlns:a16="http://schemas.microsoft.com/office/drawing/2014/main" id="{4D9461FC-A60F-49F4-AA23-20F4E6537D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aphicFrame>
        <p:nvGraphicFramePr>
          <p:cNvPr id="7" name="Diagram 6">
            <a:extLst>
              <a:ext uri="{FF2B5EF4-FFF2-40B4-BE49-F238E27FC236}">
                <a16:creationId xmlns:a16="http://schemas.microsoft.com/office/drawing/2014/main" id="{A9EC660D-3FAC-442E-AB9A-53D33EA72CCE}"/>
              </a:ext>
            </a:extLst>
          </p:cNvPr>
          <p:cNvGraphicFramePr/>
          <p:nvPr>
            <p:extLst>
              <p:ext uri="{D42A27DB-BD31-4B8C-83A1-F6EECF244321}">
                <p14:modId xmlns:p14="http://schemas.microsoft.com/office/powerpoint/2010/main" val="1494669569"/>
              </p:ext>
            </p:extLst>
          </p:nvPr>
        </p:nvGraphicFramePr>
        <p:xfrm>
          <a:off x="411629" y="1440636"/>
          <a:ext cx="5244332" cy="3195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402A9A8C-46C4-4FAA-B0FE-E9FC6F515E2D}"/>
              </a:ext>
            </a:extLst>
          </p:cNvPr>
          <p:cNvGrpSpPr/>
          <p:nvPr/>
        </p:nvGrpSpPr>
        <p:grpSpPr>
          <a:xfrm>
            <a:off x="5892766" y="1349192"/>
            <a:ext cx="3099929" cy="3401733"/>
            <a:chOff x="4180961" y="1447372"/>
            <a:chExt cx="3099929" cy="3401733"/>
          </a:xfrm>
        </p:grpSpPr>
        <p:pic>
          <p:nvPicPr>
            <p:cNvPr id="9" name="Picture 7">
              <a:extLst>
                <a:ext uri="{FF2B5EF4-FFF2-40B4-BE49-F238E27FC236}">
                  <a16:creationId xmlns:a16="http://schemas.microsoft.com/office/drawing/2014/main" id="{59C68AB6-2DCA-4AE9-AD93-FBC87A968652}"/>
                </a:ext>
              </a:extLst>
            </p:cNvPr>
            <p:cNvPicPr>
              <a:picLocks noChangeAspect="1"/>
            </p:cNvPicPr>
            <p:nvPr/>
          </p:nvPicPr>
          <p:blipFill>
            <a:blip r:embed="rId8"/>
            <a:srcRect/>
            <a:stretch/>
          </p:blipFill>
          <p:spPr>
            <a:xfrm>
              <a:off x="4186844" y="2401652"/>
              <a:ext cx="1032652" cy="675377"/>
            </a:xfrm>
            <a:prstGeom prst="rect">
              <a:avLst/>
            </a:prstGeom>
          </p:spPr>
        </p:pic>
        <p:sp>
          <p:nvSpPr>
            <p:cNvPr id="10" name="Rectangle 9">
              <a:extLst>
                <a:ext uri="{FF2B5EF4-FFF2-40B4-BE49-F238E27FC236}">
                  <a16:creationId xmlns:a16="http://schemas.microsoft.com/office/drawing/2014/main" id="{8CC0FC09-6F58-43D2-83AA-A117195B6DAB}"/>
                </a:ext>
              </a:extLst>
            </p:cNvPr>
            <p:cNvSpPr/>
            <p:nvPr/>
          </p:nvSpPr>
          <p:spPr bwMode="auto">
            <a:xfrm>
              <a:off x="5280986" y="2375809"/>
              <a:ext cx="1999904" cy="535305"/>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defRPr/>
              </a:pPr>
              <a:r>
                <a:rPr lang="en-US" sz="1050">
                  <a:solidFill>
                    <a:srgbClr val="5A5B5D"/>
                  </a:solidFill>
                  <a:latin typeface="Roboto Condensed" panose="02000000000000000000" pitchFamily="2" charset="0"/>
                  <a:ea typeface="Roboto Condensed" panose="02000000000000000000" pitchFamily="2" charset="0"/>
                  <a:cs typeface="Roboto Condensed" panose="02000000000000000000" pitchFamily="2" charset="0"/>
                </a:rPr>
                <a:t>Mitigation: Retrofit URM buildings</a:t>
              </a:r>
            </a:p>
          </p:txBody>
        </p:sp>
        <p:sp>
          <p:nvSpPr>
            <p:cNvPr id="11" name="Rectangle 10">
              <a:extLst>
                <a:ext uri="{FF2B5EF4-FFF2-40B4-BE49-F238E27FC236}">
                  <a16:creationId xmlns:a16="http://schemas.microsoft.com/office/drawing/2014/main" id="{87E791A6-641B-4ED1-9553-9E8D7B9F9D46}"/>
                </a:ext>
              </a:extLst>
            </p:cNvPr>
            <p:cNvSpPr/>
            <p:nvPr/>
          </p:nvSpPr>
          <p:spPr bwMode="auto">
            <a:xfrm>
              <a:off x="5280986" y="3109538"/>
              <a:ext cx="1999904" cy="52648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defRPr/>
              </a:pPr>
              <a:r>
                <a:rPr lang="en-US" sz="1050">
                  <a:solidFill>
                    <a:srgbClr val="5A5B5D"/>
                  </a:solidFill>
                  <a:latin typeface="Roboto Condensed" panose="02000000000000000000" pitchFamily="2" charset="0"/>
                  <a:ea typeface="Roboto Condensed" panose="02000000000000000000" pitchFamily="2" charset="0"/>
                  <a:cs typeface="Roboto Condensed" panose="02000000000000000000" pitchFamily="2" charset="0"/>
                </a:rPr>
                <a:t>Mitigation: Stream restoration for flood storage and groundwater recharge.</a:t>
              </a:r>
              <a:endParaRPr lang="en-US" sz="135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2" name="Picture 11">
              <a:extLst>
                <a:ext uri="{FF2B5EF4-FFF2-40B4-BE49-F238E27FC236}">
                  <a16:creationId xmlns:a16="http://schemas.microsoft.com/office/drawing/2014/main" id="{713EDB6A-169A-4042-A7E3-D1456F781AA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9562" b="5106"/>
            <a:stretch/>
          </p:blipFill>
          <p:spPr>
            <a:xfrm>
              <a:off x="4186843" y="1449040"/>
              <a:ext cx="1018987" cy="865989"/>
            </a:xfrm>
            <a:prstGeom prst="rect">
              <a:avLst/>
            </a:prstGeom>
          </p:spPr>
        </p:pic>
        <p:sp>
          <p:nvSpPr>
            <p:cNvPr id="13" name="Rectangle 12">
              <a:extLst>
                <a:ext uri="{FF2B5EF4-FFF2-40B4-BE49-F238E27FC236}">
                  <a16:creationId xmlns:a16="http://schemas.microsoft.com/office/drawing/2014/main" id="{91D89F0B-14B2-4B2C-9B07-FABDC0DBF565}"/>
                </a:ext>
              </a:extLst>
            </p:cNvPr>
            <p:cNvSpPr/>
            <p:nvPr/>
          </p:nvSpPr>
          <p:spPr bwMode="auto">
            <a:xfrm>
              <a:off x="5280985" y="1447372"/>
              <a:ext cx="1904876" cy="469023"/>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defRPr/>
              </a:pPr>
              <a:r>
                <a:rPr lang="en-US" sz="1050">
                  <a:solidFill>
                    <a:srgbClr val="5A5B5D"/>
                  </a:solidFill>
                  <a:latin typeface="Roboto Condensed" panose="02000000000000000000" pitchFamily="2" charset="0"/>
                  <a:ea typeface="Roboto Condensed" panose="02000000000000000000" pitchFamily="2" charset="0"/>
                  <a:cs typeface="Roboto Condensed" panose="02000000000000000000" pitchFamily="2" charset="0"/>
                </a:rPr>
                <a:t>Mitigation: Adopt a building code or WUI code, or develop a landscaping ordinance for water conservation </a:t>
              </a:r>
              <a:endParaRPr lang="en-US" sz="135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4" name="Picture 13">
              <a:extLst>
                <a:ext uri="{FF2B5EF4-FFF2-40B4-BE49-F238E27FC236}">
                  <a16:creationId xmlns:a16="http://schemas.microsoft.com/office/drawing/2014/main" id="{36B9A919-54C8-4CE9-9B9F-4A0C9E3373E3}"/>
                </a:ext>
              </a:extLst>
            </p:cNvPr>
            <p:cNvPicPr>
              <a:picLocks noChangeAspect="1"/>
            </p:cNvPicPr>
            <p:nvPr/>
          </p:nvPicPr>
          <p:blipFill>
            <a:blip r:embed="rId10"/>
            <a:srcRect l="10902" r="10902"/>
            <a:stretch/>
          </p:blipFill>
          <p:spPr>
            <a:xfrm>
              <a:off x="4180961" y="3983116"/>
              <a:ext cx="1018987" cy="865989"/>
            </a:xfrm>
            <a:prstGeom prst="rect">
              <a:avLst/>
            </a:prstGeom>
          </p:spPr>
        </p:pic>
        <p:sp>
          <p:nvSpPr>
            <p:cNvPr id="15" name="Rectangle 14">
              <a:extLst>
                <a:ext uri="{FF2B5EF4-FFF2-40B4-BE49-F238E27FC236}">
                  <a16:creationId xmlns:a16="http://schemas.microsoft.com/office/drawing/2014/main" id="{7E5A2C9E-9FE7-4961-981B-46E27E61E50F}"/>
                </a:ext>
              </a:extLst>
            </p:cNvPr>
            <p:cNvSpPr/>
            <p:nvPr/>
          </p:nvSpPr>
          <p:spPr bwMode="auto">
            <a:xfrm>
              <a:off x="5280986" y="3975467"/>
              <a:ext cx="1999904" cy="469023"/>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defRPr/>
              </a:pPr>
              <a:r>
                <a:rPr lang="en-US" sz="1050">
                  <a:solidFill>
                    <a:srgbClr val="5A5B5D"/>
                  </a:solidFill>
                  <a:latin typeface="Roboto Condensed" panose="02000000000000000000" pitchFamily="2" charset="0"/>
                  <a:ea typeface="Roboto Condensed" panose="02000000000000000000" pitchFamily="2" charset="0"/>
                  <a:cs typeface="Roboto Condensed" panose="02000000000000000000" pitchFamily="2" charset="0"/>
                </a:rPr>
                <a:t>Mitigation: Host a community workshop on the Fix the Bricks Program.</a:t>
              </a:r>
              <a:endParaRPr lang="en-US" sz="1350">
                <a:latin typeface="Roboto Condensed" panose="02000000000000000000" pitchFamily="2" charset="0"/>
                <a:ea typeface="Roboto Condensed" panose="02000000000000000000" pitchFamily="2" charset="0"/>
                <a:cs typeface="Roboto Condensed" panose="02000000000000000000" pitchFamily="2" charset="0"/>
              </a:endParaRPr>
            </a:p>
          </p:txBody>
        </p:sp>
      </p:grpSp>
      <p:pic>
        <p:nvPicPr>
          <p:cNvPr id="16" name="Picture 15">
            <a:extLst>
              <a:ext uri="{FF2B5EF4-FFF2-40B4-BE49-F238E27FC236}">
                <a16:creationId xmlns:a16="http://schemas.microsoft.com/office/drawing/2014/main" id="{8E8DC6CD-7F55-47BF-A03F-5B0324CC231A}"/>
              </a:ext>
            </a:extLst>
          </p:cNvPr>
          <p:cNvPicPr>
            <a:picLocks noChangeAspect="1"/>
          </p:cNvPicPr>
          <p:nvPr/>
        </p:nvPicPr>
        <p:blipFill>
          <a:blip r:embed="rId11"/>
          <a:stretch>
            <a:fillRect/>
          </a:stretch>
        </p:blipFill>
        <p:spPr>
          <a:xfrm>
            <a:off x="5892766" y="3036318"/>
            <a:ext cx="1047340" cy="794988"/>
          </a:xfrm>
          <a:prstGeom prst="rect">
            <a:avLst/>
          </a:prstGeom>
        </p:spPr>
      </p:pic>
      <p:pic>
        <p:nvPicPr>
          <p:cNvPr id="18" name="Picture 17" descr="Check mark on the Mitigation examples of Elevated home byt he river and property acquisition. X over the Preparedness and Response example of the purchase of Police Command Vehicle.">
            <a:extLst>
              <a:ext uri="{FF2B5EF4-FFF2-40B4-BE49-F238E27FC236}">
                <a16:creationId xmlns:a16="http://schemas.microsoft.com/office/drawing/2014/main" id="{F8CA8D04-FF2B-4DC7-B2F3-20D2B6A8DB7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tretch/>
        </p:blipFill>
        <p:spPr>
          <a:xfrm>
            <a:off x="7189236" y="118766"/>
            <a:ext cx="1186223" cy="801605"/>
          </a:xfrm>
          <a:prstGeom prst="rect">
            <a:avLst/>
          </a:prstGeom>
          <a:noFill/>
          <a:effectLst/>
        </p:spPr>
      </p:pic>
      <p:sp>
        <p:nvSpPr>
          <p:cNvPr id="19" name="Rectangle 18">
            <a:extLst>
              <a:ext uri="{FF2B5EF4-FFF2-40B4-BE49-F238E27FC236}">
                <a16:creationId xmlns:a16="http://schemas.microsoft.com/office/drawing/2014/main" id="{21EAF458-C7BA-46BB-9496-56395DCF7B18}"/>
              </a:ext>
            </a:extLst>
          </p:cNvPr>
          <p:cNvSpPr/>
          <p:nvPr/>
        </p:nvSpPr>
        <p:spPr>
          <a:xfrm>
            <a:off x="7127697" y="84317"/>
            <a:ext cx="1904876" cy="1132880"/>
          </a:xfrm>
          <a:prstGeom prst="rect">
            <a:avLst/>
          </a:prstGeom>
          <a:noFill/>
          <a:ln w="28575">
            <a:solidFill>
              <a:srgbClr val="CE4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buClrTx/>
              <a:defRPr/>
            </a:pPr>
            <a:endParaRPr lang="en-US" sz="1200">
              <a:solidFill>
                <a:srgbClr val="FFFFFF"/>
              </a:solidFill>
              <a:latin typeface="Franklin Gothic Book" panose="020B0503020102020204"/>
            </a:endParaRPr>
          </a:p>
        </p:txBody>
      </p:sp>
      <p:sp>
        <p:nvSpPr>
          <p:cNvPr id="20" name="Rectangle 19">
            <a:extLst>
              <a:ext uri="{FF2B5EF4-FFF2-40B4-BE49-F238E27FC236}">
                <a16:creationId xmlns:a16="http://schemas.microsoft.com/office/drawing/2014/main" id="{D26220D3-FDC4-49AC-97C0-A3713706CDDA}"/>
              </a:ext>
            </a:extLst>
          </p:cNvPr>
          <p:cNvSpPr/>
          <p:nvPr/>
        </p:nvSpPr>
        <p:spPr bwMode="auto">
          <a:xfrm>
            <a:off x="7099106" y="888739"/>
            <a:ext cx="1904876" cy="387364"/>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lnSpc>
                <a:spcPct val="90000"/>
              </a:lnSpc>
              <a:buClrTx/>
              <a:defRPr/>
            </a:pPr>
            <a:r>
              <a:rPr lang="en-US" sz="900" b="1">
                <a:solidFill>
                  <a:srgbClr val="BEBEBE">
                    <a:lumMod val="50000"/>
                  </a:srgbClr>
                </a:solidFill>
                <a:latin typeface="Roboto Condensed" panose="02000000000000000000" pitchFamily="2" charset="0"/>
                <a:ea typeface="Roboto Condensed" panose="02000000000000000000" pitchFamily="2" charset="0"/>
                <a:cs typeface="Roboto Condensed" panose="02000000000000000000" pitchFamily="2" charset="0"/>
              </a:rPr>
              <a:t>Preparedness and Response</a:t>
            </a:r>
            <a:r>
              <a:rPr lang="en-US" sz="900">
                <a:solidFill>
                  <a:srgbClr val="BEBEBE">
                    <a:lumMod val="50000"/>
                  </a:srgbClr>
                </a:solidFill>
                <a:latin typeface="Roboto Condensed" panose="02000000000000000000" pitchFamily="2" charset="0"/>
                <a:ea typeface="Roboto Condensed" panose="02000000000000000000" pitchFamily="2" charset="0"/>
                <a:cs typeface="Roboto Condensed" panose="02000000000000000000" pitchFamily="2" charset="0"/>
              </a:rPr>
              <a:t>: Purchasing a Police Command Vehicle</a:t>
            </a:r>
          </a:p>
        </p:txBody>
      </p:sp>
      <p:pic>
        <p:nvPicPr>
          <p:cNvPr id="21" name="Graphic 13" descr="Close">
            <a:extLst>
              <a:ext uri="{FF2B5EF4-FFF2-40B4-BE49-F238E27FC236}">
                <a16:creationId xmlns:a16="http://schemas.microsoft.com/office/drawing/2014/main" id="{A7419488-6053-4C41-A2D9-E16ABDBE78C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29725" y="77014"/>
            <a:ext cx="719992" cy="719992"/>
          </a:xfrm>
          <a:prstGeom prst="rect">
            <a:avLst/>
          </a:prstGeom>
        </p:spPr>
      </p:pic>
    </p:spTree>
    <p:extLst>
      <p:ext uri="{BB962C8B-B14F-4D97-AF65-F5344CB8AC3E}">
        <p14:creationId xmlns:p14="http://schemas.microsoft.com/office/powerpoint/2010/main" val="121478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129633-0C2C-4142-91A4-04A29DE820B3}"/>
              </a:ext>
            </a:extLst>
          </p:cNvPr>
          <p:cNvSpPr>
            <a:spLocks noGrp="1"/>
          </p:cNvSpPr>
          <p:nvPr>
            <p:ph type="title"/>
          </p:nvPr>
        </p:nvSpPr>
        <p:spPr/>
        <p:txBody>
          <a:bodyPr/>
          <a:lstStyle/>
          <a:p>
            <a:r>
              <a:rPr lang="en-US" dirty="0">
                <a:solidFill>
                  <a:srgbClr val="FF9800"/>
                </a:solidFill>
              </a:rPr>
              <a:t>COMMUNITY LIFELINES</a:t>
            </a:r>
            <a:br>
              <a:rPr lang="en-US" dirty="0">
                <a:solidFill>
                  <a:srgbClr val="FF9800"/>
                </a:solidFill>
              </a:rPr>
            </a:br>
            <a:r>
              <a:rPr lang="en-US" sz="1600" dirty="0">
                <a:solidFill>
                  <a:schemeClr val="bg1"/>
                </a:solidFill>
              </a:rPr>
              <a:t>FUNDAMENTAL SERVICES</a:t>
            </a:r>
            <a:endParaRPr lang="en-US" dirty="0">
              <a:solidFill>
                <a:schemeClr val="bg1"/>
              </a:solidFill>
            </a:endParaRPr>
          </a:p>
        </p:txBody>
      </p:sp>
      <p:sp>
        <p:nvSpPr>
          <p:cNvPr id="7" name="Text Placeholder 6">
            <a:extLst>
              <a:ext uri="{FF2B5EF4-FFF2-40B4-BE49-F238E27FC236}">
                <a16:creationId xmlns:a16="http://schemas.microsoft.com/office/drawing/2014/main" id="{98845FF0-EA77-46E6-A885-746ADCEBF4F9}"/>
              </a:ext>
            </a:extLst>
          </p:cNvPr>
          <p:cNvSpPr>
            <a:spLocks noGrp="1"/>
          </p:cNvSpPr>
          <p:nvPr>
            <p:ph type="body" idx="1"/>
          </p:nvPr>
        </p:nvSpPr>
        <p:spPr>
          <a:xfrm>
            <a:off x="814274" y="1532957"/>
            <a:ext cx="6779925" cy="1613655"/>
          </a:xfrm>
          <a:ln>
            <a:noFill/>
          </a:ln>
        </p:spPr>
        <p:txBody>
          <a:bodyPr/>
          <a:lstStyle/>
          <a:p>
            <a:pPr>
              <a:lnSpc>
                <a:spcPct val="150000"/>
              </a:lnSpc>
              <a:buFont typeface="Wingdings" panose="05000000000000000000" pitchFamily="2" charset="2"/>
              <a:buChar char="v"/>
            </a:pPr>
            <a:r>
              <a:rPr lang="en-US" sz="1800"/>
              <a:t>Lifelines are another way to think about critical assets.​</a:t>
            </a:r>
          </a:p>
          <a:p>
            <a:pPr>
              <a:lnSpc>
                <a:spcPct val="150000"/>
              </a:lnSpc>
              <a:buFont typeface="Wingdings" panose="05000000000000000000" pitchFamily="2" charset="2"/>
              <a:buChar char="v"/>
            </a:pPr>
            <a:r>
              <a:rPr lang="en-US" sz="1800"/>
              <a:t>These are the most fundamental services in the community.​</a:t>
            </a:r>
          </a:p>
          <a:p>
            <a:pPr>
              <a:lnSpc>
                <a:spcPct val="150000"/>
              </a:lnSpc>
              <a:buFont typeface="Wingdings" panose="05000000000000000000" pitchFamily="2" charset="2"/>
              <a:buChar char="v"/>
            </a:pPr>
            <a:r>
              <a:rPr lang="en-US" sz="1800"/>
              <a:t>If a lifeline is disrupted, decisive intervention is required to stabilize it.</a:t>
            </a:r>
          </a:p>
        </p:txBody>
      </p:sp>
      <p:sp>
        <p:nvSpPr>
          <p:cNvPr id="5" name="Slide Number Placeholder 4">
            <a:extLst>
              <a:ext uri="{FF2B5EF4-FFF2-40B4-BE49-F238E27FC236}">
                <a16:creationId xmlns:a16="http://schemas.microsoft.com/office/drawing/2014/main" id="{927EDF7D-BFAF-42CB-AEF5-8333F7E990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8" name="Picture 2" descr="Illustrative icons representing community lifelines. Lifelines are the critical assets and infrastructure that keep your community running such as safety, food, water, shelter, energy, communications, transportation, and hazardous materials.">
            <a:extLst>
              <a:ext uri="{FF2B5EF4-FFF2-40B4-BE49-F238E27FC236}">
                <a16:creationId xmlns:a16="http://schemas.microsoft.com/office/drawing/2014/main" id="{F8785651-0906-4C9D-B436-8656D702C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73" y="3367941"/>
            <a:ext cx="6779925" cy="9592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73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C61C-0AF5-4DB1-B7AB-AA8D96F6B212}"/>
              </a:ext>
            </a:extLst>
          </p:cNvPr>
          <p:cNvSpPr>
            <a:spLocks noGrp="1"/>
          </p:cNvSpPr>
          <p:nvPr>
            <p:ph type="title"/>
          </p:nvPr>
        </p:nvSpPr>
        <p:spPr/>
        <p:txBody>
          <a:bodyPr/>
          <a:lstStyle/>
          <a:p>
            <a:r>
              <a:rPr lang="en-US" dirty="0">
                <a:solidFill>
                  <a:srgbClr val="FF9800"/>
                </a:solidFill>
              </a:rPr>
              <a:t>HAZARD MITIGATION PLAN STAGES</a:t>
            </a:r>
            <a:br>
              <a:rPr lang="en-US" dirty="0">
                <a:solidFill>
                  <a:srgbClr val="FF9800"/>
                </a:solidFill>
              </a:rPr>
            </a:br>
            <a:r>
              <a:rPr lang="en-US" sz="1600" dirty="0">
                <a:solidFill>
                  <a:schemeClr val="bg1"/>
                </a:solidFill>
              </a:rPr>
              <a:t>COMPONENTS</a:t>
            </a:r>
            <a:endParaRPr lang="en-US" dirty="0">
              <a:solidFill>
                <a:schemeClr val="bg1"/>
              </a:solidFill>
            </a:endParaRPr>
          </a:p>
        </p:txBody>
      </p:sp>
      <p:sp>
        <p:nvSpPr>
          <p:cNvPr id="5" name="Slide Number Placeholder 4">
            <a:extLst>
              <a:ext uri="{FF2B5EF4-FFF2-40B4-BE49-F238E27FC236}">
                <a16:creationId xmlns:a16="http://schemas.microsoft.com/office/drawing/2014/main" id="{4D9461FC-A60F-49F4-AA23-20F4E6537D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7" name="Group 6">
            <a:extLst>
              <a:ext uri="{FF2B5EF4-FFF2-40B4-BE49-F238E27FC236}">
                <a16:creationId xmlns:a16="http://schemas.microsoft.com/office/drawing/2014/main" id="{F3C17923-5E85-4BE6-B361-5C46B7781D34}"/>
              </a:ext>
            </a:extLst>
          </p:cNvPr>
          <p:cNvGrpSpPr/>
          <p:nvPr/>
        </p:nvGrpSpPr>
        <p:grpSpPr>
          <a:xfrm>
            <a:off x="532542" y="1537623"/>
            <a:ext cx="6170400" cy="3185785"/>
            <a:chOff x="1486800" y="1450715"/>
            <a:chExt cx="6170400" cy="3185785"/>
          </a:xfrm>
        </p:grpSpPr>
        <p:pic>
          <p:nvPicPr>
            <p:cNvPr id="8" name="Picture 7">
              <a:extLst>
                <a:ext uri="{FF2B5EF4-FFF2-40B4-BE49-F238E27FC236}">
                  <a16:creationId xmlns:a16="http://schemas.microsoft.com/office/drawing/2014/main" id="{B0A0EF8D-898F-4436-891A-0A5EA5B5F1A4}"/>
                </a:ext>
              </a:extLst>
            </p:cNvPr>
            <p:cNvPicPr>
              <a:picLocks noChangeAspect="1"/>
            </p:cNvPicPr>
            <p:nvPr/>
          </p:nvPicPr>
          <p:blipFill rotWithShape="1">
            <a:blip r:embed="rId3"/>
            <a:srcRect l="5655" t="7038" r="8054"/>
            <a:stretch/>
          </p:blipFill>
          <p:spPr>
            <a:xfrm>
              <a:off x="1486800" y="1450715"/>
              <a:ext cx="6170400" cy="3185785"/>
            </a:xfrm>
            <a:prstGeom prst="rect">
              <a:avLst/>
            </a:prstGeom>
          </p:spPr>
        </p:pic>
        <p:pic>
          <p:nvPicPr>
            <p:cNvPr id="9" name="Picture 8">
              <a:extLst>
                <a:ext uri="{FF2B5EF4-FFF2-40B4-BE49-F238E27FC236}">
                  <a16:creationId xmlns:a16="http://schemas.microsoft.com/office/drawing/2014/main" id="{D1A1FF0F-B238-4F0B-B665-5CD19A9EDC45}"/>
                </a:ext>
              </a:extLst>
            </p:cNvPr>
            <p:cNvPicPr>
              <a:picLocks noChangeAspect="1"/>
            </p:cNvPicPr>
            <p:nvPr/>
          </p:nvPicPr>
          <p:blipFill rotWithShape="1">
            <a:blip r:embed="rId3"/>
            <a:srcRect l="82307" t="29590" r="16152" b="65815"/>
            <a:stretch/>
          </p:blipFill>
          <p:spPr>
            <a:xfrm>
              <a:off x="7387201" y="2048916"/>
              <a:ext cx="108000" cy="154285"/>
            </a:xfrm>
            <a:prstGeom prst="rect">
              <a:avLst/>
            </a:prstGeom>
          </p:spPr>
        </p:pic>
        <p:sp>
          <p:nvSpPr>
            <p:cNvPr id="10" name="Rectangle 9">
              <a:extLst>
                <a:ext uri="{FF2B5EF4-FFF2-40B4-BE49-F238E27FC236}">
                  <a16:creationId xmlns:a16="http://schemas.microsoft.com/office/drawing/2014/main" id="{B214A92E-D912-4161-BAD2-A5AC93ACF259}"/>
                </a:ext>
              </a:extLst>
            </p:cNvPr>
            <p:cNvSpPr/>
            <p:nvPr/>
          </p:nvSpPr>
          <p:spPr>
            <a:xfrm>
              <a:off x="6926400" y="2203201"/>
              <a:ext cx="187200" cy="1542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4" descr="Graphical user interface, application&#10;&#10;Description automatically generated">
            <a:extLst>
              <a:ext uri="{FF2B5EF4-FFF2-40B4-BE49-F238E27FC236}">
                <a16:creationId xmlns:a16="http://schemas.microsoft.com/office/drawing/2014/main" id="{286F6614-83BE-54F7-7334-A4445967B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209" y="171405"/>
            <a:ext cx="1621342" cy="20944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aphical user interface&#10;&#10;Description automatically generated">
            <a:extLst>
              <a:ext uri="{FF2B5EF4-FFF2-40B4-BE49-F238E27FC236}">
                <a16:creationId xmlns:a16="http://schemas.microsoft.com/office/drawing/2014/main" id="{3B1D2342-CDB0-579B-5417-1480C50CE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3209" y="2351594"/>
            <a:ext cx="1621342" cy="209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564559"/>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6da4e8-62cc-4bd4-87ed-3730c214f273" xsi:nil="true"/>
    <lcf76f155ced4ddcb4097134ff3c332f xmlns="9cd875ca-0e2a-44f5-b16e-bcb3ef9e480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0FC9148A82C84887108151C7870045" ma:contentTypeVersion="11" ma:contentTypeDescription="Create a new document." ma:contentTypeScope="" ma:versionID="65772acf8a83ce7aa224618a8ea58f12">
  <xsd:schema xmlns:xsd="http://www.w3.org/2001/XMLSchema" xmlns:xs="http://www.w3.org/2001/XMLSchema" xmlns:p="http://schemas.microsoft.com/office/2006/metadata/properties" xmlns:ns2="9cd875ca-0e2a-44f5-b16e-bcb3ef9e4800" xmlns:ns3="4a6da4e8-62cc-4bd4-87ed-3730c214f273" targetNamespace="http://schemas.microsoft.com/office/2006/metadata/properties" ma:root="true" ma:fieldsID="208808eafabd7fdd8d7c6b2e390980a6" ns2:_="" ns3:_="">
    <xsd:import namespace="9cd875ca-0e2a-44f5-b16e-bcb3ef9e4800"/>
    <xsd:import namespace="4a6da4e8-62cc-4bd4-87ed-3730c214f27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875ca-0e2a-44f5-b16e-bcb3ef9e48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6da4e8-62cc-4bd4-87ed-3730c214f27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4c5488-1e7c-4091-a572-70a28c7896da}" ma:internalName="TaxCatchAll" ma:showField="CatchAllData" ma:web="4a6da4e8-62cc-4bd4-87ed-3730c214f2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ECAAD9-D2A8-4C9D-AAE3-2DED150A450D}">
  <ds:schemaRefs>
    <ds:schemaRef ds:uri="http://www.w3.org/XML/1998/namespace"/>
    <ds:schemaRef ds:uri="http://purl.org/dc/elements/1.1/"/>
    <ds:schemaRef ds:uri="9cd875ca-0e2a-44f5-b16e-bcb3ef9e4800"/>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4a6da4e8-62cc-4bd4-87ed-3730c214f273"/>
    <ds:schemaRef ds:uri="http://schemas.microsoft.com/office/2006/metadata/properties"/>
  </ds:schemaRefs>
</ds:datastoreItem>
</file>

<file path=customXml/itemProps2.xml><?xml version="1.0" encoding="utf-8"?>
<ds:datastoreItem xmlns:ds="http://schemas.openxmlformats.org/officeDocument/2006/customXml" ds:itemID="{EA8A8399-BAE0-4493-9D40-F9F91A52EF49}">
  <ds:schemaRefs>
    <ds:schemaRef ds:uri="http://schemas.microsoft.com/sharepoint/v3/contenttype/forms"/>
  </ds:schemaRefs>
</ds:datastoreItem>
</file>

<file path=customXml/itemProps3.xml><?xml version="1.0" encoding="utf-8"?>
<ds:datastoreItem xmlns:ds="http://schemas.openxmlformats.org/officeDocument/2006/customXml" ds:itemID="{035053EB-88F4-485B-A6A3-2E2EE4E4FE9A}">
  <ds:schemaRefs>
    <ds:schemaRef ds:uri="4a6da4e8-62cc-4bd4-87ed-3730c214f273"/>
    <ds:schemaRef ds:uri="9cd875ca-0e2a-44f5-b16e-bcb3ef9e48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7122</TotalTime>
  <Words>3412</Words>
  <Application>Microsoft Office PowerPoint</Application>
  <PresentationFormat>On-screen Show (16:9)</PresentationFormat>
  <Paragraphs>381</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Calibri</vt:lpstr>
      <vt:lpstr>Arvo</vt:lpstr>
      <vt:lpstr>Arial</vt:lpstr>
      <vt:lpstr>Roboto Condensed Light</vt:lpstr>
      <vt:lpstr>Wingdings</vt:lpstr>
      <vt:lpstr>Roboto Condensed</vt:lpstr>
      <vt:lpstr>Franklin Gothic Book</vt:lpstr>
      <vt:lpstr>Montserrat-Regular</vt:lpstr>
      <vt:lpstr>Salerio template</vt:lpstr>
      <vt:lpstr>ADVANCING MITIGATION AND RESILIENCE IN UTAH IT STARTS WITH A PLAN!</vt:lpstr>
      <vt:lpstr>PowerPoint Presentation</vt:lpstr>
      <vt:lpstr>HAZARD MITIGATION PLANNING AUDIENCE POLL</vt:lpstr>
      <vt:lpstr>SESSION OBJECTIVES KEY TAKEAWAYS</vt:lpstr>
      <vt:lpstr>BREAKING THE DISASTER CYCLE</vt:lpstr>
      <vt:lpstr>HAZARD MITIGATION PLANNING THE BASICS</vt:lpstr>
      <vt:lpstr>MITIGATION ACTION CATEGORIES EXAMPLES</vt:lpstr>
      <vt:lpstr>COMMUNITY LIFELINES FUNDAMENTAL SERVICES</vt:lpstr>
      <vt:lpstr>HAZARD MITIGATION PLAN STAGES COMPONENTS</vt:lpstr>
      <vt:lpstr>HAZARD MITIGATION PLANNING WHO LEADS THE CHARGE?</vt:lpstr>
      <vt:lpstr>WHOLE COMMUNITY APPROACH SECTORS OF RESILIENCE </vt:lpstr>
      <vt:lpstr>THE PARTNERS AND STAKEHOLDERS INTERDISCIPLINARY PARTICIPATION</vt:lpstr>
      <vt:lpstr>ENHANCED PLAN COMPONENTS COMPREHENSIVE MITIGATION DEMONSTRATION</vt:lpstr>
      <vt:lpstr>CAPABILITY ASSESSMENT  WHAT GETS ROLLED UP</vt:lpstr>
      <vt:lpstr>FUNDING</vt:lpstr>
      <vt:lpstr>FEMA HAZARD MITIGATION ASSISTANCE (HMA) PROGRAM OVERVIEW</vt:lpstr>
      <vt:lpstr>BRIC FY23 CRITERIA AND POINT VALUES</vt:lpstr>
      <vt:lpstr>CAPABILITY AND CAPACITY BUILDING PLANNING AND BUILDING CODE ACTIVITIES</vt:lpstr>
      <vt:lpstr>HAZARD MITIGATION PLANNING AND FUNDING REQUIREMENT OVERLAP</vt:lpstr>
      <vt:lpstr>THE UTAH STATE HAZARD MITIGATION PLAN</vt:lpstr>
      <vt:lpstr>2024 STATE HAZARD MITIGATION PLAN PLANNING PROCESS</vt:lpstr>
      <vt:lpstr>2024 STATE HAZARD MITIGATION PLAN RISK ASSESSMENT AUDIENCE POLL</vt:lpstr>
      <vt:lpstr>2024 STATE HAZARD MITIGATION PLAN RISK ASSESSMENT</vt:lpstr>
      <vt:lpstr>2024 STATE HAZARD MITIGATION PLAN INTEGRATED PLANNING</vt:lpstr>
      <vt:lpstr>2024 STATE HAZARD MITIGATION PLAN MITIGATION STRATEGY</vt:lpstr>
      <vt:lpstr>2024 STATE HAZARD MITIGATION PLAN MITIGATION ACTIONS</vt:lpstr>
      <vt:lpstr>HMA FUNDING OPPORTUNITIES</vt:lpstr>
      <vt:lpstr>LOCAL MITIGATION PROJECTS</vt:lpstr>
      <vt:lpstr>SALT LAKE CITY FIX THE BRICKS PDM</vt:lpstr>
      <vt:lpstr>OGDEN CITY RIVER RESTORATION HMGP</vt:lpstr>
      <vt:lpstr>PROVO WATER SUPPLY BRIC</vt:lpstr>
      <vt:lpstr>WHAT ABOUT LOCAL PLANNERS?</vt:lpstr>
      <vt:lpstr>STATE RESOURCES AND OPPORTUNITIES</vt:lpstr>
      <vt:lpstr>UTAH DIRECT TECHNICAL ASSISTANCE (DTA)</vt:lpstr>
      <vt:lpstr>G-318 LOCAL HAZARD MITIGATION PLANNING TRAINING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MITIGATION AND RESILIENCE IN UTAH IT STARTS WITH A PLAN!</dc:title>
  <dc:creator>LaPlaca, Brooke</dc:creator>
  <cp:lastModifiedBy>Maranda Miller</cp:lastModifiedBy>
  <cp:revision>22</cp:revision>
  <cp:lastPrinted>2024-05-06T22:21:36Z</cp:lastPrinted>
  <dcterms:modified xsi:type="dcterms:W3CDTF">2024-05-13T16:17:05Z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0x010100380FC9148A82C84887108151C7870045</vt:lpwstr>
  </property>
  <property fmtid="{D5CDD505-2E9C-101B-9397-08002B2CF9AE}" pid="3" name="MediaServiceImageTags">
    <vt:lpwstr/>
  </property>
</Properties>
</file>