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22"/>
  </p:notesMasterIdLst>
  <p:sldIdLst>
    <p:sldId id="256" r:id="rId3"/>
    <p:sldId id="257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7" r:id="rId15"/>
    <p:sldId id="271" r:id="rId16"/>
    <p:sldId id="272" r:id="rId17"/>
    <p:sldId id="274" r:id="rId18"/>
    <p:sldId id="273" r:id="rId19"/>
    <p:sldId id="275" r:id="rId20"/>
    <p:sldId id="276" r:id="rId21"/>
  </p:sldIdLst>
  <p:sldSz cx="9144000" cy="5143500" type="screen16x9"/>
  <p:notesSz cx="6858000" cy="9144000"/>
  <p:embeddedFontLst>
    <p:embeddedFont>
      <p:font typeface="Play" pitchFamily="2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1"/>
    <p:restoredTop sz="94677"/>
  </p:normalViewPr>
  <p:slideViewPr>
    <p:cSldViewPr snapToGrid="0">
      <p:cViewPr varScale="1">
        <p:scale>
          <a:sx n="135" d="100"/>
          <a:sy n="135" d="100"/>
        </p:scale>
        <p:origin x="208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6c259d24aa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6c259d24aa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6c259d24aa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6c259d24aa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6c259d24aa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6c259d24aa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6c477cf2f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6c477cf2f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cfe07017c1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cfe07017c1_0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d0c3aa972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d0c3aa972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d1248cf78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d1248cf78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d1248cf78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d1248cf78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d1248cf785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d1248cf785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d1248cf78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d1248cf78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6f9a31cf5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6f9a31cf5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cfe07017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cfe07017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6c259d24a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6c259d24a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c4da393d5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c4da393d5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6c259d24a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6c259d24a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c4da393d5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c4da393d5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Shocking Data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c4da393d5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c4da393d5f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c4da393d5f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c4da393d5f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Homelessness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400"/>
              <a:buNone/>
              <a:defRPr sz="1400">
                <a:solidFill>
                  <a:srgbClr val="757575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2325" y="607725"/>
            <a:ext cx="6759350" cy="444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6"/>
          <p:cNvSpPr txBox="1">
            <a:spLocks noGrp="1"/>
          </p:cNvSpPr>
          <p:nvPr>
            <p:ph type="ctrTitle"/>
          </p:nvPr>
        </p:nvSpPr>
        <p:spPr>
          <a:xfrm>
            <a:off x="382233" y="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Which is more rare: Bigfoot or the Affordable Home?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37" name="Google Shape;137;p26"/>
          <p:cNvSpPr txBox="1">
            <a:spLocks noGrp="1"/>
          </p:cNvSpPr>
          <p:nvPr>
            <p:ph type="subTitle" idx="1"/>
          </p:nvPr>
        </p:nvSpPr>
        <p:spPr>
          <a:xfrm>
            <a:off x="1125475" y="3539275"/>
            <a:ext cx="7034100" cy="23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Steve Waldrip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Senior Advisor to the Governor for 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Housing Strategy and Innovation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7"/>
          <p:cNvSpPr txBox="1">
            <a:spLocks noGrp="1"/>
          </p:cNvSpPr>
          <p:nvPr>
            <p:ph type="title"/>
          </p:nvPr>
        </p:nvSpPr>
        <p:spPr>
          <a:xfrm>
            <a:off x="311700" y="118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Homeownership: Key to Wealth Building</a:t>
            </a:r>
            <a:endParaRPr/>
          </a:p>
        </p:txBody>
      </p:sp>
      <p:pic>
        <p:nvPicPr>
          <p:cNvPr id="204" name="Google Shape;204;p37"/>
          <p:cNvPicPr preferRelativeResize="0"/>
          <p:nvPr/>
        </p:nvPicPr>
        <p:blipFill rotWithShape="1">
          <a:blip r:embed="rId3">
            <a:alphaModFix/>
          </a:blip>
          <a:srcRect t="21544"/>
          <a:stretch/>
        </p:blipFill>
        <p:spPr>
          <a:xfrm>
            <a:off x="1317625" y="777303"/>
            <a:ext cx="6508750" cy="383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8"/>
          <p:cNvPicPr preferRelativeResize="0"/>
          <p:nvPr/>
        </p:nvPicPr>
        <p:blipFill rotWithShape="1">
          <a:blip r:embed="rId3">
            <a:alphaModFix/>
          </a:blip>
          <a:srcRect t="18146" r="18052"/>
          <a:stretch/>
        </p:blipFill>
        <p:spPr>
          <a:xfrm>
            <a:off x="1096925" y="187375"/>
            <a:ext cx="6807024" cy="487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77463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7" name="Google Shape;11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587" y="0"/>
            <a:ext cx="686683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7369" y="114300"/>
            <a:ext cx="5529262" cy="49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276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 Lands</a:t>
            </a:r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b="31651"/>
          <a:stretch/>
        </p:blipFill>
        <p:spPr>
          <a:xfrm>
            <a:off x="463850" y="1017725"/>
            <a:ext cx="4108149" cy="39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1400" y="1705500"/>
            <a:ext cx="3726725" cy="2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Legacy Cities</a:t>
            </a:r>
            <a:endParaRPr/>
          </a:p>
        </p:txBody>
      </p:sp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4" cy="3012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Corporate Ownership and Overnight Rentals</a:t>
            </a:r>
            <a:endParaRPr/>
          </a:p>
        </p:txBody>
      </p:sp>
      <p:pic>
        <p:nvPicPr>
          <p:cNvPr id="92" name="Google Shape;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2163" y="1017725"/>
            <a:ext cx="3820974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0125"/>
            <a:ext cx="4417762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 Issues</a:t>
            </a:r>
            <a:endParaRPr/>
          </a:p>
        </p:txBody>
      </p:sp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575" y="1100050"/>
            <a:ext cx="6792847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311700" y="318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Communication</a:t>
            </a:r>
            <a:endParaRPr/>
          </a:p>
        </p:txBody>
      </p:sp>
      <p:pic>
        <p:nvPicPr>
          <p:cNvPr id="117" name="Google Shape;11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663" y="1301051"/>
            <a:ext cx="8122674" cy="275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4" name="Google Shape;14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1623" y="0"/>
            <a:ext cx="525937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072" y="114300"/>
            <a:ext cx="8107856" cy="4914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38" y="144350"/>
            <a:ext cx="8196726" cy="485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77175"/>
            <a:ext cx="7599074" cy="415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3"/>
          <p:cNvSpPr txBox="1">
            <a:spLocks noGrp="1"/>
          </p:cNvSpPr>
          <p:nvPr>
            <p:ph type="title" idx="4294967295"/>
          </p:nvPr>
        </p:nvSpPr>
        <p:spPr>
          <a:xfrm>
            <a:off x="0" y="8280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Utah Home Prices Much Higher Than US</a:t>
            </a:r>
            <a:endParaRPr sz="3200"/>
          </a:p>
        </p:txBody>
      </p:sp>
      <p:sp>
        <p:nvSpPr>
          <p:cNvPr id="176" name="Google Shape;176;p33"/>
          <p:cNvSpPr/>
          <p:nvPr/>
        </p:nvSpPr>
        <p:spPr>
          <a:xfrm>
            <a:off x="8072300" y="1409650"/>
            <a:ext cx="946500" cy="507000"/>
          </a:xfrm>
          <a:prstGeom prst="wedgeRectCallout">
            <a:avLst>
              <a:gd name="adj1" fmla="val -90457"/>
              <a:gd name="adj2" fmla="val 61839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Utah</a:t>
            </a:r>
            <a:endParaRPr sz="1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$501,652</a:t>
            </a:r>
            <a:endParaRPr sz="1400"/>
          </a:p>
        </p:txBody>
      </p:sp>
      <p:sp>
        <p:nvSpPr>
          <p:cNvPr id="177" name="Google Shape;177;p33"/>
          <p:cNvSpPr/>
          <p:nvPr/>
        </p:nvSpPr>
        <p:spPr>
          <a:xfrm>
            <a:off x="8072300" y="2318250"/>
            <a:ext cx="946500" cy="507000"/>
          </a:xfrm>
          <a:prstGeom prst="wedgeRectCallout">
            <a:avLst>
              <a:gd name="adj1" fmla="val -91550"/>
              <a:gd name="adj2" fmla="val 6225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U.S.</a:t>
            </a:r>
            <a:endParaRPr sz="1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$342,941</a:t>
            </a:r>
            <a:endParaRPr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>
            <a:spLocks noGrp="1"/>
          </p:cNvSpPr>
          <p:nvPr>
            <p:ph type="title"/>
          </p:nvPr>
        </p:nvSpPr>
        <p:spPr>
          <a:xfrm>
            <a:off x="0" y="8280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3200"/>
              <a:t>Home Prices Outpacing Income in Utah</a:t>
            </a:r>
            <a:endParaRPr sz="3200"/>
          </a:p>
        </p:txBody>
      </p:sp>
      <p:pic>
        <p:nvPicPr>
          <p:cNvPr id="183" name="Google Shape;18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655500"/>
            <a:ext cx="6158425" cy="427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4"/>
          <p:cNvSpPr txBox="1"/>
          <p:nvPr/>
        </p:nvSpPr>
        <p:spPr>
          <a:xfrm>
            <a:off x="57350" y="4809325"/>
            <a:ext cx="2325600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Source: Kem C Gardner Policy Institute</a:t>
            </a:r>
            <a:endParaRPr sz="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>
            <a:spLocks noGrp="1"/>
          </p:cNvSpPr>
          <p:nvPr>
            <p:ph type="title" idx="4294967295"/>
          </p:nvPr>
        </p:nvSpPr>
        <p:spPr>
          <a:xfrm>
            <a:off x="0" y="660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Utah Homeowners Are Locked In Low Rate Mortgages</a:t>
            </a:r>
            <a:endParaRPr/>
          </a:p>
        </p:txBody>
      </p:sp>
      <p:sp>
        <p:nvSpPr>
          <p:cNvPr id="190" name="Google Shape;190;p35"/>
          <p:cNvSpPr txBox="1"/>
          <p:nvPr/>
        </p:nvSpPr>
        <p:spPr>
          <a:xfrm>
            <a:off x="57350" y="4885525"/>
            <a:ext cx="3616500" cy="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Sources: Kem C Gardner Policy Institute; Federal Housing Finance Agency</a:t>
            </a:r>
            <a:endParaRPr sz="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</p:txBody>
      </p:sp>
      <p:pic>
        <p:nvPicPr>
          <p:cNvPr id="191" name="Google Shape;19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600" y="655500"/>
            <a:ext cx="7154785" cy="423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5"/>
          <p:cNvSpPr txBox="1"/>
          <p:nvPr/>
        </p:nvSpPr>
        <p:spPr>
          <a:xfrm>
            <a:off x="0" y="544750"/>
            <a:ext cx="91440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Share of Existing Mortgages With an Interest Rate at 4% or Lower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6375" y="596650"/>
            <a:ext cx="6471251" cy="454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6"/>
          <p:cNvSpPr txBox="1">
            <a:spLocks noGrp="1"/>
          </p:cNvSpPr>
          <p:nvPr>
            <p:ph type="title"/>
          </p:nvPr>
        </p:nvSpPr>
        <p:spPr>
          <a:xfrm>
            <a:off x="355500" y="168600"/>
            <a:ext cx="843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Rate of Homelessness vs Share of Income Spent on Rent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117</Words>
  <Application>Microsoft Macintosh PowerPoint</Application>
  <PresentationFormat>On-screen Show (16:9)</PresentationFormat>
  <Paragraphs>24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Play</vt:lpstr>
      <vt:lpstr>Arial</vt:lpstr>
      <vt:lpstr>Simple Light</vt:lpstr>
      <vt:lpstr>Office Theme</vt:lpstr>
      <vt:lpstr>Which is more rare: Bigfoot or the Affordable Home?</vt:lpstr>
      <vt:lpstr>PowerPoint Presentation</vt:lpstr>
      <vt:lpstr>PowerPoint Presentation</vt:lpstr>
      <vt:lpstr>PowerPoint Presentation</vt:lpstr>
      <vt:lpstr>PowerPoint Presentation</vt:lpstr>
      <vt:lpstr>Utah Home Prices Much Higher Than US</vt:lpstr>
      <vt:lpstr>Home Prices Outpacing Income in Utah</vt:lpstr>
      <vt:lpstr>Utah Homeowners Are Locked In Low Rate Mortgages</vt:lpstr>
      <vt:lpstr>Rate of Homelessness vs Share of Income Spent on Rent</vt:lpstr>
      <vt:lpstr>Homeownership: Key to Wealth Building</vt:lpstr>
      <vt:lpstr>PowerPoint Presentation</vt:lpstr>
      <vt:lpstr>PowerPoint Presentation</vt:lpstr>
      <vt:lpstr>PowerPoint Presentation</vt:lpstr>
      <vt:lpstr>PowerPoint Presentation</vt:lpstr>
      <vt:lpstr>Public Lands</vt:lpstr>
      <vt:lpstr>Legacy Cities</vt:lpstr>
      <vt:lpstr>Corporate Ownership and Overnight Rentals</vt:lpstr>
      <vt:lpstr>Process Issues</vt:lpstr>
      <vt:lpstr>Communication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Which is more rare: Bigfoot or the Affordable Home?</dc:title>
  <cp:lastModifiedBy>Steve Waldrip</cp:lastModifiedBy>
  <cp:revision>2</cp:revision>
  <dcterms:modified xsi:type="dcterms:W3CDTF">2024-05-09T18:21:29Z</dcterms:modified>
</cp:coreProperties>
</file>