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90" r:id="rId6"/>
    <p:sldId id="25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5" r:id="rId22"/>
    <p:sldId id="282" r:id="rId23"/>
    <p:sldId id="283" r:id="rId24"/>
    <p:sldId id="286" r:id="rId25"/>
    <p:sldId id="261" r:id="rId26"/>
    <p:sldId id="262" r:id="rId27"/>
    <p:sldId id="263" r:id="rId28"/>
    <p:sldId id="265" r:id="rId29"/>
    <p:sldId id="264" r:id="rId30"/>
    <p:sldId id="266" r:id="rId31"/>
    <p:sldId id="267" r:id="rId32"/>
    <p:sldId id="284" r:id="rId33"/>
    <p:sldId id="287" r:id="rId34"/>
    <p:sldId id="289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5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84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33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7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8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3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9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213E-4B06-4C01-B819-93B322AF75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328BD-5578-417F-B6E6-933E7AF6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75B710-7FB8-123A-3883-E63D9A43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6" y="3562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Britannic Bold" panose="020B0903060703020204" pitchFamily="34" charset="0"/>
              </a:rPr>
              <a:t>2024 Utah Legislative Session</a:t>
            </a:r>
            <a:br>
              <a:rPr lang="en-US" sz="6000" dirty="0">
                <a:latin typeface="Britannic Bold" panose="020B0903060703020204" pitchFamily="34" charset="0"/>
              </a:rPr>
            </a:br>
            <a:r>
              <a:rPr lang="en-US" sz="6000" dirty="0">
                <a:latin typeface="Britannic Bold" panose="020B0903060703020204" pitchFamily="34" charset="0"/>
              </a:rPr>
              <a:t>Housing/Land Use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000" dirty="0">
                <a:solidFill>
                  <a:srgbClr val="7030A0"/>
                </a:solidFill>
                <a:latin typeface="Cooper Black" panose="0208090404030B020404" pitchFamily="18" charset="0"/>
              </a:rPr>
              <a:t>Is This Really</a:t>
            </a:r>
            <a:br>
              <a:rPr lang="en-US" sz="6000" dirty="0">
                <a:solidFill>
                  <a:srgbClr val="7030A0"/>
                </a:solidFill>
                <a:latin typeface="Cooper Black" panose="0208090404030B020404" pitchFamily="18" charset="0"/>
              </a:rPr>
            </a:br>
            <a:r>
              <a:rPr lang="en-US" sz="6000" dirty="0">
                <a:solidFill>
                  <a:srgbClr val="7030A0"/>
                </a:solidFill>
                <a:latin typeface="Cooper Black" panose="0208090404030B0204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Cooper Black" panose="0208090404030B020404" pitchFamily="18" charset="0"/>
              </a:rPr>
              <a:t>Gonna</a:t>
            </a:r>
            <a:r>
              <a:rPr lang="en-US" sz="6000" dirty="0">
                <a:solidFill>
                  <a:srgbClr val="7030A0"/>
                </a:solidFill>
                <a:latin typeface="Cooper Black" panose="0208090404030B020404" pitchFamily="18" charset="0"/>
              </a:rPr>
              <a:t> Work?</a:t>
            </a:r>
            <a:br>
              <a:rPr lang="en-US" sz="6000" dirty="0">
                <a:solidFill>
                  <a:srgbClr val="7030A0"/>
                </a:solidFill>
                <a:latin typeface="Cooper Black" panose="0208090404030B020404" pitchFamily="18" charset="0"/>
              </a:rPr>
            </a:br>
            <a:br>
              <a:rPr lang="en-US" sz="6000" dirty="0">
                <a:solidFill>
                  <a:srgbClr val="7030A0"/>
                </a:solidFill>
                <a:latin typeface="Cooper Black" panose="0208090404030B020404" pitchFamily="18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APA Utah Spring Conference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</a:b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Wilf Sommerkorn, Scott Hess, Jason Boal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026" name="Picture 2" descr="COD Physics Students Collaborate in National Cosmic Ray Ex… | Flickr">
            <a:extLst>
              <a:ext uri="{FF2B5EF4-FFF2-40B4-BE49-F238E27FC236}">
                <a16:creationId xmlns:a16="http://schemas.microsoft.com/office/drawing/2014/main" id="{A40ECE1F-9AAB-4C78-A702-37284DB1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12" y="1681810"/>
            <a:ext cx="5499886" cy="36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6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F100F-2989-023E-2AEA-DD3753F2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8" y="223082"/>
            <a:ext cx="10995734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DFEA-874A-83E6-1CA7-EAB6B3A7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Subdivision process clean up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Land Use Application Processing/Phasing​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Landscaping Requirements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Development Agreements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Landing/rear setbacks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Sidewalk phasing assurance bonds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Design exceptions for overpressure zones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Annexation Language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0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35A8-BF5C-9EA5-30B1-1F15FD5B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12" y="192349"/>
            <a:ext cx="8596668" cy="1320800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050C-DD55-A488-5EDB-AF6E9437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9361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Roboto" panose="02000000000000000000" pitchFamily="2" charset="0"/>
              </a:rPr>
              <a:t>Subdivision process clean up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Subdivision Improvement Plan submissions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Preliminary vs. Final Engineering Plans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Timing of reviews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Neighborhood, Plat, Property &amp; Cadastral Map Drawing Services">
            <a:extLst>
              <a:ext uri="{FF2B5EF4-FFF2-40B4-BE49-F238E27FC236}">
                <a16:creationId xmlns:a16="http://schemas.microsoft.com/office/drawing/2014/main" id="{CE76B8A0-F060-8EF4-EFA1-7978F142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25" y="4190260"/>
            <a:ext cx="9901149" cy="21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1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99F5-7D3C-8616-A9E5-280D1C95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43" y="493651"/>
            <a:ext cx="10515600" cy="1325563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B86A-32BE-1EF9-B07B-C0D4F3C7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93" y="2065322"/>
            <a:ext cx="5145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Land Use Application Processing/Phasing</a:t>
            </a:r>
          </a:p>
          <a:p>
            <a:pPr marL="0" indent="0">
              <a:buNone/>
            </a:pPr>
            <a:endParaRPr lang="en-US" sz="32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Clarifies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that unless otherwise required in a development agreement, a municipality must accept and process a land use application without regard to any other separate and distinct land use application.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314" name="Picture 2" descr="Cottonwood OKs The Vineyards at Cottonwood subdivision's preliminary plat -  Journalaz.com">
            <a:extLst>
              <a:ext uri="{FF2B5EF4-FFF2-40B4-BE49-F238E27FC236}">
                <a16:creationId xmlns:a16="http://schemas.microsoft.com/office/drawing/2014/main" id="{6479F449-7340-AA6C-2A0B-4FA14578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40" y="1961965"/>
            <a:ext cx="5556602" cy="36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5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BF11-E890-F522-2FCA-ADA7AEC5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4" y="218767"/>
            <a:ext cx="10515600" cy="1325563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18B2-F37F-F966-038E-BF11FD9A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5" y="1743338"/>
            <a:ext cx="8596668" cy="3880773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Landscaping Requirements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Clarifies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that a certificate of occupancy may not be withheld because the homebuilder has not put landscaping 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Allows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municipality to require a seller of a new residence to inform the first buyer of the new residence of the city’s ordinance requiring waterwise landscaping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4338" name="Picture 2" descr="red and white flower garden">
            <a:extLst>
              <a:ext uri="{FF2B5EF4-FFF2-40B4-BE49-F238E27FC236}">
                <a16:creationId xmlns:a16="http://schemas.microsoft.com/office/drawing/2014/main" id="{FDE7F34A-F6F3-166D-FE82-30895EBD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1" y="3683724"/>
            <a:ext cx="4801829" cy="28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4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4305-45E8-3502-4486-55398ACB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1538"/>
            <a:ext cx="10515600" cy="1325563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5DBB-E8E1-E845-B4DA-51D34A93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665" y="1584155"/>
            <a:ext cx="6426693" cy="5438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Roboto" panose="02000000000000000000" pitchFamily="2" charset="0"/>
              </a:rPr>
              <a:t>Development Agreements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Removes language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about disclosure of “clearly established state law”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Clarifies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that development agreements may not be required by a municipality if the developer is not requesting anything outside of what is already permitted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Limits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municipalities from recording certain documents that impose development requirements on land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2" name="Picture 2" descr="Sign Your Contracts! | Larkin Hoffman Employment &amp; Labor Law Blog">
            <a:extLst>
              <a:ext uri="{FF2B5EF4-FFF2-40B4-BE49-F238E27FC236}">
                <a16:creationId xmlns:a16="http://schemas.microsoft.com/office/drawing/2014/main" id="{9A1C686D-3C83-F503-CD99-8BE73DB5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" y="2742806"/>
            <a:ext cx="4674664" cy="31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6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7B33-8885-A2F3-AA1A-C481CB18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8" y="551948"/>
            <a:ext cx="10515600" cy="1325563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AC6A5-C71A-6AB1-A960-1A28AC0C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26" y="1656317"/>
            <a:ext cx="5936674" cy="3794572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Landing/rear setbacks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Permits landings and walkout porches to be located within the rear setback if: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 larger than 32 square feet in size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Used for ingress and egress from the rear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Is uncovered, connected to the rear of the dwelling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Does not apply to historic districts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6386" name="Picture 2" descr="Figure 3-4. Setback Measurement">
            <a:extLst>
              <a:ext uri="{FF2B5EF4-FFF2-40B4-BE49-F238E27FC236}">
                <a16:creationId xmlns:a16="http://schemas.microsoft.com/office/drawing/2014/main" id="{FE4A22A4-10F0-8AC3-ACF2-260EA1F7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27" y="3165483"/>
            <a:ext cx="5839019" cy="31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5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D4EE-668B-9D00-ACDA-4ACF39A6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9" y="355107"/>
            <a:ext cx="10515600" cy="847310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2B55-1877-E91C-16AA-DF616279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5" y="1537733"/>
            <a:ext cx="8305800" cy="4351338"/>
          </a:xfrm>
        </p:spPr>
        <p:txBody>
          <a:bodyPr>
            <a:normAutofit lnSpcReduction="10000"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Sidewalk phasing assurance bonds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Prohibits requiring sidewalks to be completed prior to a building permit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Prohibits cities from redeeming sidewalk assurance bonds prior to 18 months after issued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Allows cities to require completion prior to the Certificate of Occupancy being issued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Sidewalk phasing can skip, but must be installed for each residence before it may be occupied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**Only applies to single family homes and townhomes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7410" name="Picture 2" descr="143,900+ House Sidewalk Stock Photos, Pictures &amp; Royalty-Free Images -  iStock | Suburban house sidewalk, Front yard house sidewalk, Family house  sidewalk">
            <a:extLst>
              <a:ext uri="{FF2B5EF4-FFF2-40B4-BE49-F238E27FC236}">
                <a16:creationId xmlns:a16="http://schemas.microsoft.com/office/drawing/2014/main" id="{6D8174BD-9092-11B7-5B82-D9CFE7F6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86" y="1137604"/>
            <a:ext cx="2765019" cy="35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7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57F3-9751-9B16-BCDB-42E4A93A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038"/>
            <a:ext cx="10515600" cy="1325563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3743-0E9A-9DD5-5FFF-60904D7F9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9029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Design exceptions for overpressure zones</a:t>
            </a: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Allows municipalities to determine design standards IF the development is within a blast zone that would cause an explosion which could pose a risk of damage to a window, garage door, or carport of the facility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8434" name="Picture 2" descr="Tank the Tanks - ORCRN Wednesday Webinar - YouTube">
            <a:extLst>
              <a:ext uri="{FF2B5EF4-FFF2-40B4-BE49-F238E27FC236}">
                <a16:creationId xmlns:a16="http://schemas.microsoft.com/office/drawing/2014/main" id="{2054A395-6270-CDBC-61C5-13D17D04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2" y="2622527"/>
            <a:ext cx="5224016" cy="29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3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3DF7-1C36-C175-0527-8CC32B2B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80" y="504825"/>
            <a:ext cx="9863707" cy="1320800"/>
          </a:xfrm>
        </p:spPr>
        <p:txBody>
          <a:bodyPr/>
          <a:lstStyle/>
          <a:p>
            <a:r>
              <a:rPr lang="en-US" b="1" dirty="0"/>
              <a:t>HB476 – Land Use Regulations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445C-3A0A-F764-9BEB-F2387974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Annexation</a:t>
            </a:r>
          </a:p>
        </p:txBody>
      </p:sp>
      <p:pic>
        <p:nvPicPr>
          <p:cNvPr id="19458" name="Picture 2" descr="Zero Zilch Zip Nada&quot; Sticker for Sale by Ovnil | Redbubble">
            <a:extLst>
              <a:ext uri="{FF2B5EF4-FFF2-40B4-BE49-F238E27FC236}">
                <a16:creationId xmlns:a16="http://schemas.microsoft.com/office/drawing/2014/main" id="{DD6A0C65-99FF-4198-3AE8-5E7FBB97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13" y="1825625"/>
            <a:ext cx="3375734" cy="45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6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2785-55DF-CD46-4D29-ACF532D8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2" y="2485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HB289 – Property Rights Ombudsman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4119E-4287-0D4A-5410-761DF229B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818" y="1482572"/>
            <a:ext cx="6550981" cy="5375428"/>
          </a:xfrm>
        </p:spPr>
        <p:txBody>
          <a:bodyPr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Goal: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Compliance with Office of the Property Rights Ombudsman advisory opinions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Process: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OPRO issues advisory opinion against you, AND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District Court sides with advisory opinion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Then: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Court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award the substantially prevailing party reasonable attorneys fees and court costs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If the Court finds that the city knowingly and intentionally violated the law it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award: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$250 per day (remnant of past law)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Consequential damages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E885BE-EAE5-3C00-96B7-56D31D59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257755"/>
            <a:ext cx="3240334" cy="352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9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48FA-29AC-898F-AC4D-7A22D139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Housing											Zoning</a:t>
            </a:r>
            <a:br>
              <a:rPr lang="en-US" b="1" dirty="0"/>
            </a:br>
            <a:r>
              <a:rPr lang="en-US" b="1" dirty="0"/>
              <a:t>Affordability									Reform</a:t>
            </a:r>
          </a:p>
        </p:txBody>
      </p:sp>
      <p:pic>
        <p:nvPicPr>
          <p:cNvPr id="2050" name="Picture 2" descr="What Is a Townhouse?">
            <a:extLst>
              <a:ext uri="{FF2B5EF4-FFF2-40B4-BE49-F238E27FC236}">
                <a16:creationId xmlns:a16="http://schemas.microsoft.com/office/drawing/2014/main" id="{3D164C91-8581-17A0-82F4-A525FDB2A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5" y="2558434"/>
            <a:ext cx="5308847" cy="35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rrent Display Zoning Map (Non-Interactive) – City of Rusk TX">
            <a:extLst>
              <a:ext uri="{FF2B5EF4-FFF2-40B4-BE49-F238E27FC236}">
                <a16:creationId xmlns:a16="http://schemas.microsoft.com/office/drawing/2014/main" id="{8E4D0090-BC2A-94B8-D9ED-D3427598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65" y="2397803"/>
            <a:ext cx="5185330" cy="38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7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A5FB-D2C9-3765-0540-DD655C10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SB185 – Residential Building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8C94-FA91-C16A-447E-23F9A418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97" y="1690688"/>
            <a:ext cx="6778841" cy="435133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Cities required to have Third-Party Inspection List: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**Can include other city/town building inspectors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Builder notifies city/town on fourth day of what building inspector it will use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Third party inspector is paid by city/town after receiving approval and report by inspector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What do Building Inspectors Look For? | Landmark Inspections">
            <a:extLst>
              <a:ext uri="{FF2B5EF4-FFF2-40B4-BE49-F238E27FC236}">
                <a16:creationId xmlns:a16="http://schemas.microsoft.com/office/drawing/2014/main" id="{80CF7FA6-D70F-09AB-B21F-9F97B1F8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61" y="2431927"/>
            <a:ext cx="4615833" cy="30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3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92AC-0E39-1949-5807-F9D89788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2" y="205327"/>
            <a:ext cx="11336785" cy="1325563"/>
          </a:xfrm>
        </p:spPr>
        <p:txBody>
          <a:bodyPr/>
          <a:lstStyle/>
          <a:p>
            <a:r>
              <a:rPr lang="en-US" b="1" dirty="0"/>
              <a:t>HB518 – State Construction Code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C181-B556-5E5C-8F0C-6752AE75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40" y="1798992"/>
            <a:ext cx="9190117" cy="3847206"/>
          </a:xfrm>
        </p:spPr>
        <p:txBody>
          <a:bodyPr>
            <a:normAutofit/>
          </a:bodyPr>
          <a:lstStyle/>
          <a:p>
            <a:r>
              <a:rPr lang="en-US" sz="2400" dirty="0"/>
              <a:t>Must cite specific provisions not complied with, and describe how a project is non-compliant, when denying a project</a:t>
            </a:r>
          </a:p>
          <a:p>
            <a:r>
              <a:rPr lang="en-US" sz="2400" dirty="0"/>
              <a:t>Cannot withhold or deny permit for a project where there is a noncompliant structure on the land that will not be affected or included in a project – provisions apply</a:t>
            </a:r>
          </a:p>
        </p:txBody>
      </p:sp>
      <p:pic>
        <p:nvPicPr>
          <p:cNvPr id="5122" name="Picture 2" descr="Your pictures on the theme of 'garages' - BBC News">
            <a:extLst>
              <a:ext uri="{FF2B5EF4-FFF2-40B4-BE49-F238E27FC236}">
                <a16:creationId xmlns:a16="http://schemas.microsoft.com/office/drawing/2014/main" id="{3592E34C-1F4A-256D-5490-8FE6BBD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60" y="4211277"/>
            <a:ext cx="4123427" cy="23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9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582F-02AE-C5BD-3BB3-5EFB3AB1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7" y="470339"/>
            <a:ext cx="11652682" cy="1325563"/>
          </a:xfrm>
        </p:spPr>
        <p:txBody>
          <a:bodyPr/>
          <a:lstStyle/>
          <a:p>
            <a:r>
              <a:rPr lang="en-US" b="1" dirty="0"/>
              <a:t>HB188 – Modifications Relating to the Use of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6306-C741-1928-4518-1FBF4C162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9" y="1745726"/>
            <a:ext cx="10515600" cy="2098305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 panose="020F0502020204030203" pitchFamily="34" charset="0"/>
              </a:rPr>
              <a:t>prohibits adding to/changing requirements on an issued building permit, except for building code compliance</a:t>
            </a:r>
          </a:p>
          <a:p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ato" panose="020F0502020204030203" pitchFamily="34" charset="0"/>
            </a:endParaRPr>
          </a:p>
          <a:p>
            <a:r>
              <a:rPr lang="en-US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adds a section to LUDMA on tower cranes</a:t>
            </a:r>
            <a:endParaRPr lang="en-US" sz="2400" dirty="0"/>
          </a:p>
        </p:txBody>
      </p:sp>
      <p:pic>
        <p:nvPicPr>
          <p:cNvPr id="3074" name="Picture 2" descr="5 Tips to Choose the Best Tower Crane(Don't Ignore #3) -">
            <a:extLst>
              <a:ext uri="{FF2B5EF4-FFF2-40B4-BE49-F238E27FC236}">
                <a16:creationId xmlns:a16="http://schemas.microsoft.com/office/drawing/2014/main" id="{1157B8BA-AB5A-2649-46AC-11AEBF2A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70" y="3195575"/>
            <a:ext cx="5184059" cy="34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7341-8653-2B12-21E0-7108D284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92" y="2278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SB13 – Education Entity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088A-3C24-E4C4-00DA-D75F7471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182" y="2159678"/>
            <a:ext cx="5849645" cy="4351338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486350"/>
                </a:solidFill>
                <a:effectLst/>
                <a:latin typeface="Lato" panose="020F0502020204030203" pitchFamily="34" charset="0"/>
              </a:rPr>
              <a:t>creates educational entities identified as homebased </a:t>
            </a:r>
            <a:r>
              <a:rPr lang="en-US" sz="2400" b="0" i="0" dirty="0" err="1">
                <a:solidFill>
                  <a:srgbClr val="486350"/>
                </a:solidFill>
                <a:effectLst/>
                <a:latin typeface="Lato" panose="020F0502020204030203" pitchFamily="34" charset="0"/>
              </a:rPr>
              <a:t>microschools</a:t>
            </a:r>
            <a:r>
              <a:rPr lang="en-US" sz="2400" b="0" i="0" dirty="0">
                <a:solidFill>
                  <a:srgbClr val="486350"/>
                </a:solidFill>
                <a:effectLst/>
                <a:latin typeface="Lato" panose="020F0502020204030203" pitchFamily="34" charset="0"/>
              </a:rPr>
              <a:t>, and micro-educational entities </a:t>
            </a:r>
          </a:p>
          <a:p>
            <a:r>
              <a:rPr lang="en-US" sz="2400" b="0" i="0" dirty="0">
                <a:solidFill>
                  <a:srgbClr val="486350"/>
                </a:solidFill>
                <a:effectLst/>
                <a:latin typeface="Lato" panose="020F0502020204030203" pitchFamily="34" charset="0"/>
              </a:rPr>
              <a:t>applies the same rules to these new entities as for charter schools (permitted in all zones, overriding land use and inspection regulations apply)</a:t>
            </a:r>
            <a:endParaRPr lang="en-US" sz="2400" dirty="0"/>
          </a:p>
        </p:txBody>
      </p:sp>
      <p:pic>
        <p:nvPicPr>
          <p:cNvPr id="4098" name="Picture 2" descr="Can I Homeschool Someone Else's Child? - FindLaw">
            <a:extLst>
              <a:ext uri="{FF2B5EF4-FFF2-40B4-BE49-F238E27FC236}">
                <a16:creationId xmlns:a16="http://schemas.microsoft.com/office/drawing/2014/main" id="{8418A3D2-6112-C202-0728-DDA181F2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59678"/>
            <a:ext cx="5056665" cy="33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46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DCAE-2911-4376-DC4D-1C546536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" y="230819"/>
            <a:ext cx="12005569" cy="1275209"/>
          </a:xfrm>
        </p:spPr>
        <p:txBody>
          <a:bodyPr/>
          <a:lstStyle/>
          <a:p>
            <a:r>
              <a:rPr lang="en-US" b="1" dirty="0"/>
              <a:t>HB256 – Military Compatible Land Use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99CC-AF0D-F638-2D2E-B82B6A51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9" y="1798990"/>
            <a:ext cx="10515600" cy="305709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486350"/>
                </a:solidFill>
                <a:effectLst/>
                <a:latin typeface="Lato" panose="020F0502020204030203" pitchFamily="34" charset="0"/>
              </a:rPr>
              <a:t>stipulates that for any land use application within 5,000 ft of military property, the local entity must first consider the adopted compatible use plan for that military facility </a:t>
            </a:r>
          </a:p>
          <a:p>
            <a:r>
              <a:rPr lang="en-US" sz="2400" b="0" i="0" dirty="0">
                <a:solidFill>
                  <a:srgbClr val="486350"/>
                </a:solidFill>
                <a:effectLst/>
                <a:latin typeface="Lato" panose="020F0502020204030203" pitchFamily="34" charset="0"/>
              </a:rPr>
              <a:t>requires submittal of all such applications to the State Department of Veteran and Military Affairs for comment </a:t>
            </a:r>
          </a:p>
          <a:p>
            <a:r>
              <a:rPr lang="en-US" sz="2400" b="0" i="0" dirty="0">
                <a:solidFill>
                  <a:srgbClr val="486350"/>
                </a:solidFill>
                <a:effectLst/>
                <a:latin typeface="Lato" panose="020F0502020204030203" pitchFamily="34" charset="0"/>
              </a:rPr>
              <a:t>These provisions are not required if the application is already vested.</a:t>
            </a:r>
            <a:endParaRPr lang="en-US" sz="2400" dirty="0"/>
          </a:p>
        </p:txBody>
      </p:sp>
      <p:pic>
        <p:nvPicPr>
          <p:cNvPr id="6146" name="Picture 2" descr="Air Force planes leaving Virginia ahead of Hurricane Matthew">
            <a:extLst>
              <a:ext uri="{FF2B5EF4-FFF2-40B4-BE49-F238E27FC236}">
                <a16:creationId xmlns:a16="http://schemas.microsoft.com/office/drawing/2014/main" id="{85B0D24D-3391-32D0-C7DA-230FD3AB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32" y="4424179"/>
            <a:ext cx="4195052" cy="22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91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6C2F-3256-1187-E610-70AD0591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Housing Affordability/Zoning Reform</a:t>
            </a:r>
          </a:p>
        </p:txBody>
      </p:sp>
      <p:pic>
        <p:nvPicPr>
          <p:cNvPr id="2050" name="Picture 2" descr="Photo Gallery - Missing Middle Housing Types">
            <a:extLst>
              <a:ext uri="{FF2B5EF4-FFF2-40B4-BE49-F238E27FC236}">
                <a16:creationId xmlns:a16="http://schemas.microsoft.com/office/drawing/2014/main" id="{762049F8-DEC9-A3E1-5E69-3AD1F46D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91" y="2257395"/>
            <a:ext cx="7148559" cy="416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3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05CDEF-3EFF-6520-6CD8-FD9C0938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63" y="98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HB206 – HTRZ Amendments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CE430-DE9B-16FF-D744-B7C12533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6430"/>
            <a:ext cx="6166282" cy="435133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Consideration for owner-occupied housing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Increases % of required affordable units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Addresses phasing of housing units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Increases HTRZ committee members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Enhances the "but for" test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UTA OKs $400M-plus construction plan that includes new airport TRAX station  and Ogden bus rapid transit">
            <a:extLst>
              <a:ext uri="{FF2B5EF4-FFF2-40B4-BE49-F238E27FC236}">
                <a16:creationId xmlns:a16="http://schemas.microsoft.com/office/drawing/2014/main" id="{CD21DCD4-BFA9-34C6-6D20-7ED3F85C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62" y="2826397"/>
            <a:ext cx="5507355" cy="36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8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60B1-3A66-1F8D-D026-9188FEE9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4" y="355107"/>
            <a:ext cx="10871447" cy="1325563"/>
          </a:xfrm>
        </p:spPr>
        <p:txBody>
          <a:bodyPr/>
          <a:lstStyle/>
          <a:p>
            <a:r>
              <a:rPr lang="en-US" b="1" dirty="0"/>
              <a:t>SB268 – First Home Investment Zone Act (FHIZ)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915A0D-90A7-A76B-9C4F-86DC65F7A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53" y="1947523"/>
            <a:ext cx="7305561" cy="3881437"/>
          </a:xfrm>
        </p:spPr>
      </p:pic>
    </p:spTree>
    <p:extLst>
      <p:ext uri="{BB962C8B-B14F-4D97-AF65-F5344CB8AC3E}">
        <p14:creationId xmlns:p14="http://schemas.microsoft.com/office/powerpoint/2010/main" val="17390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BE55-FB0D-3C92-5402-9D63D7C1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23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SB168 – Affordable Building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EBE83-6012-0AA5-4411-40BFF896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8241"/>
            <a:ext cx="663679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Home Ownership Promotion Zone (HOPZ)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Zone is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less than 10 contiguous acres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Cities must zone for at least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6 units per acre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60% of the housing units must be at 80% of the county median sales price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All housing units must be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owner-occupied for at least 5 years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Tax increment: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Other taxing entities are required to participate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60% of increment for system or project infrastructure for up to 15 years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9A7AA0"/>
                </a:solidFill>
                <a:effectLst/>
                <a:latin typeface="Roboto" panose="02000000000000000000" pitchFamily="2" charset="0"/>
              </a:rPr>
              <a:t>Makes technical changes to the First Time Homebuyer Assistance Program and real estate reinvestment covenants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146" name="Picture 2" descr="Exploring the Current State of Knowledge on the Impact of Regulations on  Housing Supply | HUD USER">
            <a:extLst>
              <a:ext uri="{FF2B5EF4-FFF2-40B4-BE49-F238E27FC236}">
                <a16:creationId xmlns:a16="http://schemas.microsoft.com/office/drawing/2014/main" id="{CFBA7EE3-7893-B2A5-8CF9-563D7272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39" y="1680099"/>
            <a:ext cx="5266135" cy="34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6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CD38-A3DE-9D69-A1E6-B3B876E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3" y="1871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HB572 – State Treasurer Investment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4C41-EE14-604F-1F3C-FB36F1E0F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624" y="1807870"/>
            <a:ext cx="652508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Authorizes State Treasurer to invest up to $300 million of state funds (TIF) as deposits to lenders for “qualiﬁed projects”</a:t>
            </a:r>
          </a:p>
          <a:p>
            <a:pPr marL="0" indent="0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“Qualiﬁed project” = housing proposal with: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60% sold at “ﬁrst home” levels ($450k)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owner-occupancy requirements for 5 years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Max of 75% of overall QP ﬁnancing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 descr="Coming home: A look inside HRDC's First Village Homes">
            <a:extLst>
              <a:ext uri="{FF2B5EF4-FFF2-40B4-BE49-F238E27FC236}">
                <a16:creationId xmlns:a16="http://schemas.microsoft.com/office/drawing/2014/main" id="{992AB142-D56D-025C-DE85-14202E9C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8" y="3643143"/>
            <a:ext cx="5066190" cy="28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0,900+ Green Dollar Sign Stock Illustrations, Royalty-Free Vector Graphics  &amp; Clip Art - iStock | Dollar signs, Money, Teamwork">
            <a:extLst>
              <a:ext uri="{FF2B5EF4-FFF2-40B4-BE49-F238E27FC236}">
                <a16:creationId xmlns:a16="http://schemas.microsoft.com/office/drawing/2014/main" id="{BAC4D514-6B89-63BF-B985-91208524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4" y="1174258"/>
            <a:ext cx="3204838" cy="22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6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66DB4F0-51AF-1AC5-F504-1FF8EDE5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41" y="2605088"/>
            <a:ext cx="2320632" cy="2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F909B2D-FC1E-3F6B-CD61-7E50F1BD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75" y="2858610"/>
            <a:ext cx="3256801" cy="22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3F5FC1D-BC0C-3E8D-F253-D87E84208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76" y="2858610"/>
            <a:ext cx="4483811" cy="12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69FA7B2-2969-BE79-53BA-97F25EEC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86" y="497150"/>
            <a:ext cx="10515600" cy="10433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Housing Supply Accelerator</a:t>
            </a:r>
          </a:p>
        </p:txBody>
      </p:sp>
    </p:spTree>
    <p:extLst>
      <p:ext uri="{BB962C8B-B14F-4D97-AF65-F5344CB8AC3E}">
        <p14:creationId xmlns:p14="http://schemas.microsoft.com/office/powerpoint/2010/main" val="220807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FAA-C3F0-81EA-7FC8-4D353BC3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" y="143522"/>
            <a:ext cx="11833934" cy="1591893"/>
          </a:xfrm>
        </p:spPr>
        <p:txBody>
          <a:bodyPr>
            <a:normAutofit/>
          </a:bodyPr>
          <a:lstStyle/>
          <a:p>
            <a:r>
              <a:rPr lang="en-US" sz="4800" b="1" dirty="0"/>
              <a:t>HB13 – Infrastructure Financing Districts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6C25-FC2C-559A-443D-49AA779F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92" y="1133167"/>
            <a:ext cx="10515600" cy="3314546"/>
          </a:xfrm>
        </p:spPr>
        <p:txBody>
          <a:bodyPr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Creates a type of special district to finance public infrastructure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IFDs are created by petition with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consent of 100% of the surface property owners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Governed by an appointed board.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IFDs may issue bonds to pay for infrastructure on the public bond market to access lower interest rates.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Must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have land use approval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Infrastructure must be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built to city standards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Assessments must be paid prior to C of O issuance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Property tax may not be used to repay the bonds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onstruction Project Management: Types of Drainage Pipe | eSUB">
            <a:extLst>
              <a:ext uri="{FF2B5EF4-FFF2-40B4-BE49-F238E27FC236}">
                <a16:creationId xmlns:a16="http://schemas.microsoft.com/office/drawing/2014/main" id="{46181F9B-3CFA-ED2B-821B-3453B28F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13" y="3557311"/>
            <a:ext cx="3449503" cy="27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6 Steps Of 'Traditional' Road Construction And Maintenance -">
            <a:extLst>
              <a:ext uri="{FF2B5EF4-FFF2-40B4-BE49-F238E27FC236}">
                <a16:creationId xmlns:a16="http://schemas.microsoft.com/office/drawing/2014/main" id="{E918C1FC-7C3C-FBD0-6A76-8AF8D385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3" y="4560142"/>
            <a:ext cx="3231505" cy="21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6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559C-DA0A-8E0A-41AE-CBC6BF18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35" y="21898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HB465 – Housing Affordability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AAFA1-7FB7-5465-7B2C-2F6E6C65C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 fontAlgn="base">
              <a:buNone/>
            </a:pPr>
            <a:r>
              <a:rPr lang="en-US" sz="3200" b="1" i="0" u="none" strike="noStrike" dirty="0">
                <a:solidFill>
                  <a:srgbClr val="4A452A"/>
                </a:solidFill>
                <a:effectLst/>
                <a:latin typeface="Roboto" panose="02000000000000000000" pitchFamily="2" charset="0"/>
              </a:rPr>
              <a:t>CRA/RDA Set-aside Changes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Housing set aside flexibility - set aside funds may be spent in nearby communities (w/ interlocal agreement) and on owner occupied affordable (&lt;120% AMI) product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Set aside funds must be spent, encumbered, or otherwise planned for within six years of the set aside funds being deposited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Year 1 set-aside funds must be planned for/encumbered/spent by year 6, year 2 funds by year 7, etc.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Other technical changes to tax credit program, DWS housing grant pass through administration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79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8D2C-B631-1B51-F8AB-19CF307F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35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Other Bills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A059-3072-8EEA-8AAD-618D2E54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1253331"/>
            <a:ext cx="11567604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HB430 – Local Government Transportation Services Amendments</a:t>
            </a:r>
          </a:p>
          <a:p>
            <a:r>
              <a:rPr lang="en-US" sz="3200" dirty="0">
                <a:solidFill>
                  <a:srgbClr val="7030A0"/>
                </a:solidFill>
              </a:rPr>
              <a:t>HB502 – Critical Infrastructure and Mining</a:t>
            </a:r>
          </a:p>
          <a:p>
            <a:r>
              <a:rPr lang="en-US" sz="3200" dirty="0">
                <a:solidFill>
                  <a:srgbClr val="7030A0"/>
                </a:solidFill>
              </a:rPr>
              <a:t>SB28 – Scenic Byway Program Amendments</a:t>
            </a:r>
          </a:p>
          <a:p>
            <a:r>
              <a:rPr lang="en-US" sz="3200" dirty="0">
                <a:solidFill>
                  <a:srgbClr val="7030A0"/>
                </a:solidFill>
              </a:rPr>
              <a:t>SB258 – Municipal Incorporation Amendments</a:t>
            </a:r>
          </a:p>
          <a:p>
            <a:r>
              <a:rPr lang="en-US" sz="3200" dirty="0">
                <a:solidFill>
                  <a:srgbClr val="7030A0"/>
                </a:solidFill>
              </a:rPr>
              <a:t>SB264 – Inland Port Authority Amendments</a:t>
            </a:r>
          </a:p>
          <a:p>
            <a:r>
              <a:rPr lang="en-US" sz="3200" dirty="0">
                <a:solidFill>
                  <a:srgbClr val="7030A0"/>
                </a:solidFill>
              </a:rPr>
              <a:t>HB330 – Unincorporated Areas Amendments</a:t>
            </a:r>
          </a:p>
          <a:p>
            <a:r>
              <a:rPr lang="en-US" sz="3200" dirty="0">
                <a:solidFill>
                  <a:srgbClr val="7030A0"/>
                </a:solidFill>
              </a:rPr>
              <a:t>HB220 – Water Related Amendments</a:t>
            </a:r>
          </a:p>
        </p:txBody>
      </p:sp>
    </p:spTree>
    <p:extLst>
      <p:ext uri="{BB962C8B-B14F-4D97-AF65-F5344CB8AC3E}">
        <p14:creationId xmlns:p14="http://schemas.microsoft.com/office/powerpoint/2010/main" val="2983306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5AF2-2944-5717-AE8F-200A870E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5" y="37277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Salt Lake City Sport – Redevelopment Bills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AE13-538F-E2AF-57EE-6A405C08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509" y="1861136"/>
            <a:ext cx="10515600" cy="1567864"/>
          </a:xfrm>
        </p:spPr>
        <p:txBody>
          <a:bodyPr>
            <a:normAutofit/>
          </a:bodyPr>
          <a:lstStyle/>
          <a:p>
            <a:r>
              <a:rPr lang="en-US" sz="2400" dirty="0"/>
              <a:t>HB562 – Utah </a:t>
            </a:r>
            <a:r>
              <a:rPr lang="en-US" sz="2400" dirty="0" err="1"/>
              <a:t>Fairpark</a:t>
            </a:r>
            <a:r>
              <a:rPr lang="en-US" sz="2400" dirty="0"/>
              <a:t> Area Investment and Restoration District</a:t>
            </a:r>
          </a:p>
          <a:p>
            <a:r>
              <a:rPr lang="en-US" sz="2400" dirty="0"/>
              <a:t>SB272 - Capital City Revitalization Zone</a:t>
            </a:r>
          </a:p>
        </p:txBody>
      </p:sp>
      <p:pic>
        <p:nvPicPr>
          <p:cNvPr id="7172" name="Picture 4" descr="A baseball field with people watching&#10;&#10;Description automatically generated">
            <a:extLst>
              <a:ext uri="{FF2B5EF4-FFF2-40B4-BE49-F238E27FC236}">
                <a16:creationId xmlns:a16="http://schemas.microsoft.com/office/drawing/2014/main" id="{7A243C7B-3633-4902-5551-05782E13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28" y="3092649"/>
            <a:ext cx="5338276" cy="282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izona Coyotes single-game tickets go on sale Friday">
            <a:extLst>
              <a:ext uri="{FF2B5EF4-FFF2-40B4-BE49-F238E27FC236}">
                <a16:creationId xmlns:a16="http://schemas.microsoft.com/office/drawing/2014/main" id="{25C949E6-5AD5-D35A-CDAB-7BC84C82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5" y="3752844"/>
            <a:ext cx="4820020" cy="28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05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CB87-ED97-CC00-BBEA-AA3D1BBE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Failed Bills – this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D3DC-9BED-569C-63FC-1BA66944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HB 180 Short Term Rental Amendments.  Would have required standardized ordinances on short term rental, requirements for tax commission permit, other changes.</a:t>
            </a:r>
            <a:endParaRPr lang="en-US" sz="7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HB 195 Land Use Planning.  Would have required wildlife studies for development</a:t>
            </a: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HB175 Impact Fees Amendments.  Would have allowed impact fees for fire trucks</a:t>
            </a: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HB 235 Eminent Domain.  Would have allowed eminent domain for Bonneville Shoreline Trail</a:t>
            </a:r>
            <a:endParaRPr lang="en-US" sz="7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HB 243 Riparian Amendments.  Would have required cities/counties to include riparian element in general plans</a:t>
            </a:r>
            <a:endParaRPr lang="en-US" sz="7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HB 258  Airport Land Use Amendments.  Would have added to the requirement for developing near airports</a:t>
            </a:r>
            <a:endParaRPr lang="en-US" sz="7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SB 230  Property Transaction Amendments.  Would have made Utah a disclosure state relative to the price paid for commercial real estate.</a:t>
            </a:r>
            <a:endParaRPr lang="en-US" sz="7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SB 252  Property Incorporation Amendments.  Would have made it more difficult to incorporate cities based on costs evaluated in feasibility study.</a:t>
            </a:r>
            <a:endParaRPr lang="en-US" sz="7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HB 169  Rental Property Disclosure Requirements.  Would have required landlords to disclose defects to renters.</a:t>
            </a:r>
            <a:endParaRPr lang="en-US" sz="7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71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6A0B-8943-9C36-5C8E-BCF363A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Big Issues for 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5E1E2-6A3B-C9F5-A5FA-AD8696CF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More zoning reform? What kind?</a:t>
            </a:r>
          </a:p>
          <a:p>
            <a:r>
              <a:rPr lang="en-US" sz="3600" dirty="0">
                <a:solidFill>
                  <a:srgbClr val="C00000"/>
                </a:solidFill>
              </a:rPr>
              <a:t>Transportation fees</a:t>
            </a:r>
          </a:p>
          <a:p>
            <a:r>
              <a:rPr lang="en-US" sz="3600" dirty="0">
                <a:solidFill>
                  <a:srgbClr val="C00000"/>
                </a:solidFill>
              </a:rPr>
              <a:t>Annexation and incorporation</a:t>
            </a:r>
          </a:p>
          <a:p>
            <a:r>
              <a:rPr lang="en-US" sz="3600" dirty="0">
                <a:solidFill>
                  <a:srgbClr val="C00000"/>
                </a:solidFill>
              </a:rPr>
              <a:t>Gravel pits</a:t>
            </a:r>
          </a:p>
          <a:p>
            <a:r>
              <a:rPr lang="en-US" sz="3600" dirty="0">
                <a:solidFill>
                  <a:srgbClr val="C00000"/>
                </a:solidFill>
              </a:rPr>
              <a:t>Storm water management</a:t>
            </a:r>
          </a:p>
          <a:p>
            <a:r>
              <a:rPr lang="en-US" sz="3600" dirty="0">
                <a:solidFill>
                  <a:srgbClr val="C00000"/>
                </a:solidFill>
              </a:rPr>
              <a:t>Conditional uses</a:t>
            </a:r>
          </a:p>
        </p:txBody>
      </p:sp>
    </p:spTree>
    <p:extLst>
      <p:ext uri="{BB962C8B-B14F-4D97-AF65-F5344CB8AC3E}">
        <p14:creationId xmlns:p14="http://schemas.microsoft.com/office/powerpoint/2010/main" val="186862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978C-E436-6C55-D10C-69460742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41" y="368423"/>
            <a:ext cx="9638518" cy="119799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Top-Down Mandates</a:t>
            </a:r>
          </a:p>
        </p:txBody>
      </p:sp>
      <p:pic>
        <p:nvPicPr>
          <p:cNvPr id="3074" name="Picture 2" descr="Bad Bosses Images – Browse 43,454 Stock Photos, Vectors, and Video | Adobe  Stock">
            <a:extLst>
              <a:ext uri="{FF2B5EF4-FFF2-40B4-BE49-F238E27FC236}">
                <a16:creationId xmlns:a16="http://schemas.microsoft.com/office/drawing/2014/main" id="{63CD03A6-F3FD-38F7-AFC2-7D4F6F74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19" y="2176138"/>
            <a:ext cx="5924180" cy="39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BE11-8A64-2A8A-61A1-2F7D2146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/>
              <a:t>HB306 – Residential Housing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B6366-A56E-24BF-DBF2-323C4BF82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Failed – this time!</a:t>
            </a:r>
          </a:p>
          <a:p>
            <a:r>
              <a:rPr lang="en-US" sz="2400" dirty="0"/>
              <a:t>Would have defined starter home, made permitted use in all residential zones</a:t>
            </a:r>
          </a:p>
          <a:p>
            <a:r>
              <a:rPr lang="en-US" sz="2400" dirty="0"/>
              <a:t>Would have allowed lots as small as 5400 sf in all residential zones</a:t>
            </a:r>
          </a:p>
        </p:txBody>
      </p:sp>
      <p:pic>
        <p:nvPicPr>
          <p:cNvPr id="1026" name="Picture 2" descr="Stunning Homes on Smaller Lots — Atmos">
            <a:extLst>
              <a:ext uri="{FF2B5EF4-FFF2-40B4-BE49-F238E27FC236}">
                <a16:creationId xmlns:a16="http://schemas.microsoft.com/office/drawing/2014/main" id="{B3264FDF-DB2D-C815-2CD2-873212AE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89" y="3776215"/>
            <a:ext cx="4332302" cy="28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t Wikipedia, 57% OFF | ce.ftccollege.edu">
            <a:extLst>
              <a:ext uri="{FF2B5EF4-FFF2-40B4-BE49-F238E27FC236}">
                <a16:creationId xmlns:a16="http://schemas.microsoft.com/office/drawing/2014/main" id="{8513B525-6D46-2F6C-7290-5083F813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97" y="4060299"/>
            <a:ext cx="3480047" cy="232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4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55A8-06D8-941B-DB36-29EB777C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38" y="2811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Collaboration</a:t>
            </a:r>
          </a:p>
        </p:txBody>
      </p:sp>
      <p:pic>
        <p:nvPicPr>
          <p:cNvPr id="4098" name="Picture 2" descr="3 Ways to Speed Up Collaboration | Smartsheet">
            <a:extLst>
              <a:ext uri="{FF2B5EF4-FFF2-40B4-BE49-F238E27FC236}">
                <a16:creationId xmlns:a16="http://schemas.microsoft.com/office/drawing/2014/main" id="{0776767F-CF34-8B12-80BE-C88D7B3D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63" y="2335567"/>
            <a:ext cx="7047673" cy="39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2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A0-7E87-C3DC-4DD4-C143C081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9" y="647"/>
            <a:ext cx="11040122" cy="149998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Land Use Administration Changes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30C05C0-D423-60C3-838C-D2B32A61B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1" y="3235896"/>
            <a:ext cx="34004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39B8210-2F6C-2E5C-8185-80D3F7F35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81" y="2710217"/>
            <a:ext cx="4662519" cy="325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B1AF7-B1E9-A7FE-D828-BE6805B79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04" y="1193184"/>
            <a:ext cx="3584636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EDF83A6-9D4C-44DD-CD1E-DD33D6189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93" y="4408966"/>
            <a:ext cx="35036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65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7554-1DEF-7E78-7BE8-0EAEAE57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SB168 – Affordable Building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6FD4-C6EF-3C7E-09F0-9E4BFE3EC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2" y="1768236"/>
            <a:ext cx="7620000" cy="4351338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24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Defines the regulatory process for modular (pre-fabricated) building construction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 rtl="0" fontAlgn="base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Goal: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Affordable home ownership through lower building costs and faster construction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 rtl="0" fontAlgn="base">
              <a:buFontTx/>
              <a:buChar char="-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Built off-site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Local building official performs plan review of onsite elements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only​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 Constructed and inspected offsite by manufacturer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 City inspects onsite elements (foundation, assembly of modular, etc.)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218" name="Picture 2" descr="Top 5 Things To Know About PreFab Homes - Tiny House Blog">
            <a:extLst>
              <a:ext uri="{FF2B5EF4-FFF2-40B4-BE49-F238E27FC236}">
                <a16:creationId xmlns:a16="http://schemas.microsoft.com/office/drawing/2014/main" id="{6E450456-979A-F883-A26E-27BE6AFD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07" y="1325563"/>
            <a:ext cx="4087613" cy="23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ith Workers Scarce, More Home Builders Turn to Prefab Construction - WSJ">
            <a:extLst>
              <a:ext uri="{FF2B5EF4-FFF2-40B4-BE49-F238E27FC236}">
                <a16:creationId xmlns:a16="http://schemas.microsoft.com/office/drawing/2014/main" id="{C931215C-C7D9-FC68-1525-77E7D094E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7838" y="3870664"/>
            <a:ext cx="4260690" cy="27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6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9905-7856-D376-6F71-9FF0E0BE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HB465 – Housing Affordability 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E2B0D-44E4-9742-8365-8205AC46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865" y="2069128"/>
            <a:ext cx="10515600" cy="29683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Moderate Income Housing Plan Revisions</a:t>
            </a:r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​</a:t>
            </a:r>
          </a:p>
          <a:p>
            <a:pPr marL="0" indent="0">
              <a:buNone/>
            </a:pPr>
            <a:endParaRPr lang="en-US" b="0" i="0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 substantial changes to menu items or reporting timelines 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Reports will now include zoning maps (or links to them) and number of entitled units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Objective: 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better understanding of 190k planned for and unbuilt housing inventory pipeline 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Take the data collection seriously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Free Vector | Cartoon woman checking giant check list background">
            <a:extLst>
              <a:ext uri="{FF2B5EF4-FFF2-40B4-BE49-F238E27FC236}">
                <a16:creationId xmlns:a16="http://schemas.microsoft.com/office/drawing/2014/main" id="{6DF4E243-79EF-DF9D-9153-E847C32D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42" y="3792398"/>
            <a:ext cx="2490093" cy="24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568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1629</TotalTime>
  <Words>1682</Words>
  <Application>Microsoft Office PowerPoint</Application>
  <PresentationFormat>Widescreen</PresentationFormat>
  <Paragraphs>172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Britannic Bold</vt:lpstr>
      <vt:lpstr>Calibri</vt:lpstr>
      <vt:lpstr>Cooper Black</vt:lpstr>
      <vt:lpstr>Lato</vt:lpstr>
      <vt:lpstr>Roboto</vt:lpstr>
      <vt:lpstr>Segoe UI</vt:lpstr>
      <vt:lpstr>Trebuchet MS</vt:lpstr>
      <vt:lpstr>Wingdings 3</vt:lpstr>
      <vt:lpstr>Facet</vt:lpstr>
      <vt:lpstr>2024 Utah Legislative Session Housing/Land Use   Is This Really  Gonna Work?  APA Utah Spring Conference  Wilf Sommerkorn, Scott Hess, Jason Boal</vt:lpstr>
      <vt:lpstr>Housing           Zoning Affordability         Reform</vt:lpstr>
      <vt:lpstr>Housing Supply Accelerator</vt:lpstr>
      <vt:lpstr>Top-Down Mandates</vt:lpstr>
      <vt:lpstr>HB306 – Residential Housing Amendments</vt:lpstr>
      <vt:lpstr>Collaboration</vt:lpstr>
      <vt:lpstr>Land Use Administration Changes</vt:lpstr>
      <vt:lpstr>SB168 – Affordable Building Amendments</vt:lpstr>
      <vt:lpstr>HB465 – Housing Affordability Revisions</vt:lpstr>
      <vt:lpstr>HB476 – Land Use Regulations Modifications</vt:lpstr>
      <vt:lpstr>HB476 – Land Use Regulations Modifications</vt:lpstr>
      <vt:lpstr>HB476 – Land Use Regulations Modifications</vt:lpstr>
      <vt:lpstr>HB476 – Land Use Regulations Modifications</vt:lpstr>
      <vt:lpstr>HB476 – Land Use Regulations Modifications</vt:lpstr>
      <vt:lpstr>HB476 – Land Use Regulations Modifications</vt:lpstr>
      <vt:lpstr>HB476 – Land Use Regulations Modifications</vt:lpstr>
      <vt:lpstr>HB476 – Land Use Regulations Modifications</vt:lpstr>
      <vt:lpstr>HB476 – Land Use Regulations Modifications</vt:lpstr>
      <vt:lpstr>HB289 – Property Rights Ombudsman</vt:lpstr>
      <vt:lpstr>SB185 – Residential Building Inspections</vt:lpstr>
      <vt:lpstr>HB518 – State Construction Code Modifications</vt:lpstr>
      <vt:lpstr>HB188 – Modifications Relating to the Use of Land</vt:lpstr>
      <vt:lpstr>SB13 – Education Entity Amendments</vt:lpstr>
      <vt:lpstr>HB256 – Military Compatible Land Use Amendments</vt:lpstr>
      <vt:lpstr>Housing Affordability/Zoning Reform</vt:lpstr>
      <vt:lpstr>HB206 – HTRZ Amendments</vt:lpstr>
      <vt:lpstr>SB268 – First Home Investment Zone Act (FHIZ)</vt:lpstr>
      <vt:lpstr>SB168 – Affordable Building Amendments</vt:lpstr>
      <vt:lpstr>HB572 – State Treasurer Investment Act</vt:lpstr>
      <vt:lpstr>HB13 – Infrastructure Financing Districts</vt:lpstr>
      <vt:lpstr>HB465 – Housing Affordability Revisions</vt:lpstr>
      <vt:lpstr>Other Bills of Interest</vt:lpstr>
      <vt:lpstr>Salt Lake City Sport – Redevelopment Bills</vt:lpstr>
      <vt:lpstr>Failed Bills – this time!</vt:lpstr>
      <vt:lpstr>Big Issues for Next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Utah Legislative Session Housing/Land Use     Is This Really  Gonna Work?</dc:title>
  <dc:creator>Wilf Sommerkorn</dc:creator>
  <cp:lastModifiedBy>Wilf Sommerkorn</cp:lastModifiedBy>
  <cp:revision>14</cp:revision>
  <dcterms:created xsi:type="dcterms:W3CDTF">2024-03-14T18:53:10Z</dcterms:created>
  <dcterms:modified xsi:type="dcterms:W3CDTF">2024-04-23T15:27:40Z</dcterms:modified>
</cp:coreProperties>
</file>