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32_76D0261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5"/>
  </p:notesMasterIdLst>
  <p:handoutMasterIdLst>
    <p:handoutMasterId r:id="rId26"/>
  </p:handoutMasterIdLst>
  <p:sldIdLst>
    <p:sldId id="256" r:id="rId5"/>
    <p:sldId id="282" r:id="rId6"/>
    <p:sldId id="289" r:id="rId7"/>
    <p:sldId id="306" r:id="rId8"/>
    <p:sldId id="270" r:id="rId9"/>
    <p:sldId id="277" r:id="rId10"/>
    <p:sldId id="297" r:id="rId11"/>
    <p:sldId id="303" r:id="rId12"/>
    <p:sldId id="304" r:id="rId13"/>
    <p:sldId id="298" r:id="rId14"/>
    <p:sldId id="305" r:id="rId15"/>
    <p:sldId id="299" r:id="rId16"/>
    <p:sldId id="300" r:id="rId17"/>
    <p:sldId id="308" r:id="rId18"/>
    <p:sldId id="307" r:id="rId19"/>
    <p:sldId id="301" r:id="rId20"/>
    <p:sldId id="302" r:id="rId21"/>
    <p:sldId id="266" r:id="rId22"/>
    <p:sldId id="296"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2D21C0E-4D2C-1B9A-AA6F-5DF1A0F00013}" name="Fred Resch" initials="FR" userId="S::fred@hurricane.utah.gov::52b2f186-c4f0-442d-866c-5875965ec1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171"/>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9" autoAdjust="0"/>
  </p:normalViewPr>
  <p:slideViewPr>
    <p:cSldViewPr snapToGrid="0">
      <p:cViewPr varScale="1">
        <p:scale>
          <a:sx n="88" d="100"/>
          <a:sy n="88" d="100"/>
        </p:scale>
        <p:origin x="82" y="720"/>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omments/modernComment_132_76D0261D.xml><?xml version="1.0" encoding="utf-8"?>
<p188:cmLst xmlns:a="http://schemas.openxmlformats.org/drawingml/2006/main" xmlns:r="http://schemas.openxmlformats.org/officeDocument/2006/relationships" xmlns:p188="http://schemas.microsoft.com/office/powerpoint/2018/8/main">
  <p188:cm id="{83342CDA-40B6-47E4-A323-907EF49B36E1}" authorId="{A2D21C0E-4D2C-1B9A-AA6F-5DF1A0F00013}" created="2024-04-30T18:18:22.962">
    <ac:txMkLst xmlns:ac="http://schemas.microsoft.com/office/drawing/2013/main/command">
      <pc:docMk xmlns:pc="http://schemas.microsoft.com/office/powerpoint/2013/main/command"/>
      <pc:sldMk xmlns:pc="http://schemas.microsoft.com/office/powerpoint/2013/main/command" cId="1993352733" sldId="306"/>
      <ac:spMk id="7" creationId="{578017FE-712E-4E95-B483-B700F1AA4B2A}"/>
      <ac:txMk cp="1" len="18">
        <ac:context len="20" hash="3995459514"/>
      </ac:txMk>
    </ac:txMkLst>
    <p188:pos x="3053580" y="729835"/>
    <p188:txBody>
      <a:bodyPr/>
      <a:lstStyle/>
      <a:p>
        <a:r>
          <a:rPr lang="en-US"/>
          <a:t>I am not aware of this or what this part of the slide is going for?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5/7/2024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5/7/2024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noProof="0" dirty="0"/>
              <a:t>Year</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F5756781-A599-0594-4502-A54BC85E87FF}"/>
              </a:ext>
            </a:extLst>
          </p:cNvPr>
          <p:cNvSpPr>
            <a:spLocks noGrp="1"/>
          </p:cNvSpPr>
          <p:nvPr>
            <p:ph sz="quarter" idx="16"/>
          </p:nvPr>
        </p:nvSpPr>
        <p:spPr>
          <a:xfrm>
            <a:off x="838199" y="2136775"/>
            <a:ext cx="10515599" cy="369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a:t>Click icon to add picture</a:t>
            </a:r>
            <a:endParaRPr lang="en-US" dirty="0"/>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15.xml"/><Relationship Id="rId4" Type="http://schemas.openxmlformats.org/officeDocument/2006/relationships/image" Target="../media/image2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32_76D0261D.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7477431" y="3878821"/>
            <a:ext cx="3880379" cy="1122202"/>
          </a:xfrm>
        </p:spPr>
        <p:txBody>
          <a:bodyPr anchor="t"/>
          <a:lstStyle/>
          <a:p>
            <a:r>
              <a:rPr lang="en-US" dirty="0"/>
              <a:t>The rental revolution: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7477430" y="5001023"/>
            <a:ext cx="3880380" cy="824586"/>
          </a:xfrm>
        </p:spPr>
        <p:txBody>
          <a:bodyPr>
            <a:normAutofit/>
          </a:bodyPr>
          <a:lstStyle/>
          <a:p>
            <a:r>
              <a:rPr lang="en-US" sz="2000" dirty="0"/>
              <a:t>Adapting Land Use Planning for the Age of Short-Term Rentals</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D1A0-34EF-AB73-7CE3-D91919FA0C0D}"/>
              </a:ext>
            </a:extLst>
          </p:cNvPr>
          <p:cNvSpPr>
            <a:spLocks noGrp="1"/>
          </p:cNvSpPr>
          <p:nvPr>
            <p:ph type="title"/>
          </p:nvPr>
        </p:nvSpPr>
        <p:spPr/>
        <p:txBody>
          <a:bodyPr/>
          <a:lstStyle/>
          <a:p>
            <a:r>
              <a:rPr lang="en-US" dirty="0"/>
              <a:t>Town of SPRINGDALE</a:t>
            </a:r>
          </a:p>
        </p:txBody>
      </p:sp>
      <p:sp>
        <p:nvSpPr>
          <p:cNvPr id="3" name="Text Placeholder 2">
            <a:extLst>
              <a:ext uri="{FF2B5EF4-FFF2-40B4-BE49-F238E27FC236}">
                <a16:creationId xmlns:a16="http://schemas.microsoft.com/office/drawing/2014/main" id="{837C6B7D-BFFF-4CDF-DDCA-EDAE890FE32A}"/>
              </a:ext>
            </a:extLst>
          </p:cNvPr>
          <p:cNvSpPr>
            <a:spLocks noGrp="1"/>
          </p:cNvSpPr>
          <p:nvPr>
            <p:ph type="body" sz="quarter" idx="13"/>
          </p:nvPr>
        </p:nvSpPr>
        <p:spPr/>
        <p:txBody>
          <a:bodyPr>
            <a:normAutofit lnSpcReduction="10000"/>
          </a:bodyPr>
          <a:lstStyle/>
          <a:p>
            <a:r>
              <a:rPr lang="en-US" dirty="0"/>
              <a:t>General plan vision and goals</a:t>
            </a:r>
          </a:p>
        </p:txBody>
      </p:sp>
      <p:sp>
        <p:nvSpPr>
          <p:cNvPr id="4" name="Text Placeholder 3">
            <a:extLst>
              <a:ext uri="{FF2B5EF4-FFF2-40B4-BE49-F238E27FC236}">
                <a16:creationId xmlns:a16="http://schemas.microsoft.com/office/drawing/2014/main" id="{AB089473-1E77-B480-3769-1FB910B2649F}"/>
              </a:ext>
            </a:extLst>
          </p:cNvPr>
          <p:cNvSpPr>
            <a:spLocks noGrp="1"/>
          </p:cNvSpPr>
          <p:nvPr>
            <p:ph type="body" sz="quarter" idx="15"/>
          </p:nvPr>
        </p:nvSpPr>
        <p:spPr>
          <a:xfrm>
            <a:off x="5921828" y="2798939"/>
            <a:ext cx="5431971" cy="3140043"/>
          </a:xfrm>
        </p:spPr>
        <p:txBody>
          <a:bodyPr>
            <a:normAutofit/>
          </a:bodyPr>
          <a:lstStyle/>
          <a:p>
            <a:r>
              <a:rPr lang="en-US" dirty="0"/>
              <a:t>“Develop policies that ensure new lodging facilities will promote Springdale’s unique village atmosphere and enhance the quality of life. In keeping with its village atmosphere and unique character, the Town will adopt policies that result in hotels, inns, bed and breakfasts and other lodging facilities that promote the Town’s ‘in the Park’ feel, its small village scale, and its unique atmosphere. This goal is for the Town to have attractive, memorable, and unique lodging that complements the visitor’s experience in Zion Canyon and Zion National Park.” </a:t>
            </a:r>
          </a:p>
        </p:txBody>
      </p:sp>
    </p:spTree>
    <p:extLst>
      <p:ext uri="{BB962C8B-B14F-4D97-AF65-F5344CB8AC3E}">
        <p14:creationId xmlns:p14="http://schemas.microsoft.com/office/powerpoint/2010/main" val="267989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D1A0-34EF-AB73-7CE3-D91919FA0C0D}"/>
              </a:ext>
            </a:extLst>
          </p:cNvPr>
          <p:cNvSpPr>
            <a:spLocks noGrp="1"/>
          </p:cNvSpPr>
          <p:nvPr>
            <p:ph type="title"/>
          </p:nvPr>
        </p:nvSpPr>
        <p:spPr/>
        <p:txBody>
          <a:bodyPr/>
          <a:lstStyle/>
          <a:p>
            <a:r>
              <a:rPr lang="en-US" dirty="0"/>
              <a:t>Town of SPRINGDALE</a:t>
            </a:r>
          </a:p>
        </p:txBody>
      </p:sp>
      <p:sp>
        <p:nvSpPr>
          <p:cNvPr id="3" name="Text Placeholder 2">
            <a:extLst>
              <a:ext uri="{FF2B5EF4-FFF2-40B4-BE49-F238E27FC236}">
                <a16:creationId xmlns:a16="http://schemas.microsoft.com/office/drawing/2014/main" id="{837C6B7D-BFFF-4CDF-DDCA-EDAE890FE32A}"/>
              </a:ext>
            </a:extLst>
          </p:cNvPr>
          <p:cNvSpPr>
            <a:spLocks noGrp="1"/>
          </p:cNvSpPr>
          <p:nvPr>
            <p:ph type="body" sz="quarter" idx="13"/>
          </p:nvPr>
        </p:nvSpPr>
        <p:spPr/>
        <p:txBody>
          <a:bodyPr>
            <a:normAutofit lnSpcReduction="10000"/>
          </a:bodyPr>
          <a:lstStyle/>
          <a:p>
            <a:r>
              <a:rPr lang="en-US" dirty="0"/>
              <a:t>Transient lodging overlay zone</a:t>
            </a:r>
          </a:p>
        </p:txBody>
      </p:sp>
      <p:sp>
        <p:nvSpPr>
          <p:cNvPr id="4" name="Text Placeholder 3">
            <a:extLst>
              <a:ext uri="{FF2B5EF4-FFF2-40B4-BE49-F238E27FC236}">
                <a16:creationId xmlns:a16="http://schemas.microsoft.com/office/drawing/2014/main" id="{AB089473-1E77-B480-3769-1FB910B2649F}"/>
              </a:ext>
            </a:extLst>
          </p:cNvPr>
          <p:cNvSpPr>
            <a:spLocks noGrp="1"/>
          </p:cNvSpPr>
          <p:nvPr>
            <p:ph type="body" sz="quarter" idx="15"/>
          </p:nvPr>
        </p:nvSpPr>
        <p:spPr>
          <a:xfrm>
            <a:off x="5921828" y="2798939"/>
            <a:ext cx="5431971" cy="3140043"/>
          </a:xfrm>
        </p:spPr>
        <p:txBody>
          <a:bodyPr>
            <a:normAutofit/>
          </a:bodyPr>
          <a:lstStyle/>
          <a:p>
            <a:pPr marL="285750" indent="-285750">
              <a:buFont typeface="Arial" panose="020B0604020202020204" pitchFamily="34" charset="0"/>
              <a:buChar char="•"/>
            </a:pPr>
            <a:r>
              <a:rPr lang="en-US" dirty="0"/>
              <a:t>New transient lodging (including STRs) only allowed in the TLO</a:t>
            </a:r>
          </a:p>
          <a:p>
            <a:pPr marL="285750" indent="-285750">
              <a:buFont typeface="Arial" panose="020B0604020202020204" pitchFamily="34" charset="0"/>
              <a:buChar char="•"/>
            </a:pPr>
            <a:r>
              <a:rPr lang="en-US" dirty="0"/>
              <a:t>Requires legislative approval</a:t>
            </a:r>
          </a:p>
          <a:p>
            <a:pPr marL="285750" indent="-285750">
              <a:buFont typeface="Arial" panose="020B0604020202020204" pitchFamily="34" charset="0"/>
              <a:buChar char="•"/>
            </a:pPr>
            <a:r>
              <a:rPr lang="en-US" dirty="0"/>
              <a:t>Limited application window</a:t>
            </a:r>
          </a:p>
          <a:p>
            <a:pPr marL="285750" indent="-285750">
              <a:buFont typeface="Arial" panose="020B0604020202020204" pitchFamily="34" charset="0"/>
              <a:buChar char="•"/>
            </a:pPr>
            <a:r>
              <a:rPr lang="en-US" dirty="0"/>
              <a:t>Requirement to develop long-term residential uses in conjunction with new transient lodging units</a:t>
            </a:r>
          </a:p>
          <a:p>
            <a:pPr marL="285750" indent="-285750">
              <a:buFont typeface="Arial" panose="020B0604020202020204" pitchFamily="34" charset="0"/>
              <a:buChar char="•"/>
            </a:pPr>
            <a:r>
              <a:rPr lang="en-US" dirty="0"/>
              <a:t>Enforcement tools built in (restrictive covenant recorded against property, annual compliance review with business license renewal)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87645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153B-DC99-43F5-A9AD-DEDB8613F3B8}"/>
              </a:ext>
            </a:extLst>
          </p:cNvPr>
          <p:cNvSpPr>
            <a:spLocks noGrp="1"/>
          </p:cNvSpPr>
          <p:nvPr>
            <p:ph type="title"/>
          </p:nvPr>
        </p:nvSpPr>
        <p:spPr/>
        <p:txBody>
          <a:bodyPr>
            <a:normAutofit/>
          </a:bodyPr>
          <a:lstStyle/>
          <a:p>
            <a:pPr algn="ctr"/>
            <a:r>
              <a:rPr lang="en-US" sz="4400" b="1" dirty="0"/>
              <a:t>GARFIELD COUNTY</a:t>
            </a:r>
          </a:p>
        </p:txBody>
      </p:sp>
      <p:sp>
        <p:nvSpPr>
          <p:cNvPr id="3" name="Text Placeholder 2">
            <a:extLst>
              <a:ext uri="{FF2B5EF4-FFF2-40B4-BE49-F238E27FC236}">
                <a16:creationId xmlns:a16="http://schemas.microsoft.com/office/drawing/2014/main" id="{DA0E2BAE-48CF-64C6-D5C0-C945DAC6530D}"/>
              </a:ext>
            </a:extLst>
          </p:cNvPr>
          <p:cNvSpPr>
            <a:spLocks noGrp="1"/>
          </p:cNvSpPr>
          <p:nvPr>
            <p:ph type="body" sz="quarter" idx="13"/>
          </p:nvPr>
        </p:nvSpPr>
        <p:spPr/>
        <p:txBody>
          <a:bodyPr>
            <a:normAutofit lnSpcReduction="10000"/>
          </a:bodyPr>
          <a:lstStyle/>
          <a:p>
            <a:r>
              <a:rPr lang="en-US" dirty="0"/>
              <a:t>GEOGRAPHY</a:t>
            </a:r>
          </a:p>
        </p:txBody>
      </p:sp>
      <p:sp>
        <p:nvSpPr>
          <p:cNvPr id="4" name="Text Placeholder 3">
            <a:extLst>
              <a:ext uri="{FF2B5EF4-FFF2-40B4-BE49-F238E27FC236}">
                <a16:creationId xmlns:a16="http://schemas.microsoft.com/office/drawing/2014/main" id="{8F6B280A-CA33-F272-34D2-C02D8DE56971}"/>
              </a:ext>
            </a:extLst>
          </p:cNvPr>
          <p:cNvSpPr>
            <a:spLocks noGrp="1"/>
          </p:cNvSpPr>
          <p:nvPr>
            <p:ph type="body" sz="quarter" idx="15"/>
          </p:nvPr>
        </p:nvSpPr>
        <p:spPr/>
        <p:txBody>
          <a:bodyPr>
            <a:noAutofit/>
          </a:bodyPr>
          <a:lstStyle/>
          <a:p>
            <a:r>
              <a:rPr lang="en-US" sz="1300" dirty="0"/>
              <a:t>	</a:t>
            </a:r>
            <a:r>
              <a:rPr lang="en-US" sz="1300" b="1" dirty="0"/>
              <a:t>5175</a:t>
            </a:r>
            <a:r>
              <a:rPr lang="en-US" sz="1300" dirty="0"/>
              <a:t> square miles	</a:t>
            </a:r>
            <a:r>
              <a:rPr lang="en-US" sz="1300" b="1" dirty="0"/>
              <a:t>5,200</a:t>
            </a:r>
            <a:r>
              <a:rPr lang="en-US" sz="1300" dirty="0"/>
              <a:t> population</a:t>
            </a:r>
          </a:p>
          <a:p>
            <a:r>
              <a:rPr lang="en-US" sz="1300" b="1" dirty="0">
                <a:solidFill>
                  <a:schemeClr val="accent4">
                    <a:lumMod val="75000"/>
                  </a:schemeClr>
                </a:solidFill>
              </a:rPr>
              <a:t>90% </a:t>
            </a:r>
            <a:r>
              <a:rPr lang="en-US" sz="1300" dirty="0"/>
              <a:t>federal land	</a:t>
            </a:r>
            <a:r>
              <a:rPr lang="en-US" sz="1300" b="1" dirty="0">
                <a:solidFill>
                  <a:srgbClr val="0070C0"/>
                </a:solidFill>
              </a:rPr>
              <a:t>4.7% </a:t>
            </a:r>
            <a:r>
              <a:rPr lang="en-US" sz="1300" dirty="0"/>
              <a:t>state land	</a:t>
            </a:r>
            <a:r>
              <a:rPr lang="en-US" sz="1300" b="1" dirty="0">
                <a:solidFill>
                  <a:schemeClr val="accent1">
                    <a:lumMod val="50000"/>
                  </a:schemeClr>
                </a:solidFill>
              </a:rPr>
              <a:t>5.2% </a:t>
            </a:r>
            <a:r>
              <a:rPr lang="en-US" sz="1300" dirty="0"/>
              <a:t>private land</a:t>
            </a:r>
          </a:p>
        </p:txBody>
      </p:sp>
      <p:sp>
        <p:nvSpPr>
          <p:cNvPr id="5" name="Text Placeholder 4">
            <a:extLst>
              <a:ext uri="{FF2B5EF4-FFF2-40B4-BE49-F238E27FC236}">
                <a16:creationId xmlns:a16="http://schemas.microsoft.com/office/drawing/2014/main" id="{1B48E842-D7FF-44F9-B827-1C00F0B4F210}"/>
              </a:ext>
            </a:extLst>
          </p:cNvPr>
          <p:cNvSpPr>
            <a:spLocks noGrp="1"/>
          </p:cNvSpPr>
          <p:nvPr>
            <p:ph type="body" sz="quarter" idx="23"/>
          </p:nvPr>
        </p:nvSpPr>
        <p:spPr/>
        <p:txBody>
          <a:bodyPr>
            <a:normAutofit lnSpcReduction="10000"/>
          </a:bodyPr>
          <a:lstStyle/>
          <a:p>
            <a:r>
              <a:rPr lang="en-US" dirty="0"/>
              <a:t>DESTINATIONS</a:t>
            </a:r>
          </a:p>
        </p:txBody>
      </p:sp>
      <p:sp>
        <p:nvSpPr>
          <p:cNvPr id="6" name="Text Placeholder 5">
            <a:extLst>
              <a:ext uri="{FF2B5EF4-FFF2-40B4-BE49-F238E27FC236}">
                <a16:creationId xmlns:a16="http://schemas.microsoft.com/office/drawing/2014/main" id="{AD2401FB-8784-EA90-7140-6DCC2347136A}"/>
              </a:ext>
            </a:extLst>
          </p:cNvPr>
          <p:cNvSpPr>
            <a:spLocks noGrp="1"/>
          </p:cNvSpPr>
          <p:nvPr>
            <p:ph type="body" sz="quarter" idx="24"/>
          </p:nvPr>
        </p:nvSpPr>
        <p:spPr/>
        <p:txBody>
          <a:bodyPr>
            <a:normAutofit fontScale="92500" lnSpcReduction="20000"/>
          </a:bodyPr>
          <a:lstStyle/>
          <a:p>
            <a:r>
              <a:rPr lang="en-US" dirty="0"/>
              <a:t>Bryce Canyon | Capitol Reef | Canyonlands | Grand Staircase | Glen Canyon</a:t>
            </a:r>
          </a:p>
          <a:p>
            <a:r>
              <a:rPr lang="en-US" dirty="0"/>
              <a:t>Kodachrome | Petrified Forest | Red Canyon | Highway 12 | Panguitch Lake</a:t>
            </a:r>
          </a:p>
        </p:txBody>
      </p:sp>
      <p:sp>
        <p:nvSpPr>
          <p:cNvPr id="7" name="Text Placeholder 6">
            <a:extLst>
              <a:ext uri="{FF2B5EF4-FFF2-40B4-BE49-F238E27FC236}">
                <a16:creationId xmlns:a16="http://schemas.microsoft.com/office/drawing/2014/main" id="{E8BC2DB9-CFAE-680B-8E74-E43A66034F97}"/>
              </a:ext>
            </a:extLst>
          </p:cNvPr>
          <p:cNvSpPr>
            <a:spLocks noGrp="1"/>
          </p:cNvSpPr>
          <p:nvPr>
            <p:ph type="body" sz="quarter" idx="25"/>
          </p:nvPr>
        </p:nvSpPr>
        <p:spPr/>
        <p:txBody>
          <a:bodyPr>
            <a:normAutofit lnSpcReduction="10000"/>
          </a:bodyPr>
          <a:lstStyle/>
          <a:p>
            <a:r>
              <a:rPr lang="en-US" dirty="0"/>
              <a:t>SHORT-TERM RENTALS</a:t>
            </a:r>
          </a:p>
        </p:txBody>
      </p:sp>
      <p:sp>
        <p:nvSpPr>
          <p:cNvPr id="8" name="Text Placeholder 7">
            <a:extLst>
              <a:ext uri="{FF2B5EF4-FFF2-40B4-BE49-F238E27FC236}">
                <a16:creationId xmlns:a16="http://schemas.microsoft.com/office/drawing/2014/main" id="{D149AB2A-5480-7950-DF2D-1BC8DF1980A1}"/>
              </a:ext>
            </a:extLst>
          </p:cNvPr>
          <p:cNvSpPr>
            <a:spLocks noGrp="1"/>
          </p:cNvSpPr>
          <p:nvPr>
            <p:ph type="body" sz="quarter" idx="26"/>
          </p:nvPr>
        </p:nvSpPr>
        <p:spPr/>
        <p:txBody>
          <a:bodyPr>
            <a:normAutofit/>
          </a:bodyPr>
          <a:lstStyle/>
          <a:p>
            <a:r>
              <a:rPr lang="en-US" sz="1300" b="1" dirty="0"/>
              <a:t>355</a:t>
            </a:r>
            <a:r>
              <a:rPr lang="en-US" sz="1300" dirty="0"/>
              <a:t> unique STR units	</a:t>
            </a:r>
            <a:r>
              <a:rPr lang="en-US" sz="1300" b="1" dirty="0"/>
              <a:t>9</a:t>
            </a:r>
            <a:r>
              <a:rPr lang="en-US" sz="1300" dirty="0"/>
              <a:t> municipalities	unincorporated</a:t>
            </a:r>
          </a:p>
        </p:txBody>
      </p:sp>
      <p:sp>
        <p:nvSpPr>
          <p:cNvPr id="9" name="Text Placeholder 8">
            <a:extLst>
              <a:ext uri="{FF2B5EF4-FFF2-40B4-BE49-F238E27FC236}">
                <a16:creationId xmlns:a16="http://schemas.microsoft.com/office/drawing/2014/main" id="{9962D975-3C97-815D-4B8A-F49BE173434F}"/>
              </a:ext>
            </a:extLst>
          </p:cNvPr>
          <p:cNvSpPr>
            <a:spLocks noGrp="1"/>
          </p:cNvSpPr>
          <p:nvPr>
            <p:ph type="body" sz="quarter" idx="27"/>
          </p:nvPr>
        </p:nvSpPr>
        <p:spPr/>
        <p:txBody>
          <a:bodyPr>
            <a:normAutofit lnSpcReduction="10000"/>
          </a:bodyPr>
          <a:lstStyle/>
          <a:p>
            <a:r>
              <a:rPr lang="en-US" dirty="0"/>
              <a:t>DEFINITIONS</a:t>
            </a:r>
          </a:p>
        </p:txBody>
      </p:sp>
      <p:sp>
        <p:nvSpPr>
          <p:cNvPr id="10" name="Text Placeholder 9">
            <a:extLst>
              <a:ext uri="{FF2B5EF4-FFF2-40B4-BE49-F238E27FC236}">
                <a16:creationId xmlns:a16="http://schemas.microsoft.com/office/drawing/2014/main" id="{B8D7432C-CDD7-4C58-22D5-9F9386B76C26}"/>
              </a:ext>
            </a:extLst>
          </p:cNvPr>
          <p:cNvSpPr>
            <a:spLocks noGrp="1"/>
          </p:cNvSpPr>
          <p:nvPr>
            <p:ph type="body" sz="quarter" idx="28"/>
          </p:nvPr>
        </p:nvSpPr>
        <p:spPr/>
        <p:txBody>
          <a:bodyPr>
            <a:normAutofit/>
          </a:bodyPr>
          <a:lstStyle/>
          <a:p>
            <a:r>
              <a:rPr lang="en-US" b="1" dirty="0">
                <a:solidFill>
                  <a:srgbClr val="E57171"/>
                </a:solidFill>
              </a:rPr>
              <a:t>Short-Term Rental</a:t>
            </a:r>
            <a:r>
              <a:rPr lang="en-US" b="1" dirty="0"/>
              <a:t>	</a:t>
            </a:r>
            <a:r>
              <a:rPr lang="en-US" dirty="0"/>
              <a:t>Glamping	       General Commercial</a:t>
            </a:r>
          </a:p>
        </p:txBody>
      </p:sp>
    </p:spTree>
    <p:extLst>
      <p:ext uri="{BB962C8B-B14F-4D97-AF65-F5344CB8AC3E}">
        <p14:creationId xmlns:p14="http://schemas.microsoft.com/office/powerpoint/2010/main" val="89173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089473-1E77-B480-3769-1FB910B2649F}"/>
              </a:ext>
            </a:extLst>
          </p:cNvPr>
          <p:cNvSpPr>
            <a:spLocks noGrp="1"/>
          </p:cNvSpPr>
          <p:nvPr>
            <p:ph type="body" sz="quarter" idx="15"/>
          </p:nvPr>
        </p:nvSpPr>
        <p:spPr>
          <a:xfrm>
            <a:off x="5894613" y="1767839"/>
            <a:ext cx="5431971" cy="4093029"/>
          </a:xfrm>
        </p:spPr>
        <p:txBody>
          <a:bodyPr>
            <a:noAutofit/>
          </a:bodyPr>
          <a:lstStyle/>
          <a:p>
            <a:r>
              <a:rPr lang="en-US" sz="1800" b="1" dirty="0"/>
              <a:t>SHORT-TERM RENTAL (STR). </a:t>
            </a:r>
            <a:r>
              <a:rPr lang="en-US" sz="1800" dirty="0"/>
              <a:t>A dwelling unit, or any portion thereof, being used for transient accommodation purposes, including but not limited to, single-family dwellings, multiple family dwellings, accessory dwelling units (ADU’s), or any other dwelling unit for a period </a:t>
            </a:r>
            <a:r>
              <a:rPr lang="en-US" sz="1800" i="1" dirty="0"/>
              <a:t>typically</a:t>
            </a:r>
            <a:r>
              <a:rPr lang="en-US" sz="1800" dirty="0"/>
              <a:t> less than thirty (30) consecutive days.</a:t>
            </a:r>
          </a:p>
          <a:p>
            <a:r>
              <a:rPr lang="en-US" sz="1800" dirty="0"/>
              <a:t>Additionally, any dwelling unit that is listed on any accommodation website including but not limited to Airbnb, Vrbo, HomeAway, Trip Advisor, etc.; is hereby considered a Short-Term Rental and shall be subject to the regulations set forth in this Ordinance, even if the STR is rented out for a period longer than thirty (30) days.</a:t>
            </a:r>
          </a:p>
        </p:txBody>
      </p:sp>
      <p:sp>
        <p:nvSpPr>
          <p:cNvPr id="14" name="Title 1">
            <a:extLst>
              <a:ext uri="{FF2B5EF4-FFF2-40B4-BE49-F238E27FC236}">
                <a16:creationId xmlns:a16="http://schemas.microsoft.com/office/drawing/2014/main" id="{F5D4D1A0-34EF-AB73-7CE3-D91919FA0C0D}"/>
              </a:ext>
            </a:extLst>
          </p:cNvPr>
          <p:cNvSpPr>
            <a:spLocks noGrp="1"/>
          </p:cNvSpPr>
          <p:nvPr>
            <p:ph type="title"/>
          </p:nvPr>
        </p:nvSpPr>
        <p:spPr>
          <a:xfrm>
            <a:off x="5894612" y="997132"/>
            <a:ext cx="5431971" cy="846301"/>
          </a:xfrm>
        </p:spPr>
        <p:txBody>
          <a:bodyPr/>
          <a:lstStyle/>
          <a:p>
            <a:r>
              <a:rPr lang="en-US" dirty="0"/>
              <a:t>DEFINITION</a:t>
            </a:r>
          </a:p>
        </p:txBody>
      </p:sp>
    </p:spTree>
    <p:extLst>
      <p:ext uri="{BB962C8B-B14F-4D97-AF65-F5344CB8AC3E}">
        <p14:creationId xmlns:p14="http://schemas.microsoft.com/office/powerpoint/2010/main" val="325280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40B8-EB72-C1EC-CE32-13C6695518B7}"/>
              </a:ext>
            </a:extLst>
          </p:cNvPr>
          <p:cNvSpPr>
            <a:spLocks noGrp="1"/>
          </p:cNvSpPr>
          <p:nvPr>
            <p:ph type="title"/>
          </p:nvPr>
        </p:nvSpPr>
        <p:spPr/>
        <p:txBody>
          <a:bodyPr/>
          <a:lstStyle/>
          <a:p>
            <a:r>
              <a:rPr lang="en-US" dirty="0"/>
              <a:t>Accommodation classifications</a:t>
            </a:r>
          </a:p>
        </p:txBody>
      </p:sp>
      <p:sp>
        <p:nvSpPr>
          <p:cNvPr id="3" name="Text Placeholder 2">
            <a:extLst>
              <a:ext uri="{FF2B5EF4-FFF2-40B4-BE49-F238E27FC236}">
                <a16:creationId xmlns:a16="http://schemas.microsoft.com/office/drawing/2014/main" id="{15A1CAD6-C702-562C-FA40-5468FA7ABBBE}"/>
              </a:ext>
            </a:extLst>
          </p:cNvPr>
          <p:cNvSpPr>
            <a:spLocks noGrp="1"/>
          </p:cNvSpPr>
          <p:nvPr>
            <p:ph type="body" idx="1"/>
          </p:nvPr>
        </p:nvSpPr>
        <p:spPr>
          <a:xfrm>
            <a:off x="1243104" y="2402463"/>
            <a:ext cx="2882475" cy="823912"/>
          </a:xfrm>
        </p:spPr>
        <p:txBody>
          <a:bodyPr/>
          <a:lstStyle/>
          <a:p>
            <a:pPr algn="ctr"/>
            <a:r>
              <a:rPr lang="en-US" dirty="0"/>
              <a:t>SHORT-TERM RENTAL</a:t>
            </a:r>
          </a:p>
        </p:txBody>
      </p:sp>
      <p:pic>
        <p:nvPicPr>
          <p:cNvPr id="14" name="Content Placeholder 13">
            <a:extLst>
              <a:ext uri="{FF2B5EF4-FFF2-40B4-BE49-F238E27FC236}">
                <a16:creationId xmlns:a16="http://schemas.microsoft.com/office/drawing/2014/main" id="{10AE9186-DD99-DBC6-3131-8C7687C2969C}"/>
              </a:ext>
            </a:extLst>
          </p:cNvPr>
          <p:cNvPicPr>
            <a:picLocks noGrp="1" noChangeAspect="1"/>
          </p:cNvPicPr>
          <p:nvPr>
            <p:ph sz="half" idx="2"/>
          </p:nvPr>
        </p:nvPicPr>
        <p:blipFill rotWithShape="1">
          <a:blip r:embed="rId2"/>
          <a:srcRect l="12468" t="35863" r="22342" b="438"/>
          <a:stretch/>
        </p:blipFill>
        <p:spPr>
          <a:xfrm>
            <a:off x="1352021" y="3489162"/>
            <a:ext cx="2686579" cy="1968840"/>
          </a:xfrm>
          <a:prstGeom prst="rect">
            <a:avLst/>
          </a:prstGeom>
        </p:spPr>
      </p:pic>
      <p:sp>
        <p:nvSpPr>
          <p:cNvPr id="5" name="Text Placeholder 4">
            <a:extLst>
              <a:ext uri="{FF2B5EF4-FFF2-40B4-BE49-F238E27FC236}">
                <a16:creationId xmlns:a16="http://schemas.microsoft.com/office/drawing/2014/main" id="{606F721C-7E7B-D601-5B41-FA07E7628E22}"/>
              </a:ext>
            </a:extLst>
          </p:cNvPr>
          <p:cNvSpPr>
            <a:spLocks noGrp="1"/>
          </p:cNvSpPr>
          <p:nvPr>
            <p:ph type="body" sz="quarter" idx="3"/>
          </p:nvPr>
        </p:nvSpPr>
        <p:spPr>
          <a:xfrm>
            <a:off x="4647665" y="2402463"/>
            <a:ext cx="2896671" cy="823912"/>
          </a:xfrm>
        </p:spPr>
        <p:txBody>
          <a:bodyPr/>
          <a:lstStyle/>
          <a:p>
            <a:pPr algn="ctr"/>
            <a:r>
              <a:rPr lang="en-US" dirty="0"/>
              <a:t>GLAMPING</a:t>
            </a:r>
          </a:p>
        </p:txBody>
      </p:sp>
      <p:pic>
        <p:nvPicPr>
          <p:cNvPr id="12" name="Content Placeholder 11">
            <a:extLst>
              <a:ext uri="{FF2B5EF4-FFF2-40B4-BE49-F238E27FC236}">
                <a16:creationId xmlns:a16="http://schemas.microsoft.com/office/drawing/2014/main" id="{C41B7874-0CAB-30D6-193A-68D801A8291E}"/>
              </a:ext>
            </a:extLst>
          </p:cNvPr>
          <p:cNvPicPr>
            <a:picLocks noGrp="1" noChangeAspect="1"/>
          </p:cNvPicPr>
          <p:nvPr>
            <p:ph sz="quarter" idx="4"/>
          </p:nvPr>
        </p:nvPicPr>
        <p:blipFill>
          <a:blip r:embed="rId3"/>
          <a:stretch>
            <a:fillRect/>
          </a:stretch>
        </p:blipFill>
        <p:spPr>
          <a:xfrm>
            <a:off x="4648200" y="3489162"/>
            <a:ext cx="2895600" cy="1939017"/>
          </a:xfrm>
          <a:prstGeom prst="rect">
            <a:avLst/>
          </a:prstGeom>
        </p:spPr>
      </p:pic>
      <p:sp>
        <p:nvSpPr>
          <p:cNvPr id="7" name="Text Placeholder 6">
            <a:extLst>
              <a:ext uri="{FF2B5EF4-FFF2-40B4-BE49-F238E27FC236}">
                <a16:creationId xmlns:a16="http://schemas.microsoft.com/office/drawing/2014/main" id="{CC21DAFA-5BBD-B4C8-A7CD-2D8431F778A9}"/>
              </a:ext>
            </a:extLst>
          </p:cNvPr>
          <p:cNvSpPr>
            <a:spLocks noGrp="1"/>
          </p:cNvSpPr>
          <p:nvPr>
            <p:ph type="body" idx="13"/>
          </p:nvPr>
        </p:nvSpPr>
        <p:spPr>
          <a:xfrm>
            <a:off x="8066421" y="2402463"/>
            <a:ext cx="2882475" cy="823912"/>
          </a:xfrm>
        </p:spPr>
        <p:txBody>
          <a:bodyPr/>
          <a:lstStyle/>
          <a:p>
            <a:pPr algn="ctr"/>
            <a:r>
              <a:rPr lang="en-US" dirty="0"/>
              <a:t>GENERAL COMMERCIAL</a:t>
            </a:r>
          </a:p>
        </p:txBody>
      </p:sp>
      <p:pic>
        <p:nvPicPr>
          <p:cNvPr id="15" name="Content Placeholder 14">
            <a:extLst>
              <a:ext uri="{FF2B5EF4-FFF2-40B4-BE49-F238E27FC236}">
                <a16:creationId xmlns:a16="http://schemas.microsoft.com/office/drawing/2014/main" id="{810D89E9-5B3F-B4EB-DE27-E94EBF4968DD}"/>
              </a:ext>
            </a:extLst>
          </p:cNvPr>
          <p:cNvPicPr>
            <a:picLocks noGrp="1" noChangeAspect="1"/>
          </p:cNvPicPr>
          <p:nvPr>
            <p:ph sz="half" idx="14"/>
          </p:nvPr>
        </p:nvPicPr>
        <p:blipFill>
          <a:blip r:embed="rId4"/>
          <a:stretch>
            <a:fillRect/>
          </a:stretch>
        </p:blipFill>
        <p:spPr>
          <a:xfrm>
            <a:off x="8163147" y="3459340"/>
            <a:ext cx="2688782" cy="1998662"/>
          </a:xfrm>
          <a:prstGeom prst="rect">
            <a:avLst/>
          </a:prstGeom>
        </p:spPr>
      </p:pic>
    </p:spTree>
    <p:extLst>
      <p:ext uri="{BB962C8B-B14F-4D97-AF65-F5344CB8AC3E}">
        <p14:creationId xmlns:p14="http://schemas.microsoft.com/office/powerpoint/2010/main" val="266506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7C6B7D-BFFF-4CDF-DDCA-EDAE890FE32A}"/>
              </a:ext>
            </a:extLst>
          </p:cNvPr>
          <p:cNvSpPr>
            <a:spLocks noGrp="1"/>
          </p:cNvSpPr>
          <p:nvPr>
            <p:ph type="body" sz="quarter" idx="13"/>
          </p:nvPr>
        </p:nvSpPr>
        <p:spPr>
          <a:xfrm>
            <a:off x="5922254" y="1642196"/>
            <a:ext cx="5433204" cy="365125"/>
          </a:xfrm>
        </p:spPr>
        <p:txBody>
          <a:bodyPr>
            <a:normAutofit lnSpcReduction="10000"/>
          </a:bodyPr>
          <a:lstStyle/>
          <a:p>
            <a:r>
              <a:rPr lang="en-US" dirty="0"/>
              <a:t>BUILDING INSPECTION</a:t>
            </a:r>
          </a:p>
        </p:txBody>
      </p:sp>
      <p:sp>
        <p:nvSpPr>
          <p:cNvPr id="4" name="Text Placeholder 3">
            <a:extLst>
              <a:ext uri="{FF2B5EF4-FFF2-40B4-BE49-F238E27FC236}">
                <a16:creationId xmlns:a16="http://schemas.microsoft.com/office/drawing/2014/main" id="{AB089473-1E77-B480-3769-1FB910B2649F}"/>
              </a:ext>
            </a:extLst>
          </p:cNvPr>
          <p:cNvSpPr>
            <a:spLocks noGrp="1"/>
          </p:cNvSpPr>
          <p:nvPr>
            <p:ph type="body" sz="quarter" idx="15"/>
          </p:nvPr>
        </p:nvSpPr>
        <p:spPr>
          <a:xfrm>
            <a:off x="5921828" y="1971621"/>
            <a:ext cx="5431971" cy="557950"/>
          </a:xfrm>
        </p:spPr>
        <p:txBody>
          <a:bodyPr>
            <a:normAutofit fontScale="92500" lnSpcReduction="20000"/>
          </a:bodyPr>
          <a:lstStyle/>
          <a:p>
            <a:r>
              <a:rPr lang="en-US" dirty="0"/>
              <a:t>egress | smoke/co2 | railings | GFCI | fire extinguisher | bedrooms</a:t>
            </a:r>
          </a:p>
          <a:p>
            <a:r>
              <a:rPr lang="en-US" dirty="0"/>
              <a:t>address/name sign | parking | contact info | property map</a:t>
            </a:r>
          </a:p>
        </p:txBody>
      </p:sp>
      <p:sp>
        <p:nvSpPr>
          <p:cNvPr id="5" name="Text Placeholder 4">
            <a:extLst>
              <a:ext uri="{FF2B5EF4-FFF2-40B4-BE49-F238E27FC236}">
                <a16:creationId xmlns:a16="http://schemas.microsoft.com/office/drawing/2014/main" id="{7ADFAC32-C35B-AF3F-F62B-A67B06BE4C31}"/>
              </a:ext>
            </a:extLst>
          </p:cNvPr>
          <p:cNvSpPr>
            <a:spLocks noGrp="1"/>
          </p:cNvSpPr>
          <p:nvPr>
            <p:ph type="body" sz="quarter" idx="23"/>
          </p:nvPr>
        </p:nvSpPr>
        <p:spPr>
          <a:xfrm>
            <a:off x="5922254" y="2741992"/>
            <a:ext cx="5433204" cy="365125"/>
          </a:xfrm>
        </p:spPr>
        <p:txBody>
          <a:bodyPr>
            <a:normAutofit lnSpcReduction="10000"/>
          </a:bodyPr>
          <a:lstStyle/>
          <a:p>
            <a:r>
              <a:rPr lang="en-US" dirty="0"/>
              <a:t>CONDITIONAL USE</a:t>
            </a:r>
          </a:p>
        </p:txBody>
      </p:sp>
      <p:sp>
        <p:nvSpPr>
          <p:cNvPr id="6" name="Text Placeholder 5">
            <a:extLst>
              <a:ext uri="{FF2B5EF4-FFF2-40B4-BE49-F238E27FC236}">
                <a16:creationId xmlns:a16="http://schemas.microsoft.com/office/drawing/2014/main" id="{719AC826-02DC-F347-7C97-33A49567472D}"/>
              </a:ext>
            </a:extLst>
          </p:cNvPr>
          <p:cNvSpPr>
            <a:spLocks noGrp="1"/>
          </p:cNvSpPr>
          <p:nvPr>
            <p:ph type="body" sz="quarter" idx="24"/>
          </p:nvPr>
        </p:nvSpPr>
        <p:spPr>
          <a:xfrm>
            <a:off x="5921828" y="3071417"/>
            <a:ext cx="5431971" cy="557950"/>
          </a:xfrm>
        </p:spPr>
        <p:txBody>
          <a:bodyPr>
            <a:normAutofit fontScale="92500" lnSpcReduction="20000"/>
          </a:bodyPr>
          <a:lstStyle/>
          <a:p>
            <a:r>
              <a:rPr lang="en-US" dirty="0"/>
              <a:t>AG, FR, R, RE zones | 1 per parcel | location/access | parking |</a:t>
            </a:r>
          </a:p>
          <a:p>
            <a:r>
              <a:rPr lang="en-US" dirty="0"/>
              <a:t>compliance with STR ordinance</a:t>
            </a:r>
          </a:p>
        </p:txBody>
      </p:sp>
      <p:sp>
        <p:nvSpPr>
          <p:cNvPr id="7" name="Text Placeholder 6">
            <a:extLst>
              <a:ext uri="{FF2B5EF4-FFF2-40B4-BE49-F238E27FC236}">
                <a16:creationId xmlns:a16="http://schemas.microsoft.com/office/drawing/2014/main" id="{7295EBE6-F07E-D875-23F7-F4C4620ECB02}"/>
              </a:ext>
            </a:extLst>
          </p:cNvPr>
          <p:cNvSpPr>
            <a:spLocks noGrp="1"/>
          </p:cNvSpPr>
          <p:nvPr>
            <p:ph type="body" sz="quarter" idx="25"/>
          </p:nvPr>
        </p:nvSpPr>
        <p:spPr>
          <a:xfrm>
            <a:off x="5922254" y="3841788"/>
            <a:ext cx="5433204" cy="365125"/>
          </a:xfrm>
        </p:spPr>
        <p:txBody>
          <a:bodyPr>
            <a:normAutofit lnSpcReduction="10000"/>
          </a:bodyPr>
          <a:lstStyle/>
          <a:p>
            <a:r>
              <a:rPr lang="en-US" dirty="0"/>
              <a:t>BUSINESS LICENSE</a:t>
            </a:r>
          </a:p>
        </p:txBody>
      </p:sp>
      <p:sp>
        <p:nvSpPr>
          <p:cNvPr id="8" name="Text Placeholder 7">
            <a:extLst>
              <a:ext uri="{FF2B5EF4-FFF2-40B4-BE49-F238E27FC236}">
                <a16:creationId xmlns:a16="http://schemas.microsoft.com/office/drawing/2014/main" id="{5D35183E-93E5-DAD7-AFC6-D0C49D8B462F}"/>
              </a:ext>
            </a:extLst>
          </p:cNvPr>
          <p:cNvSpPr>
            <a:spLocks noGrp="1"/>
          </p:cNvSpPr>
          <p:nvPr>
            <p:ph type="body" sz="quarter" idx="26"/>
          </p:nvPr>
        </p:nvSpPr>
        <p:spPr>
          <a:xfrm>
            <a:off x="5921828" y="4171213"/>
            <a:ext cx="5431971" cy="557950"/>
          </a:xfrm>
        </p:spPr>
        <p:txBody>
          <a:bodyPr/>
          <a:lstStyle/>
          <a:p>
            <a:r>
              <a:rPr lang="en-US" dirty="0"/>
              <a:t>Inspection | conditional use | STR/STC numbers</a:t>
            </a:r>
          </a:p>
        </p:txBody>
      </p:sp>
      <p:sp>
        <p:nvSpPr>
          <p:cNvPr id="14" name="Text Placeholder 6">
            <a:extLst>
              <a:ext uri="{FF2B5EF4-FFF2-40B4-BE49-F238E27FC236}">
                <a16:creationId xmlns:a16="http://schemas.microsoft.com/office/drawing/2014/main" id="{648B78DF-9548-52DF-709B-C5B450678F8A}"/>
              </a:ext>
            </a:extLst>
          </p:cNvPr>
          <p:cNvSpPr txBox="1">
            <a:spLocks/>
          </p:cNvSpPr>
          <p:nvPr/>
        </p:nvSpPr>
        <p:spPr>
          <a:xfrm>
            <a:off x="5922254" y="4650708"/>
            <a:ext cx="5433204" cy="36512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PENALTY</a:t>
            </a:r>
          </a:p>
        </p:txBody>
      </p:sp>
      <p:sp>
        <p:nvSpPr>
          <p:cNvPr id="15" name="Text Placeholder 7">
            <a:extLst>
              <a:ext uri="{FF2B5EF4-FFF2-40B4-BE49-F238E27FC236}">
                <a16:creationId xmlns:a16="http://schemas.microsoft.com/office/drawing/2014/main" id="{36A43CC3-756F-81B0-5100-1D9E7B22AC78}"/>
              </a:ext>
            </a:extLst>
          </p:cNvPr>
          <p:cNvSpPr txBox="1">
            <a:spLocks/>
          </p:cNvSpPr>
          <p:nvPr/>
        </p:nvSpPr>
        <p:spPr>
          <a:xfrm>
            <a:off x="5921828" y="4980133"/>
            <a:ext cx="5431971" cy="5579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class C misdemeanor | $100/day fine</a:t>
            </a:r>
          </a:p>
        </p:txBody>
      </p:sp>
    </p:spTree>
    <p:extLst>
      <p:ext uri="{BB962C8B-B14F-4D97-AF65-F5344CB8AC3E}">
        <p14:creationId xmlns:p14="http://schemas.microsoft.com/office/powerpoint/2010/main" val="228977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153B-DC99-43F5-A9AD-DEDB8613F3B8}"/>
              </a:ext>
            </a:extLst>
          </p:cNvPr>
          <p:cNvSpPr>
            <a:spLocks noGrp="1"/>
          </p:cNvSpPr>
          <p:nvPr>
            <p:ph type="title"/>
          </p:nvPr>
        </p:nvSpPr>
        <p:spPr/>
        <p:txBody>
          <a:bodyPr/>
          <a:lstStyle/>
          <a:p>
            <a:r>
              <a:rPr lang="en-US" b="1" dirty="0"/>
              <a:t>HURRICANE CITY</a:t>
            </a:r>
          </a:p>
        </p:txBody>
      </p:sp>
      <p:sp>
        <p:nvSpPr>
          <p:cNvPr id="3" name="Text Placeholder 2">
            <a:extLst>
              <a:ext uri="{FF2B5EF4-FFF2-40B4-BE49-F238E27FC236}">
                <a16:creationId xmlns:a16="http://schemas.microsoft.com/office/drawing/2014/main" id="{DA0E2BAE-48CF-64C6-D5C0-C945DAC6530D}"/>
              </a:ext>
            </a:extLst>
          </p:cNvPr>
          <p:cNvSpPr>
            <a:spLocks noGrp="1"/>
          </p:cNvSpPr>
          <p:nvPr>
            <p:ph type="body" sz="quarter" idx="13"/>
          </p:nvPr>
        </p:nvSpPr>
        <p:spPr>
          <a:xfrm>
            <a:off x="5922254" y="1337810"/>
            <a:ext cx="5433204" cy="557950"/>
          </a:xfrm>
        </p:spPr>
        <p:txBody>
          <a:bodyPr>
            <a:normAutofit/>
          </a:bodyPr>
          <a:lstStyle/>
          <a:p>
            <a:r>
              <a:rPr lang="en-US" sz="2400" dirty="0"/>
              <a:t>Regulate STRs in three ways</a:t>
            </a:r>
          </a:p>
        </p:txBody>
      </p:sp>
      <p:sp>
        <p:nvSpPr>
          <p:cNvPr id="5" name="Text Placeholder 4">
            <a:extLst>
              <a:ext uri="{FF2B5EF4-FFF2-40B4-BE49-F238E27FC236}">
                <a16:creationId xmlns:a16="http://schemas.microsoft.com/office/drawing/2014/main" id="{1B48E842-D7FF-44F9-B827-1C00F0B4F210}"/>
              </a:ext>
            </a:extLst>
          </p:cNvPr>
          <p:cNvSpPr>
            <a:spLocks noGrp="1"/>
          </p:cNvSpPr>
          <p:nvPr>
            <p:ph type="body" sz="quarter" idx="23"/>
          </p:nvPr>
        </p:nvSpPr>
        <p:spPr>
          <a:xfrm>
            <a:off x="5919680" y="2107916"/>
            <a:ext cx="5433204" cy="365125"/>
          </a:xfrm>
        </p:spPr>
        <p:txBody>
          <a:bodyPr>
            <a:normAutofit lnSpcReduction="10000"/>
          </a:bodyPr>
          <a:lstStyle/>
          <a:p>
            <a:r>
              <a:rPr lang="en-US" dirty="0"/>
              <a:t>Residential hosting</a:t>
            </a:r>
          </a:p>
        </p:txBody>
      </p:sp>
      <p:sp>
        <p:nvSpPr>
          <p:cNvPr id="6" name="Text Placeholder 5">
            <a:extLst>
              <a:ext uri="{FF2B5EF4-FFF2-40B4-BE49-F238E27FC236}">
                <a16:creationId xmlns:a16="http://schemas.microsoft.com/office/drawing/2014/main" id="{AD2401FB-8784-EA90-7140-6DCC2347136A}"/>
              </a:ext>
            </a:extLst>
          </p:cNvPr>
          <p:cNvSpPr>
            <a:spLocks noGrp="1"/>
          </p:cNvSpPr>
          <p:nvPr>
            <p:ph type="body" sz="quarter" idx="24"/>
          </p:nvPr>
        </p:nvSpPr>
        <p:spPr>
          <a:xfrm>
            <a:off x="5919254" y="2437341"/>
            <a:ext cx="5431971" cy="557950"/>
          </a:xfrm>
        </p:spPr>
        <p:txBody>
          <a:bodyPr/>
          <a:lstStyle/>
          <a:p>
            <a:r>
              <a:rPr lang="en-US" dirty="0"/>
              <a:t>Renting out a casita or guesthouse while the owner lives in the main house.</a:t>
            </a:r>
          </a:p>
        </p:txBody>
      </p:sp>
      <p:sp>
        <p:nvSpPr>
          <p:cNvPr id="7" name="Text Placeholder 6">
            <a:extLst>
              <a:ext uri="{FF2B5EF4-FFF2-40B4-BE49-F238E27FC236}">
                <a16:creationId xmlns:a16="http://schemas.microsoft.com/office/drawing/2014/main" id="{E8BC2DB9-CFAE-680B-8E74-E43A66034F97}"/>
              </a:ext>
            </a:extLst>
          </p:cNvPr>
          <p:cNvSpPr>
            <a:spLocks noGrp="1"/>
          </p:cNvSpPr>
          <p:nvPr>
            <p:ph type="body" sz="quarter" idx="25"/>
          </p:nvPr>
        </p:nvSpPr>
        <p:spPr>
          <a:xfrm>
            <a:off x="5919680" y="3207712"/>
            <a:ext cx="5433204" cy="365125"/>
          </a:xfrm>
        </p:spPr>
        <p:txBody>
          <a:bodyPr>
            <a:normAutofit lnSpcReduction="10000"/>
          </a:bodyPr>
          <a:lstStyle/>
          <a:p>
            <a:r>
              <a:rPr lang="en-US" dirty="0"/>
              <a:t>Recreation Resort</a:t>
            </a:r>
          </a:p>
        </p:txBody>
      </p:sp>
      <p:sp>
        <p:nvSpPr>
          <p:cNvPr id="8" name="Text Placeholder 7">
            <a:extLst>
              <a:ext uri="{FF2B5EF4-FFF2-40B4-BE49-F238E27FC236}">
                <a16:creationId xmlns:a16="http://schemas.microsoft.com/office/drawing/2014/main" id="{D149AB2A-5480-7950-DF2D-1BC8DF1980A1}"/>
              </a:ext>
            </a:extLst>
          </p:cNvPr>
          <p:cNvSpPr>
            <a:spLocks noGrp="1"/>
          </p:cNvSpPr>
          <p:nvPr>
            <p:ph type="body" sz="quarter" idx="26"/>
          </p:nvPr>
        </p:nvSpPr>
        <p:spPr>
          <a:xfrm>
            <a:off x="5919254" y="3537137"/>
            <a:ext cx="5431971" cy="557950"/>
          </a:xfrm>
        </p:spPr>
        <p:txBody>
          <a:bodyPr/>
          <a:lstStyle/>
          <a:p>
            <a:r>
              <a:rPr lang="en-US" dirty="0"/>
              <a:t>Renting out an entire home in a designated resort community.</a:t>
            </a:r>
          </a:p>
        </p:txBody>
      </p:sp>
      <p:sp>
        <p:nvSpPr>
          <p:cNvPr id="9" name="Text Placeholder 8">
            <a:extLst>
              <a:ext uri="{FF2B5EF4-FFF2-40B4-BE49-F238E27FC236}">
                <a16:creationId xmlns:a16="http://schemas.microsoft.com/office/drawing/2014/main" id="{9962D975-3C97-815D-4B8A-F49BE173434F}"/>
              </a:ext>
            </a:extLst>
          </p:cNvPr>
          <p:cNvSpPr>
            <a:spLocks noGrp="1"/>
          </p:cNvSpPr>
          <p:nvPr>
            <p:ph type="body" sz="quarter" idx="27"/>
          </p:nvPr>
        </p:nvSpPr>
        <p:spPr>
          <a:xfrm>
            <a:off x="5917532" y="4307509"/>
            <a:ext cx="5433204" cy="365125"/>
          </a:xfrm>
        </p:spPr>
        <p:txBody>
          <a:bodyPr>
            <a:normAutofit lnSpcReduction="10000"/>
          </a:bodyPr>
          <a:lstStyle/>
          <a:p>
            <a:r>
              <a:rPr lang="en-US" dirty="0"/>
              <a:t>Vacation Rental in a single-family zone</a:t>
            </a:r>
          </a:p>
        </p:txBody>
      </p:sp>
      <p:sp>
        <p:nvSpPr>
          <p:cNvPr id="10" name="Text Placeholder 9">
            <a:extLst>
              <a:ext uri="{FF2B5EF4-FFF2-40B4-BE49-F238E27FC236}">
                <a16:creationId xmlns:a16="http://schemas.microsoft.com/office/drawing/2014/main" id="{B8D7432C-CDD7-4C58-22D5-9F9386B76C26}"/>
              </a:ext>
            </a:extLst>
          </p:cNvPr>
          <p:cNvSpPr>
            <a:spLocks noGrp="1"/>
          </p:cNvSpPr>
          <p:nvPr>
            <p:ph type="body" sz="quarter" idx="28"/>
          </p:nvPr>
        </p:nvSpPr>
        <p:spPr>
          <a:xfrm>
            <a:off x="5917106" y="4636934"/>
            <a:ext cx="5431971" cy="557950"/>
          </a:xfrm>
        </p:spPr>
        <p:txBody>
          <a:bodyPr/>
          <a:lstStyle/>
          <a:p>
            <a:r>
              <a:rPr lang="en-US" dirty="0"/>
              <a:t>Renting out an entire home in an otherwise single family neighborhood. These are being phased out.</a:t>
            </a:r>
          </a:p>
        </p:txBody>
      </p:sp>
      <p:pic>
        <p:nvPicPr>
          <p:cNvPr id="15" name="Picture 14">
            <a:extLst>
              <a:ext uri="{FF2B5EF4-FFF2-40B4-BE49-F238E27FC236}">
                <a16:creationId xmlns:a16="http://schemas.microsoft.com/office/drawing/2014/main" id="{95554508-E764-6BE9-27A8-76862D56F5F6}"/>
              </a:ext>
            </a:extLst>
          </p:cNvPr>
          <p:cNvPicPr>
            <a:picLocks noChangeAspect="1"/>
          </p:cNvPicPr>
          <p:nvPr/>
        </p:nvPicPr>
        <p:blipFill>
          <a:blip r:embed="rId2"/>
          <a:stretch>
            <a:fillRect/>
          </a:stretch>
        </p:blipFill>
        <p:spPr>
          <a:xfrm>
            <a:off x="1623685" y="1722288"/>
            <a:ext cx="4143385" cy="2616339"/>
          </a:xfrm>
          <a:prstGeom prst="rect">
            <a:avLst/>
          </a:prstGeom>
        </p:spPr>
      </p:pic>
    </p:spTree>
    <p:extLst>
      <p:ext uri="{BB962C8B-B14F-4D97-AF65-F5344CB8AC3E}">
        <p14:creationId xmlns:p14="http://schemas.microsoft.com/office/powerpoint/2010/main" val="30400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D1A0-34EF-AB73-7CE3-D91919FA0C0D}"/>
              </a:ext>
            </a:extLst>
          </p:cNvPr>
          <p:cNvSpPr>
            <a:spLocks noGrp="1"/>
          </p:cNvSpPr>
          <p:nvPr>
            <p:ph type="title"/>
          </p:nvPr>
        </p:nvSpPr>
        <p:spPr/>
        <p:txBody>
          <a:bodyPr/>
          <a:lstStyle/>
          <a:p>
            <a:r>
              <a:rPr lang="en-US" dirty="0"/>
              <a:t>HURRICANE CITY</a:t>
            </a:r>
          </a:p>
        </p:txBody>
      </p:sp>
      <p:sp>
        <p:nvSpPr>
          <p:cNvPr id="3" name="Text Placeholder 2">
            <a:extLst>
              <a:ext uri="{FF2B5EF4-FFF2-40B4-BE49-F238E27FC236}">
                <a16:creationId xmlns:a16="http://schemas.microsoft.com/office/drawing/2014/main" id="{837C6B7D-BFFF-4CDF-DDCA-EDAE890FE32A}"/>
              </a:ext>
            </a:extLst>
          </p:cNvPr>
          <p:cNvSpPr>
            <a:spLocks noGrp="1"/>
          </p:cNvSpPr>
          <p:nvPr>
            <p:ph type="body" sz="quarter" idx="13"/>
          </p:nvPr>
        </p:nvSpPr>
        <p:spPr>
          <a:xfrm>
            <a:off x="1458291" y="2217740"/>
            <a:ext cx="4031945" cy="365125"/>
          </a:xfrm>
        </p:spPr>
        <p:txBody>
          <a:bodyPr>
            <a:normAutofit lnSpcReduction="10000"/>
          </a:bodyPr>
          <a:lstStyle/>
          <a:p>
            <a:r>
              <a:rPr lang="en-US" dirty="0"/>
              <a:t>Enforcement</a:t>
            </a:r>
          </a:p>
        </p:txBody>
      </p:sp>
      <p:sp>
        <p:nvSpPr>
          <p:cNvPr id="4" name="Text Placeholder 3">
            <a:extLst>
              <a:ext uri="{FF2B5EF4-FFF2-40B4-BE49-F238E27FC236}">
                <a16:creationId xmlns:a16="http://schemas.microsoft.com/office/drawing/2014/main" id="{AB089473-1E77-B480-3769-1FB910B2649F}"/>
              </a:ext>
            </a:extLst>
          </p:cNvPr>
          <p:cNvSpPr>
            <a:spLocks noGrp="1"/>
          </p:cNvSpPr>
          <p:nvPr>
            <p:ph type="body" sz="quarter" idx="15"/>
          </p:nvPr>
        </p:nvSpPr>
        <p:spPr>
          <a:xfrm>
            <a:off x="1012053" y="2563123"/>
            <a:ext cx="4758431" cy="3500325"/>
          </a:xfrm>
        </p:spPr>
        <p:txBody>
          <a:bodyPr>
            <a:normAutofit/>
          </a:bodyPr>
          <a:lstStyle/>
          <a:p>
            <a:pPr marL="342900" indent="-342900" algn="l">
              <a:buFont typeface="+mj-lt"/>
              <a:buAutoNum type="arabicPeriod"/>
            </a:pPr>
            <a:r>
              <a:rPr lang="en-US" dirty="0"/>
              <a:t>Switched enforcement of the short-term rental ordinance from a criminal action to a civil action. </a:t>
            </a:r>
          </a:p>
          <a:p>
            <a:pPr marL="342900" indent="-342900" algn="l">
              <a:buFont typeface="+mj-lt"/>
              <a:buAutoNum type="arabicPeriod"/>
            </a:pPr>
            <a:r>
              <a:rPr lang="en-US" dirty="0"/>
              <a:t>Identify properties being used as a short-term rental via RentalScape.</a:t>
            </a:r>
          </a:p>
          <a:p>
            <a:pPr marL="342900" indent="-342900" algn="l">
              <a:buFont typeface="+mj-lt"/>
              <a:buAutoNum type="arabicPeriod"/>
            </a:pPr>
            <a:r>
              <a:rPr lang="en-US" dirty="0"/>
              <a:t>Send up to three warning letters, give the owner 30 day warning period.</a:t>
            </a:r>
          </a:p>
          <a:p>
            <a:pPr marL="342900" indent="-342900" algn="l">
              <a:buFont typeface="+mj-lt"/>
              <a:buAutoNum type="arabicPeriod"/>
            </a:pPr>
            <a:r>
              <a:rPr lang="en-US" dirty="0"/>
              <a:t>Issue a civil citation with a $750 a day fine.</a:t>
            </a:r>
          </a:p>
          <a:p>
            <a:pPr marL="342900" indent="-342900" algn="l">
              <a:buFont typeface="+mj-lt"/>
              <a:buAutoNum type="arabicPeriod"/>
            </a:pPr>
            <a:r>
              <a:rPr lang="en-US" dirty="0"/>
              <a:t>If citation is not appealed then move to small claims court.</a:t>
            </a:r>
          </a:p>
        </p:txBody>
      </p:sp>
      <p:sp>
        <p:nvSpPr>
          <p:cNvPr id="12" name="Text Placeholder 11">
            <a:extLst>
              <a:ext uri="{FF2B5EF4-FFF2-40B4-BE49-F238E27FC236}">
                <a16:creationId xmlns:a16="http://schemas.microsoft.com/office/drawing/2014/main" id="{92210B52-E249-2FA7-8B9F-A524CB4A4C43}"/>
              </a:ext>
            </a:extLst>
          </p:cNvPr>
          <p:cNvSpPr>
            <a:spLocks noGrp="1"/>
          </p:cNvSpPr>
          <p:nvPr>
            <p:ph type="body" sz="quarter" idx="16"/>
          </p:nvPr>
        </p:nvSpPr>
        <p:spPr>
          <a:xfrm>
            <a:off x="6672228" y="2217739"/>
            <a:ext cx="4031945" cy="365125"/>
          </a:xfrm>
        </p:spPr>
        <p:txBody>
          <a:bodyPr>
            <a:normAutofit lnSpcReduction="10000"/>
          </a:bodyPr>
          <a:lstStyle/>
          <a:p>
            <a:r>
              <a:rPr lang="en-US" dirty="0"/>
              <a:t>Tips and Best Practices</a:t>
            </a:r>
          </a:p>
        </p:txBody>
      </p:sp>
      <p:sp>
        <p:nvSpPr>
          <p:cNvPr id="13" name="Text Placeholder 12">
            <a:extLst>
              <a:ext uri="{FF2B5EF4-FFF2-40B4-BE49-F238E27FC236}">
                <a16:creationId xmlns:a16="http://schemas.microsoft.com/office/drawing/2014/main" id="{03D32B05-4404-A5F4-BED1-EF641DE0F602}"/>
              </a:ext>
            </a:extLst>
          </p:cNvPr>
          <p:cNvSpPr>
            <a:spLocks noGrp="1"/>
          </p:cNvSpPr>
          <p:nvPr>
            <p:ph type="body" sz="quarter" idx="17"/>
          </p:nvPr>
        </p:nvSpPr>
        <p:spPr>
          <a:xfrm>
            <a:off x="6702679" y="2582863"/>
            <a:ext cx="4031030" cy="2992313"/>
          </a:xfrm>
        </p:spPr>
        <p:txBody>
          <a:bodyPr/>
          <a:lstStyle/>
          <a:p>
            <a:pPr marL="342900" indent="-342900" algn="l">
              <a:buFont typeface="Arial" panose="020B0604020202020204" pitchFamily="34" charset="0"/>
              <a:buChar char="•"/>
            </a:pPr>
            <a:r>
              <a:rPr lang="en-US" dirty="0"/>
              <a:t>The goal is compliance not money-making, if you give owners the ability to get licensed let them get licensed.</a:t>
            </a:r>
          </a:p>
          <a:p>
            <a:pPr marL="342900" indent="-342900" algn="l">
              <a:buFont typeface="Arial" panose="020B0604020202020204" pitchFamily="34" charset="0"/>
              <a:buChar char="•"/>
            </a:pPr>
            <a:r>
              <a:rPr lang="en-US" dirty="0"/>
              <a:t>Have clear standards for who can get a license, what those require, and what is a violation of the ordinance.</a:t>
            </a:r>
          </a:p>
          <a:p>
            <a:pPr marL="342900" indent="-342900" algn="l">
              <a:buFont typeface="Arial" panose="020B0604020202020204" pitchFamily="34" charset="0"/>
              <a:buChar char="•"/>
            </a:pPr>
            <a:r>
              <a:rPr lang="en-US" dirty="0"/>
              <a:t>Make license revocation a staff level determination.</a:t>
            </a:r>
          </a:p>
          <a:p>
            <a:pPr marL="342900" indent="-342900" algn="l">
              <a:buFont typeface="Arial" panose="020B0604020202020204" pitchFamily="34" charset="0"/>
              <a:buChar char="•"/>
            </a:pPr>
            <a:r>
              <a:rPr lang="en-US" dirty="0"/>
              <a:t>Require onsite or nearby management of some sort for all units.</a:t>
            </a:r>
          </a:p>
        </p:txBody>
      </p:sp>
    </p:spTree>
    <p:extLst>
      <p:ext uri="{BB962C8B-B14F-4D97-AF65-F5344CB8AC3E}">
        <p14:creationId xmlns:p14="http://schemas.microsoft.com/office/powerpoint/2010/main" val="264430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4ABB-4929-4810-950B-2DAEA0A5BAB4}"/>
              </a:ext>
            </a:extLst>
          </p:cNvPr>
          <p:cNvSpPr>
            <a:spLocks noGrp="1"/>
          </p:cNvSpPr>
          <p:nvPr>
            <p:ph type="title"/>
          </p:nvPr>
        </p:nvSpPr>
        <p:spPr>
          <a:xfrm>
            <a:off x="1885156" y="892177"/>
            <a:ext cx="8421688" cy="1325563"/>
          </a:xfrm>
        </p:spPr>
        <p:txBody>
          <a:bodyPr/>
          <a:lstStyle/>
          <a:p>
            <a:r>
              <a:rPr lang="en-US" dirty="0"/>
              <a:t>Contact information</a:t>
            </a:r>
          </a:p>
        </p:txBody>
      </p:sp>
      <p:sp>
        <p:nvSpPr>
          <p:cNvPr id="4" name="Text Placeholder 3">
            <a:extLst>
              <a:ext uri="{FF2B5EF4-FFF2-40B4-BE49-F238E27FC236}">
                <a16:creationId xmlns:a16="http://schemas.microsoft.com/office/drawing/2014/main" id="{A112B089-A8F9-45B1-BE6E-EAC10163F082}"/>
              </a:ext>
            </a:extLst>
          </p:cNvPr>
          <p:cNvSpPr>
            <a:spLocks noGrp="1"/>
          </p:cNvSpPr>
          <p:nvPr>
            <p:ph type="body" idx="1"/>
          </p:nvPr>
        </p:nvSpPr>
        <p:spPr>
          <a:xfrm>
            <a:off x="1243104" y="2663723"/>
            <a:ext cx="2882475" cy="823912"/>
          </a:xfrm>
        </p:spPr>
        <p:txBody>
          <a:bodyPr/>
          <a:lstStyle/>
          <a:p>
            <a:pPr algn="ctr"/>
            <a:r>
              <a:rPr lang="en-US" dirty="0"/>
              <a:t>Tom dansie</a:t>
            </a:r>
          </a:p>
        </p:txBody>
      </p:sp>
      <p:sp>
        <p:nvSpPr>
          <p:cNvPr id="7" name="Content Placeholder 6">
            <a:extLst>
              <a:ext uri="{FF2B5EF4-FFF2-40B4-BE49-F238E27FC236}">
                <a16:creationId xmlns:a16="http://schemas.microsoft.com/office/drawing/2014/main" id="{6B35F89A-6CDF-41F7-BD87-18B45BD7330B}"/>
              </a:ext>
            </a:extLst>
          </p:cNvPr>
          <p:cNvSpPr>
            <a:spLocks noGrp="1"/>
          </p:cNvSpPr>
          <p:nvPr>
            <p:ph sz="half" idx="2"/>
          </p:nvPr>
        </p:nvSpPr>
        <p:spPr>
          <a:xfrm>
            <a:off x="1243104" y="3721393"/>
            <a:ext cx="2882475" cy="1997867"/>
          </a:xfrm>
        </p:spPr>
        <p:txBody>
          <a:bodyPr vert="horz" lIns="91440" tIns="45720" rIns="91440" bIns="45720" rtlCol="0" anchor="t">
            <a:normAutofit/>
          </a:bodyPr>
          <a:lstStyle/>
          <a:p>
            <a:pPr algn="ctr"/>
            <a:r>
              <a:rPr lang="en-US" b="1" noProof="1"/>
              <a:t>Town of Springdale</a:t>
            </a:r>
          </a:p>
          <a:p>
            <a:pPr algn="ctr"/>
            <a:r>
              <a:rPr lang="en-US" noProof="1"/>
              <a:t>tdansie@springdale.utah.gov</a:t>
            </a:r>
          </a:p>
          <a:p>
            <a:pPr algn="ctr"/>
            <a:r>
              <a:rPr lang="en-US" noProof="1"/>
              <a:t>(435) 772-3434</a:t>
            </a:r>
          </a:p>
          <a:p>
            <a:endParaRPr lang="en-US" noProof="1"/>
          </a:p>
        </p:txBody>
      </p:sp>
      <p:sp>
        <p:nvSpPr>
          <p:cNvPr id="6" name="Text Placeholder 5">
            <a:extLst>
              <a:ext uri="{FF2B5EF4-FFF2-40B4-BE49-F238E27FC236}">
                <a16:creationId xmlns:a16="http://schemas.microsoft.com/office/drawing/2014/main" id="{0FE22F9B-4BF8-41DC-8F1C-836B546E59AD}"/>
              </a:ext>
            </a:extLst>
          </p:cNvPr>
          <p:cNvSpPr>
            <a:spLocks noGrp="1"/>
          </p:cNvSpPr>
          <p:nvPr>
            <p:ph type="body" sz="quarter" idx="3"/>
          </p:nvPr>
        </p:nvSpPr>
        <p:spPr>
          <a:xfrm>
            <a:off x="4647665" y="2663723"/>
            <a:ext cx="2896671" cy="823912"/>
          </a:xfrm>
        </p:spPr>
        <p:txBody>
          <a:bodyPr/>
          <a:lstStyle/>
          <a:p>
            <a:pPr algn="ctr"/>
            <a:r>
              <a:rPr lang="en-US" dirty="0"/>
              <a:t>Kaden figgins</a:t>
            </a:r>
          </a:p>
        </p:txBody>
      </p:sp>
      <p:sp>
        <p:nvSpPr>
          <p:cNvPr id="3" name="Text Placeholder 2">
            <a:extLst>
              <a:ext uri="{FF2B5EF4-FFF2-40B4-BE49-F238E27FC236}">
                <a16:creationId xmlns:a16="http://schemas.microsoft.com/office/drawing/2014/main" id="{D5E1C399-8F48-44F5-9461-3C89866D4CE1}"/>
              </a:ext>
            </a:extLst>
          </p:cNvPr>
          <p:cNvSpPr>
            <a:spLocks noGrp="1"/>
          </p:cNvSpPr>
          <p:nvPr>
            <p:ph sz="quarter" idx="4"/>
          </p:nvPr>
        </p:nvSpPr>
        <p:spPr>
          <a:xfrm>
            <a:off x="4647665" y="3721393"/>
            <a:ext cx="2896671" cy="1997867"/>
          </a:xfrm>
        </p:spPr>
        <p:txBody>
          <a:bodyPr/>
          <a:lstStyle/>
          <a:p>
            <a:pPr algn="ctr"/>
            <a:r>
              <a:rPr lang="en-US" b="1" dirty="0"/>
              <a:t>Garfield County</a:t>
            </a:r>
          </a:p>
          <a:p>
            <a:pPr algn="ctr"/>
            <a:r>
              <a:rPr lang="en-US" dirty="0"/>
              <a:t>kaden.figgins@garfield.utah.gov</a:t>
            </a:r>
          </a:p>
          <a:p>
            <a:pPr algn="ctr"/>
            <a:r>
              <a:rPr lang="en-US" dirty="0"/>
              <a:t>(435) 676-1157</a:t>
            </a:r>
          </a:p>
          <a:p>
            <a:endParaRPr lang="en-US" dirty="0"/>
          </a:p>
        </p:txBody>
      </p:sp>
      <p:sp>
        <p:nvSpPr>
          <p:cNvPr id="5" name="Content Placeholder 4">
            <a:extLst>
              <a:ext uri="{FF2B5EF4-FFF2-40B4-BE49-F238E27FC236}">
                <a16:creationId xmlns:a16="http://schemas.microsoft.com/office/drawing/2014/main" id="{CF515C5D-2CDB-4E66-B2B8-1451BC44247F}"/>
              </a:ext>
            </a:extLst>
          </p:cNvPr>
          <p:cNvSpPr>
            <a:spLocks noGrp="1"/>
          </p:cNvSpPr>
          <p:nvPr>
            <p:ph type="body" idx="13"/>
          </p:nvPr>
        </p:nvSpPr>
        <p:spPr>
          <a:xfrm>
            <a:off x="8066421" y="2663723"/>
            <a:ext cx="2882475" cy="823912"/>
          </a:xfrm>
        </p:spPr>
        <p:txBody>
          <a:bodyPr vert="horz" lIns="91440" tIns="45720" rIns="91440" bIns="45720" rtlCol="0" anchor="b">
            <a:normAutofit/>
          </a:bodyPr>
          <a:lstStyle/>
          <a:p>
            <a:pPr algn="ctr"/>
            <a:r>
              <a:rPr lang="en-US" dirty="0"/>
              <a:t>Fred resch</a:t>
            </a:r>
          </a:p>
        </p:txBody>
      </p:sp>
      <p:sp>
        <p:nvSpPr>
          <p:cNvPr id="8" name="Text Placeholder 7">
            <a:extLst>
              <a:ext uri="{FF2B5EF4-FFF2-40B4-BE49-F238E27FC236}">
                <a16:creationId xmlns:a16="http://schemas.microsoft.com/office/drawing/2014/main" id="{E92B9716-8D44-4864-8986-720957B34362}"/>
              </a:ext>
            </a:extLst>
          </p:cNvPr>
          <p:cNvSpPr>
            <a:spLocks noGrp="1"/>
          </p:cNvSpPr>
          <p:nvPr>
            <p:ph sz="half" idx="14"/>
          </p:nvPr>
        </p:nvSpPr>
        <p:spPr>
          <a:xfrm>
            <a:off x="8066421" y="3721393"/>
            <a:ext cx="2882475" cy="1997867"/>
          </a:xfrm>
        </p:spPr>
        <p:txBody>
          <a:bodyPr/>
          <a:lstStyle/>
          <a:p>
            <a:pPr algn="ctr"/>
            <a:r>
              <a:rPr lang="en-US" b="1" noProof="1"/>
              <a:t>Hurricane City</a:t>
            </a:r>
          </a:p>
          <a:p>
            <a:pPr algn="ctr"/>
            <a:r>
              <a:rPr lang="en-US" noProof="1"/>
              <a:t>fred@cityofhurricane.com</a:t>
            </a:r>
          </a:p>
          <a:p>
            <a:pPr algn="ctr"/>
            <a:r>
              <a:rPr lang="en-US" noProof="1"/>
              <a:t>(435) 635-2811 ext. 110</a:t>
            </a:r>
          </a:p>
          <a:p>
            <a:endParaRPr lang="en-US" dirty="0"/>
          </a:p>
        </p:txBody>
      </p:sp>
    </p:spTree>
    <p:extLst>
      <p:ext uri="{BB962C8B-B14F-4D97-AF65-F5344CB8AC3E}">
        <p14:creationId xmlns:p14="http://schemas.microsoft.com/office/powerpoint/2010/main" val="212117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267200" y="2486593"/>
            <a:ext cx="4397829" cy="1524735"/>
          </a:xfrm>
        </p:spPr>
        <p:txBody>
          <a:bodyPr/>
          <a:lstStyle/>
          <a:p>
            <a:r>
              <a:rPr lang="en-US" sz="4000" dirty="0"/>
              <a:t>QUESTIONS?</a:t>
            </a:r>
          </a:p>
        </p:txBody>
      </p:sp>
    </p:spTree>
    <p:extLst>
      <p:ext uri="{BB962C8B-B14F-4D97-AF65-F5344CB8AC3E}">
        <p14:creationId xmlns:p14="http://schemas.microsoft.com/office/powerpoint/2010/main" val="25995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885156" y="752214"/>
            <a:ext cx="8421688" cy="1325563"/>
          </a:xfrm>
        </p:spPr>
        <p:txBody>
          <a:bodyPr/>
          <a:lstStyle/>
          <a:p>
            <a:r>
              <a:rPr lang="en-US" dirty="0"/>
              <a:t>MEET THE panelists</a:t>
            </a:r>
          </a:p>
        </p:txBody>
      </p:sp>
      <p:pic>
        <p:nvPicPr>
          <p:cNvPr id="26" name="Picture Placeholder 25">
            <a:extLst>
              <a:ext uri="{FF2B5EF4-FFF2-40B4-BE49-F238E27FC236}">
                <a16:creationId xmlns:a16="http://schemas.microsoft.com/office/drawing/2014/main" id="{E287A61C-B7FB-4B69-97E7-7B7AFC8A5D33}"/>
              </a:ext>
            </a:extLst>
          </p:cNvPr>
          <p:cNvPicPr>
            <a:picLocks noGrp="1" noChangeAspect="1"/>
          </p:cNvPicPr>
          <p:nvPr>
            <p:ph type="pic" sz="quarter" idx="14"/>
          </p:nvPr>
        </p:nvPicPr>
        <p:blipFill>
          <a:blip r:embed="rId2"/>
          <a:srcRect/>
          <a:stretch/>
        </p:blipFill>
        <p:spPr>
          <a:xfrm>
            <a:off x="1966006" y="2198111"/>
            <a:ext cx="1845511" cy="1845511"/>
          </a:xfrm>
        </p:spPr>
      </p:pic>
      <p:pic>
        <p:nvPicPr>
          <p:cNvPr id="47" name="Picture Placeholder 46">
            <a:extLst>
              <a:ext uri="{FF2B5EF4-FFF2-40B4-BE49-F238E27FC236}">
                <a16:creationId xmlns:a16="http://schemas.microsoft.com/office/drawing/2014/main" id="{8AF5260A-2860-4F88-BA4D-70530D3E14AA}"/>
              </a:ext>
            </a:extLst>
          </p:cNvPr>
          <p:cNvPicPr>
            <a:picLocks noGrp="1" noChangeAspect="1"/>
          </p:cNvPicPr>
          <p:nvPr>
            <p:ph type="pic" sz="quarter" idx="15"/>
          </p:nvPr>
        </p:nvPicPr>
        <p:blipFill>
          <a:blip r:embed="rId3"/>
          <a:srcRect/>
          <a:stretch/>
        </p:blipFill>
        <p:spPr>
          <a:xfrm>
            <a:off x="5239205" y="2183429"/>
            <a:ext cx="1845511" cy="1845511"/>
          </a:xfrm>
        </p:spPr>
      </p:pic>
      <p:pic>
        <p:nvPicPr>
          <p:cNvPr id="45" name="Picture Placeholder 44">
            <a:extLst>
              <a:ext uri="{FF2B5EF4-FFF2-40B4-BE49-F238E27FC236}">
                <a16:creationId xmlns:a16="http://schemas.microsoft.com/office/drawing/2014/main" id="{4442FA67-BF04-4E45-BFD9-78BF43789E09}"/>
              </a:ext>
            </a:extLst>
          </p:cNvPr>
          <p:cNvPicPr>
            <a:picLocks noGrp="1" noChangeAspect="1"/>
          </p:cNvPicPr>
          <p:nvPr>
            <p:ph type="pic" sz="quarter" idx="16"/>
          </p:nvPr>
        </p:nvPicPr>
        <p:blipFill>
          <a:blip r:embed="rId4"/>
          <a:srcRect/>
          <a:stretch/>
        </p:blipFill>
        <p:spPr>
          <a:xfrm>
            <a:off x="8802647" y="2198111"/>
            <a:ext cx="1845511" cy="1845511"/>
          </a:xfrm>
        </p:spPr>
      </p:pic>
      <p:sp>
        <p:nvSpPr>
          <p:cNvPr id="24" name="Text Placeholder 23">
            <a:extLst>
              <a:ext uri="{FF2B5EF4-FFF2-40B4-BE49-F238E27FC236}">
                <a16:creationId xmlns:a16="http://schemas.microsoft.com/office/drawing/2014/main" id="{7BAD1FFF-8B97-4CD1-85E7-B7738EAD28CD}"/>
              </a:ext>
            </a:extLst>
          </p:cNvPr>
          <p:cNvSpPr>
            <a:spLocks noGrp="1"/>
          </p:cNvSpPr>
          <p:nvPr>
            <p:ph type="body" idx="1"/>
          </p:nvPr>
        </p:nvSpPr>
        <p:spPr>
          <a:xfrm>
            <a:off x="1822073" y="4396561"/>
            <a:ext cx="2123743" cy="343061"/>
          </a:xfrm>
        </p:spPr>
        <p:txBody>
          <a:bodyPr/>
          <a:lstStyle/>
          <a:p>
            <a:r>
              <a:rPr lang="en-US" dirty="0"/>
              <a:t>TOM DANSIE​</a:t>
            </a:r>
          </a:p>
        </p:txBody>
      </p:sp>
      <p:sp>
        <p:nvSpPr>
          <p:cNvPr id="33" name="Text Placeholder 32">
            <a:extLst>
              <a:ext uri="{FF2B5EF4-FFF2-40B4-BE49-F238E27FC236}">
                <a16:creationId xmlns:a16="http://schemas.microsoft.com/office/drawing/2014/main" id="{10C8C8C1-99D8-4034-A628-DECEB703BA1D}"/>
              </a:ext>
            </a:extLst>
          </p:cNvPr>
          <p:cNvSpPr>
            <a:spLocks noGrp="1"/>
          </p:cNvSpPr>
          <p:nvPr>
            <p:ph type="body" idx="18"/>
          </p:nvPr>
        </p:nvSpPr>
        <p:spPr>
          <a:xfrm>
            <a:off x="5095271" y="4396561"/>
            <a:ext cx="2135755" cy="343061"/>
          </a:xfrm>
        </p:spPr>
        <p:txBody>
          <a:bodyPr/>
          <a:lstStyle/>
          <a:p>
            <a:r>
              <a:rPr lang="en-US" dirty="0"/>
              <a:t>KADEN FIGGINS</a:t>
            </a:r>
          </a:p>
        </p:txBody>
      </p:sp>
      <p:sp>
        <p:nvSpPr>
          <p:cNvPr id="34" name="Text Placeholder 33">
            <a:extLst>
              <a:ext uri="{FF2B5EF4-FFF2-40B4-BE49-F238E27FC236}">
                <a16:creationId xmlns:a16="http://schemas.microsoft.com/office/drawing/2014/main" id="{08CA58D6-00FD-4D81-A0F6-215C4D558912}"/>
              </a:ext>
            </a:extLst>
          </p:cNvPr>
          <p:cNvSpPr>
            <a:spLocks noGrp="1"/>
          </p:cNvSpPr>
          <p:nvPr>
            <p:ph type="body" idx="19"/>
          </p:nvPr>
        </p:nvSpPr>
        <p:spPr>
          <a:xfrm>
            <a:off x="8658713" y="4411243"/>
            <a:ext cx="2123743" cy="343061"/>
          </a:xfrm>
        </p:spPr>
        <p:txBody>
          <a:bodyPr/>
          <a:lstStyle/>
          <a:p>
            <a:r>
              <a:rPr lang="en-US" dirty="0"/>
              <a:t>FRED RESCH​</a:t>
            </a:r>
          </a:p>
        </p:txBody>
      </p:sp>
      <p:sp>
        <p:nvSpPr>
          <p:cNvPr id="36" name="Text Placeholder 35">
            <a:extLst>
              <a:ext uri="{FF2B5EF4-FFF2-40B4-BE49-F238E27FC236}">
                <a16:creationId xmlns:a16="http://schemas.microsoft.com/office/drawing/2014/main" id="{B76FA389-A54D-4E4B-81DA-DBA175D78FEC}"/>
              </a:ext>
            </a:extLst>
          </p:cNvPr>
          <p:cNvSpPr>
            <a:spLocks noGrp="1"/>
          </p:cNvSpPr>
          <p:nvPr>
            <p:ph type="body" idx="21"/>
          </p:nvPr>
        </p:nvSpPr>
        <p:spPr>
          <a:xfrm>
            <a:off x="1966006" y="4776151"/>
            <a:ext cx="1845511" cy="343061"/>
          </a:xfrm>
        </p:spPr>
        <p:txBody>
          <a:bodyPr/>
          <a:lstStyle/>
          <a:p>
            <a:r>
              <a:rPr lang="en-US" dirty="0"/>
              <a:t>Director of Community Development</a:t>
            </a:r>
          </a:p>
          <a:p>
            <a:r>
              <a:rPr lang="en-US" b="1" dirty="0"/>
              <a:t>Town of Springdale</a:t>
            </a:r>
          </a:p>
        </p:txBody>
      </p:sp>
      <p:sp>
        <p:nvSpPr>
          <p:cNvPr id="37" name="Text Placeholder 36">
            <a:extLst>
              <a:ext uri="{FF2B5EF4-FFF2-40B4-BE49-F238E27FC236}">
                <a16:creationId xmlns:a16="http://schemas.microsoft.com/office/drawing/2014/main" id="{65786675-BFC6-4743-BFD3-D64691F771D8}"/>
              </a:ext>
            </a:extLst>
          </p:cNvPr>
          <p:cNvSpPr>
            <a:spLocks noGrp="1"/>
          </p:cNvSpPr>
          <p:nvPr>
            <p:ph type="body" idx="22"/>
          </p:nvPr>
        </p:nvSpPr>
        <p:spPr>
          <a:xfrm>
            <a:off x="5239204" y="4776151"/>
            <a:ext cx="1855949" cy="343061"/>
          </a:xfrm>
        </p:spPr>
        <p:txBody>
          <a:bodyPr/>
          <a:lstStyle/>
          <a:p>
            <a:r>
              <a:rPr lang="en-US" dirty="0"/>
              <a:t>Director, Planning &amp; Economic Development</a:t>
            </a:r>
          </a:p>
          <a:p>
            <a:r>
              <a:rPr lang="en-US" b="1" dirty="0"/>
              <a:t>Garfield County</a:t>
            </a:r>
          </a:p>
        </p:txBody>
      </p:sp>
      <p:sp>
        <p:nvSpPr>
          <p:cNvPr id="38" name="Text Placeholder 37">
            <a:extLst>
              <a:ext uri="{FF2B5EF4-FFF2-40B4-BE49-F238E27FC236}">
                <a16:creationId xmlns:a16="http://schemas.microsoft.com/office/drawing/2014/main" id="{97062F49-F468-4EA6-B6BF-94BFF89FDCB7}"/>
              </a:ext>
            </a:extLst>
          </p:cNvPr>
          <p:cNvSpPr>
            <a:spLocks noGrp="1"/>
          </p:cNvSpPr>
          <p:nvPr>
            <p:ph type="body" idx="23"/>
          </p:nvPr>
        </p:nvSpPr>
        <p:spPr>
          <a:xfrm>
            <a:off x="8802646" y="4790833"/>
            <a:ext cx="1845511" cy="343061"/>
          </a:xfrm>
        </p:spPr>
        <p:txBody>
          <a:bodyPr/>
          <a:lstStyle/>
          <a:p>
            <a:r>
              <a:rPr lang="en-US" dirty="0"/>
              <a:t>City Planner</a:t>
            </a:r>
          </a:p>
          <a:p>
            <a:r>
              <a:rPr lang="en-US" b="1" dirty="0"/>
              <a:t>Hurricane City</a:t>
            </a:r>
          </a:p>
          <a:p>
            <a:endParaRPr lang="en-US" dirty="0"/>
          </a:p>
        </p:txBody>
      </p:sp>
    </p:spTree>
    <p:extLst>
      <p:ext uri="{BB962C8B-B14F-4D97-AF65-F5344CB8AC3E}">
        <p14:creationId xmlns:p14="http://schemas.microsoft.com/office/powerpoint/2010/main" val="347745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4267200" y="2486593"/>
            <a:ext cx="4397829" cy="1524735"/>
          </a:xfrm>
        </p:spPr>
        <p:txBody>
          <a:bodyPr/>
          <a:lstStyle/>
          <a:p>
            <a:r>
              <a:rPr lang="en-US" sz="4000" dirty="0"/>
              <a:t>THANK YOU!</a:t>
            </a:r>
          </a:p>
        </p:txBody>
      </p:sp>
    </p:spTree>
    <p:extLst>
      <p:ext uri="{BB962C8B-B14F-4D97-AF65-F5344CB8AC3E}">
        <p14:creationId xmlns:p14="http://schemas.microsoft.com/office/powerpoint/2010/main" val="243649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139440" cy="1325563"/>
          </a:xfrm>
        </p:spPr>
        <p:txBody>
          <a:bodyPr/>
          <a:lstStyle/>
          <a:p>
            <a:r>
              <a:rPr lang="en-US" dirty="0"/>
              <a:t>DISCUSSION OVERVIEW</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3"/>
          </p:nvPr>
        </p:nvSpPr>
        <p:spPr>
          <a:xfrm>
            <a:off x="5922254" y="1530635"/>
            <a:ext cx="5433204" cy="365125"/>
          </a:xfrm>
        </p:spPr>
        <p:txBody>
          <a:bodyPr vert="horz" lIns="91440" tIns="45720" rIns="91440" bIns="45720" rtlCol="0" anchor="t">
            <a:normAutofit lnSpcReduction="10000"/>
          </a:bodyPr>
          <a:lstStyle/>
          <a:p>
            <a:r>
              <a:rPr lang="en-US" dirty="0"/>
              <a:t>2024 SESSION</a:t>
            </a:r>
          </a:p>
        </p:txBody>
      </p:sp>
      <p:sp>
        <p:nvSpPr>
          <p:cNvPr id="4" name="Text Placeholder 3">
            <a:extLst>
              <a:ext uri="{FF2B5EF4-FFF2-40B4-BE49-F238E27FC236}">
                <a16:creationId xmlns:a16="http://schemas.microsoft.com/office/drawing/2014/main" id="{AC1C80FB-53F9-42EE-B1E6-D0F998EC5DFA}"/>
              </a:ext>
            </a:extLst>
          </p:cNvPr>
          <p:cNvSpPr>
            <a:spLocks noGrp="1"/>
          </p:cNvSpPr>
          <p:nvPr>
            <p:ph type="body" sz="quarter" idx="15"/>
          </p:nvPr>
        </p:nvSpPr>
        <p:spPr>
          <a:xfrm>
            <a:off x="5921828" y="1860060"/>
            <a:ext cx="5431971" cy="557950"/>
          </a:xfrm>
        </p:spPr>
        <p:txBody>
          <a:bodyPr>
            <a:normAutofit/>
          </a:bodyPr>
          <a:lstStyle/>
          <a:p>
            <a:r>
              <a:rPr lang="en-US" dirty="0"/>
              <a:t>House bill 180 &amp; $600k appropriation for compliance software</a:t>
            </a:r>
          </a:p>
        </p:txBody>
      </p:sp>
      <p:sp>
        <p:nvSpPr>
          <p:cNvPr id="5" name="Text Placeholder 4">
            <a:extLst>
              <a:ext uri="{FF2B5EF4-FFF2-40B4-BE49-F238E27FC236}">
                <a16:creationId xmlns:a16="http://schemas.microsoft.com/office/drawing/2014/main" id="{E81BA2B5-6A90-4204-ABDD-7183FBB03A02}"/>
              </a:ext>
            </a:extLst>
          </p:cNvPr>
          <p:cNvSpPr>
            <a:spLocks noGrp="1"/>
          </p:cNvSpPr>
          <p:nvPr>
            <p:ph type="body" sz="quarter" idx="23"/>
          </p:nvPr>
        </p:nvSpPr>
        <p:spPr>
          <a:xfrm>
            <a:off x="5922254" y="2630431"/>
            <a:ext cx="5433204" cy="365125"/>
          </a:xfrm>
        </p:spPr>
        <p:txBody>
          <a:bodyPr>
            <a:normAutofit lnSpcReduction="10000"/>
          </a:bodyPr>
          <a:lstStyle/>
          <a:p>
            <a:r>
              <a:rPr lang="en-US" dirty="0"/>
              <a:t>NOT SO KNOTWELL</a:t>
            </a:r>
          </a:p>
        </p:txBody>
      </p:sp>
      <p:sp>
        <p:nvSpPr>
          <p:cNvPr id="6" name="Text Placeholder 5">
            <a:extLst>
              <a:ext uri="{FF2B5EF4-FFF2-40B4-BE49-F238E27FC236}">
                <a16:creationId xmlns:a16="http://schemas.microsoft.com/office/drawing/2014/main" id="{7E7D4C34-22A0-4D54-A07D-E1E9A11463E5}"/>
              </a:ext>
            </a:extLst>
          </p:cNvPr>
          <p:cNvSpPr>
            <a:spLocks noGrp="1"/>
          </p:cNvSpPr>
          <p:nvPr>
            <p:ph type="body" sz="quarter" idx="24"/>
          </p:nvPr>
        </p:nvSpPr>
        <p:spPr>
          <a:xfrm>
            <a:off x="5921828" y="2959856"/>
            <a:ext cx="5431971" cy="557950"/>
          </a:xfrm>
        </p:spPr>
        <p:txBody>
          <a:bodyPr/>
          <a:lstStyle/>
          <a:p>
            <a:r>
              <a:rPr lang="en-US" dirty="0"/>
              <a:t>Our thoughts on how to navigate the Notwell language</a:t>
            </a:r>
          </a:p>
        </p:txBody>
      </p:sp>
      <p:sp>
        <p:nvSpPr>
          <p:cNvPr id="7" name="Text Placeholder 6">
            <a:extLst>
              <a:ext uri="{FF2B5EF4-FFF2-40B4-BE49-F238E27FC236}">
                <a16:creationId xmlns:a16="http://schemas.microsoft.com/office/drawing/2014/main" id="{301D392D-FB66-47A0-B628-5ADE822A2CFF}"/>
              </a:ext>
            </a:extLst>
          </p:cNvPr>
          <p:cNvSpPr>
            <a:spLocks noGrp="1"/>
          </p:cNvSpPr>
          <p:nvPr>
            <p:ph type="body" sz="quarter" idx="25"/>
          </p:nvPr>
        </p:nvSpPr>
        <p:spPr>
          <a:xfrm>
            <a:off x="5922254" y="3730227"/>
            <a:ext cx="5433204" cy="365125"/>
          </a:xfrm>
        </p:spPr>
        <p:txBody>
          <a:bodyPr>
            <a:normAutofit lnSpcReduction="10000"/>
          </a:bodyPr>
          <a:lstStyle/>
          <a:p>
            <a:r>
              <a:rPr lang="en-US" dirty="0"/>
              <a:t>BEST PRACTICES </a:t>
            </a:r>
          </a:p>
        </p:txBody>
      </p:sp>
      <p:sp>
        <p:nvSpPr>
          <p:cNvPr id="8" name="Text Placeholder 7">
            <a:extLst>
              <a:ext uri="{FF2B5EF4-FFF2-40B4-BE49-F238E27FC236}">
                <a16:creationId xmlns:a16="http://schemas.microsoft.com/office/drawing/2014/main" id="{51C26CE0-2506-4B44-A26F-C12BFA5B18B5}"/>
              </a:ext>
            </a:extLst>
          </p:cNvPr>
          <p:cNvSpPr>
            <a:spLocks noGrp="1"/>
          </p:cNvSpPr>
          <p:nvPr>
            <p:ph type="body" sz="quarter" idx="26"/>
          </p:nvPr>
        </p:nvSpPr>
        <p:spPr>
          <a:xfrm>
            <a:off x="5921828" y="4059652"/>
            <a:ext cx="5431971" cy="557950"/>
          </a:xfrm>
        </p:spPr>
        <p:txBody>
          <a:bodyPr/>
          <a:lstStyle/>
          <a:p>
            <a:r>
              <a:rPr lang="en-US" dirty="0"/>
              <a:t>Sample ordinances and applications</a:t>
            </a:r>
          </a:p>
        </p:txBody>
      </p:sp>
    </p:spTree>
    <p:extLst>
      <p:ext uri="{BB962C8B-B14F-4D97-AF65-F5344CB8AC3E}">
        <p14:creationId xmlns:p14="http://schemas.microsoft.com/office/powerpoint/2010/main" val="1844941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2933700" y="892177"/>
            <a:ext cx="8421688" cy="1325563"/>
          </a:xfrm>
        </p:spPr>
        <p:txBody>
          <a:bodyPr/>
          <a:lstStyle/>
          <a:p>
            <a:r>
              <a:rPr lang="en-US" dirty="0"/>
              <a:t>2024 legislative session</a:t>
            </a:r>
          </a:p>
        </p:txBody>
      </p:sp>
      <p:sp>
        <p:nvSpPr>
          <p:cNvPr id="5" name="Text Placeholder 4">
            <a:extLst>
              <a:ext uri="{FF2B5EF4-FFF2-40B4-BE49-F238E27FC236}">
                <a16:creationId xmlns:a16="http://schemas.microsoft.com/office/drawing/2014/main" id="{F8657664-A458-4DDD-ACC2-1D87FCD6FCA9}"/>
              </a:ext>
            </a:extLst>
          </p:cNvPr>
          <p:cNvSpPr>
            <a:spLocks noGrp="1"/>
          </p:cNvSpPr>
          <p:nvPr>
            <p:ph type="body" idx="1"/>
          </p:nvPr>
        </p:nvSpPr>
        <p:spPr>
          <a:xfrm>
            <a:off x="2933700" y="2776936"/>
            <a:ext cx="3924300" cy="823912"/>
          </a:xfrm>
        </p:spPr>
        <p:txBody>
          <a:bodyPr/>
          <a:lstStyle/>
          <a:p>
            <a:r>
              <a:rPr lang="en-US" dirty="0"/>
              <a:t>HB 180 </a:t>
            </a:r>
            <a:r>
              <a:rPr lang="en-US" noProof="1"/>
              <a:t>(Rep. Bennion)</a:t>
            </a:r>
          </a:p>
        </p:txBody>
      </p:sp>
      <p:sp>
        <p:nvSpPr>
          <p:cNvPr id="6" name="Content Placeholder 5">
            <a:extLst>
              <a:ext uri="{FF2B5EF4-FFF2-40B4-BE49-F238E27FC236}">
                <a16:creationId xmlns:a16="http://schemas.microsoft.com/office/drawing/2014/main" id="{5A6B31B0-7B84-475D-961F-09C0191F91A2}"/>
              </a:ext>
            </a:extLst>
          </p:cNvPr>
          <p:cNvSpPr>
            <a:spLocks noGrp="1"/>
          </p:cNvSpPr>
          <p:nvPr>
            <p:ph sz="half" idx="2"/>
          </p:nvPr>
        </p:nvSpPr>
        <p:spPr>
          <a:xfrm>
            <a:off x="2933700" y="3834606"/>
            <a:ext cx="3924300" cy="1997867"/>
          </a:xfrm>
        </p:spPr>
        <p:txBody>
          <a:bodyPr vert="horz" lIns="91440" tIns="45720" rIns="91440" bIns="45720" rtlCol="0" anchor="t">
            <a:normAutofit/>
          </a:bodyPr>
          <a:lstStyle/>
          <a:p>
            <a:r>
              <a:rPr lang="en-US" noProof="1"/>
              <a:t>Requires municipalities and counties that allow STRs to adopt a STR ordinance</a:t>
            </a:r>
          </a:p>
          <a:p>
            <a:r>
              <a:rPr lang="en-US" noProof="1"/>
              <a:t>Prohibits operation of a STR unless the municipality or county issues a permit and the tax commission issues STC/STR numbers.</a:t>
            </a:r>
          </a:p>
          <a:p>
            <a:r>
              <a:rPr lang="en-US" noProof="1"/>
              <a:t>Provides requirements for STRs</a:t>
            </a:r>
          </a:p>
          <a:p>
            <a:r>
              <a:rPr lang="en-US" b="1" dirty="0">
                <a:solidFill>
                  <a:srgbClr val="C00000"/>
                </a:solidFill>
              </a:rPr>
              <a:t>NOT PASSED</a:t>
            </a:r>
            <a:endParaRPr lang="en-US" b="1" dirty="0"/>
          </a:p>
          <a:p>
            <a:endParaRPr lang="en-US" noProof="1"/>
          </a:p>
        </p:txBody>
      </p:sp>
      <p:sp>
        <p:nvSpPr>
          <p:cNvPr id="7" name="Text Placeholder 6">
            <a:extLst>
              <a:ext uri="{FF2B5EF4-FFF2-40B4-BE49-F238E27FC236}">
                <a16:creationId xmlns:a16="http://schemas.microsoft.com/office/drawing/2014/main" id="{578017FE-712E-4E95-B483-B700F1AA4B2A}"/>
              </a:ext>
            </a:extLst>
          </p:cNvPr>
          <p:cNvSpPr>
            <a:spLocks noGrp="1"/>
          </p:cNvSpPr>
          <p:nvPr>
            <p:ph type="body" sz="quarter" idx="3"/>
          </p:nvPr>
        </p:nvSpPr>
        <p:spPr>
          <a:xfrm>
            <a:off x="7410173" y="2776936"/>
            <a:ext cx="3943627" cy="823912"/>
          </a:xfrm>
        </p:spPr>
        <p:txBody>
          <a:bodyPr/>
          <a:lstStyle/>
          <a:p>
            <a:r>
              <a:rPr lang="en-US" dirty="0"/>
              <a:t>$600K APPROPRIATION</a:t>
            </a:r>
          </a:p>
        </p:txBody>
      </p:sp>
      <p:sp>
        <p:nvSpPr>
          <p:cNvPr id="11" name="Content Placeholder 10">
            <a:extLst>
              <a:ext uri="{FF2B5EF4-FFF2-40B4-BE49-F238E27FC236}">
                <a16:creationId xmlns:a16="http://schemas.microsoft.com/office/drawing/2014/main" id="{D0E0ACA0-9139-4C37-920D-BF3C1FF461C1}"/>
              </a:ext>
            </a:extLst>
          </p:cNvPr>
          <p:cNvSpPr>
            <a:spLocks noGrp="1"/>
          </p:cNvSpPr>
          <p:nvPr>
            <p:ph sz="quarter" idx="4"/>
          </p:nvPr>
        </p:nvSpPr>
        <p:spPr>
          <a:xfrm>
            <a:off x="7410173" y="3834606"/>
            <a:ext cx="3943627" cy="1997867"/>
          </a:xfrm>
        </p:spPr>
        <p:txBody>
          <a:bodyPr>
            <a:normAutofit/>
          </a:bodyPr>
          <a:lstStyle/>
          <a:p>
            <a:r>
              <a:rPr lang="en-US" noProof="1"/>
              <a:t>Statewide STR compliance monitoring</a:t>
            </a:r>
          </a:p>
          <a:p>
            <a:r>
              <a:rPr lang="en-US" noProof="1"/>
              <a:t>Administered by State Tax Commission</a:t>
            </a:r>
          </a:p>
          <a:p>
            <a:r>
              <a:rPr lang="en-US" b="1" noProof="1">
                <a:solidFill>
                  <a:srgbClr val="C00000"/>
                </a:solidFill>
              </a:rPr>
              <a:t>NOT FUNDED</a:t>
            </a:r>
          </a:p>
        </p:txBody>
      </p:sp>
    </p:spTree>
    <p:extLst>
      <p:ext uri="{BB962C8B-B14F-4D97-AF65-F5344CB8AC3E}">
        <p14:creationId xmlns:p14="http://schemas.microsoft.com/office/powerpoint/2010/main" val="1993352733"/>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1152771"/>
            <a:ext cx="5431971" cy="846301"/>
          </a:xfrm>
        </p:spPr>
        <p:txBody>
          <a:bodyPr/>
          <a:lstStyle/>
          <a:p>
            <a:r>
              <a:rPr lang="en-US" dirty="0"/>
              <a:t>NAVIGATING KNOTWELL</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4" y="2469515"/>
            <a:ext cx="5433204" cy="365125"/>
          </a:xfrm>
        </p:spPr>
        <p:txBody>
          <a:bodyPr vert="horz" lIns="91440" tIns="45720" rIns="91440" bIns="45720" rtlCol="0" anchor="t">
            <a:normAutofit lnSpcReduction="10000"/>
          </a:bodyPr>
          <a:lstStyle/>
          <a:p>
            <a:r>
              <a:rPr lang="en-US" dirty="0"/>
              <a:t>Town of Springdale</a:t>
            </a:r>
          </a:p>
        </p:txBody>
      </p:sp>
      <p:sp>
        <p:nvSpPr>
          <p:cNvPr id="17" name="Text Placeholder 16">
            <a:extLst>
              <a:ext uri="{FF2B5EF4-FFF2-40B4-BE49-F238E27FC236}">
                <a16:creationId xmlns:a16="http://schemas.microsoft.com/office/drawing/2014/main" id="{24158E79-DA49-4521-BEC6-A7BA93C41F4C}"/>
              </a:ext>
            </a:extLst>
          </p:cNvPr>
          <p:cNvSpPr>
            <a:spLocks noGrp="1"/>
          </p:cNvSpPr>
          <p:nvPr>
            <p:ph type="body" sz="quarter" idx="15"/>
          </p:nvPr>
        </p:nvSpPr>
        <p:spPr>
          <a:xfrm>
            <a:off x="5921828" y="2798940"/>
            <a:ext cx="5431971" cy="557950"/>
          </a:xfrm>
        </p:spPr>
        <p:txBody>
          <a:bodyPr>
            <a:normAutofit/>
          </a:bodyPr>
          <a:lstStyle/>
          <a:p>
            <a:r>
              <a:rPr lang="en-US" dirty="0"/>
              <a:t>Balancing tourist accommodation with community character.</a:t>
            </a:r>
          </a:p>
        </p:txBody>
      </p:sp>
      <p:sp>
        <p:nvSpPr>
          <p:cNvPr id="24" name="Text Placeholder 23">
            <a:extLst>
              <a:ext uri="{FF2B5EF4-FFF2-40B4-BE49-F238E27FC236}">
                <a16:creationId xmlns:a16="http://schemas.microsoft.com/office/drawing/2014/main" id="{319E41BC-4F05-4804-843A-E1846794FBF9}"/>
              </a:ext>
            </a:extLst>
          </p:cNvPr>
          <p:cNvSpPr>
            <a:spLocks noGrp="1"/>
          </p:cNvSpPr>
          <p:nvPr>
            <p:ph type="body" sz="quarter" idx="23"/>
          </p:nvPr>
        </p:nvSpPr>
        <p:spPr>
          <a:xfrm>
            <a:off x="5922254" y="3569311"/>
            <a:ext cx="5433204" cy="365125"/>
          </a:xfrm>
        </p:spPr>
        <p:txBody>
          <a:bodyPr>
            <a:normAutofit lnSpcReduction="10000"/>
          </a:bodyPr>
          <a:lstStyle/>
          <a:p>
            <a:r>
              <a:rPr lang="en-US" dirty="0"/>
              <a:t>GARFIELD COUNTY</a:t>
            </a:r>
          </a:p>
        </p:txBody>
      </p:sp>
      <p:sp>
        <p:nvSpPr>
          <p:cNvPr id="25" name="Text Placeholder 24">
            <a:extLst>
              <a:ext uri="{FF2B5EF4-FFF2-40B4-BE49-F238E27FC236}">
                <a16:creationId xmlns:a16="http://schemas.microsoft.com/office/drawing/2014/main" id="{23BDF8B9-53DF-46F4-98D4-053D78D610B0}"/>
              </a:ext>
            </a:extLst>
          </p:cNvPr>
          <p:cNvSpPr>
            <a:spLocks noGrp="1"/>
          </p:cNvSpPr>
          <p:nvPr>
            <p:ph type="body" sz="quarter" idx="24"/>
          </p:nvPr>
        </p:nvSpPr>
        <p:spPr>
          <a:xfrm>
            <a:off x="5921828" y="3898736"/>
            <a:ext cx="5431971" cy="557950"/>
          </a:xfrm>
        </p:spPr>
        <p:txBody>
          <a:bodyPr>
            <a:normAutofit fontScale="92500" lnSpcReduction="20000"/>
          </a:bodyPr>
          <a:lstStyle/>
          <a:p>
            <a:r>
              <a:rPr lang="en-US" dirty="0"/>
              <a:t>Hot Compliance screenshots of listings &amp; reviews</a:t>
            </a:r>
          </a:p>
          <a:p>
            <a:r>
              <a:rPr lang="en-US" dirty="0"/>
              <a:t>Site visits and knocking on doors</a:t>
            </a:r>
          </a:p>
        </p:txBody>
      </p:sp>
      <p:sp>
        <p:nvSpPr>
          <p:cNvPr id="26" name="Text Placeholder 25">
            <a:extLst>
              <a:ext uri="{FF2B5EF4-FFF2-40B4-BE49-F238E27FC236}">
                <a16:creationId xmlns:a16="http://schemas.microsoft.com/office/drawing/2014/main" id="{0FD0A14C-4421-4979-AF8C-F7E649A88162}"/>
              </a:ext>
            </a:extLst>
          </p:cNvPr>
          <p:cNvSpPr>
            <a:spLocks noGrp="1"/>
          </p:cNvSpPr>
          <p:nvPr>
            <p:ph type="body" sz="quarter" idx="25"/>
          </p:nvPr>
        </p:nvSpPr>
        <p:spPr>
          <a:xfrm>
            <a:off x="5922254" y="4669107"/>
            <a:ext cx="5433204" cy="365125"/>
          </a:xfrm>
        </p:spPr>
        <p:txBody>
          <a:bodyPr>
            <a:normAutofit lnSpcReduction="10000"/>
          </a:bodyPr>
          <a:lstStyle/>
          <a:p>
            <a:r>
              <a:rPr lang="en-US" dirty="0"/>
              <a:t>HURRICANE CITY</a:t>
            </a:r>
          </a:p>
        </p:txBody>
      </p:sp>
      <p:sp>
        <p:nvSpPr>
          <p:cNvPr id="27" name="Text Placeholder 26">
            <a:extLst>
              <a:ext uri="{FF2B5EF4-FFF2-40B4-BE49-F238E27FC236}">
                <a16:creationId xmlns:a16="http://schemas.microsoft.com/office/drawing/2014/main" id="{9C0DB469-503B-40AF-84D1-C69B085AA96F}"/>
              </a:ext>
            </a:extLst>
          </p:cNvPr>
          <p:cNvSpPr>
            <a:spLocks noGrp="1"/>
          </p:cNvSpPr>
          <p:nvPr>
            <p:ph type="body" sz="quarter" idx="26"/>
          </p:nvPr>
        </p:nvSpPr>
        <p:spPr>
          <a:xfrm>
            <a:off x="5921828" y="4998532"/>
            <a:ext cx="5431971" cy="557950"/>
          </a:xfrm>
        </p:spPr>
        <p:txBody>
          <a:bodyPr>
            <a:normAutofit fontScale="92500" lnSpcReduction="20000"/>
          </a:bodyPr>
          <a:lstStyle/>
          <a:p>
            <a:r>
              <a:rPr lang="en-US" dirty="0"/>
              <a:t>Use postings as a starting place</a:t>
            </a:r>
          </a:p>
          <a:p>
            <a:r>
              <a:rPr lang="en-US" dirty="0"/>
              <a:t>Rely on reviews and neighbor testimony</a:t>
            </a:r>
          </a:p>
          <a:p>
            <a:endParaRPr lang="en-US" dirty="0"/>
          </a:p>
        </p:txBody>
      </p:sp>
    </p:spTree>
    <p:extLst>
      <p:ext uri="{BB962C8B-B14F-4D97-AF65-F5344CB8AC3E}">
        <p14:creationId xmlns:p14="http://schemas.microsoft.com/office/powerpoint/2010/main" val="147210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33500" y="2103437"/>
            <a:ext cx="4078472" cy="1325563"/>
          </a:xfrm>
        </p:spPr>
        <p:txBody>
          <a:bodyPr>
            <a:normAutofit/>
          </a:bodyPr>
          <a:lstStyle/>
          <a:p>
            <a:r>
              <a:rPr lang="en-US" sz="3600" dirty="0"/>
              <a:t>BEST PRACTICES</a:t>
            </a:r>
          </a:p>
        </p:txBody>
      </p:sp>
    </p:spTree>
    <p:extLst>
      <p:ext uri="{BB962C8B-B14F-4D97-AF65-F5344CB8AC3E}">
        <p14:creationId xmlns:p14="http://schemas.microsoft.com/office/powerpoint/2010/main" val="224349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153B-DC99-43F5-A9AD-DEDB8613F3B8}"/>
              </a:ext>
            </a:extLst>
          </p:cNvPr>
          <p:cNvSpPr>
            <a:spLocks noGrp="1"/>
          </p:cNvSpPr>
          <p:nvPr>
            <p:ph type="title"/>
          </p:nvPr>
        </p:nvSpPr>
        <p:spPr/>
        <p:txBody>
          <a:bodyPr/>
          <a:lstStyle/>
          <a:p>
            <a:r>
              <a:rPr lang="en-US" b="1" dirty="0"/>
              <a:t>Town of</a:t>
            </a:r>
            <a:br>
              <a:rPr lang="en-US" b="1" dirty="0"/>
            </a:br>
            <a:r>
              <a:rPr lang="en-US" b="1" dirty="0"/>
              <a:t>SPRINGDALE</a:t>
            </a:r>
          </a:p>
        </p:txBody>
      </p:sp>
      <p:pic>
        <p:nvPicPr>
          <p:cNvPr id="15" name="Picture 14">
            <a:extLst>
              <a:ext uri="{FF2B5EF4-FFF2-40B4-BE49-F238E27FC236}">
                <a16:creationId xmlns:a16="http://schemas.microsoft.com/office/drawing/2014/main" id="{590E01FF-5B92-0F87-64ED-48EED5343ED8}"/>
              </a:ext>
            </a:extLst>
          </p:cNvPr>
          <p:cNvPicPr>
            <a:picLocks noChangeAspect="1"/>
          </p:cNvPicPr>
          <p:nvPr/>
        </p:nvPicPr>
        <p:blipFill>
          <a:blip r:embed="rId2"/>
          <a:stretch>
            <a:fillRect/>
          </a:stretch>
        </p:blipFill>
        <p:spPr>
          <a:xfrm>
            <a:off x="4206241" y="1214677"/>
            <a:ext cx="7304313" cy="4777151"/>
          </a:xfrm>
          <a:prstGeom prst="rect">
            <a:avLst/>
          </a:prstGeom>
        </p:spPr>
      </p:pic>
    </p:spTree>
    <p:extLst>
      <p:ext uri="{BB962C8B-B14F-4D97-AF65-F5344CB8AC3E}">
        <p14:creationId xmlns:p14="http://schemas.microsoft.com/office/powerpoint/2010/main" val="215063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EDED1C1-5E5F-7514-B1BC-E2652807CF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36" b="9171"/>
          <a:stretch/>
        </p:blipFill>
        <p:spPr bwMode="auto">
          <a:xfrm>
            <a:off x="3693506" y="766098"/>
            <a:ext cx="4804987" cy="5325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08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133172-1841-C7DC-16D3-ECD772709C67}"/>
              </a:ext>
            </a:extLst>
          </p:cNvPr>
          <p:cNvPicPr>
            <a:picLocks noChangeAspect="1"/>
          </p:cNvPicPr>
          <p:nvPr/>
        </p:nvPicPr>
        <p:blipFill>
          <a:blip r:embed="rId2"/>
          <a:stretch>
            <a:fillRect/>
          </a:stretch>
        </p:blipFill>
        <p:spPr>
          <a:xfrm>
            <a:off x="2856412" y="1234267"/>
            <a:ext cx="8662852" cy="4963211"/>
          </a:xfrm>
          <a:prstGeom prst="rect">
            <a:avLst/>
          </a:prstGeom>
        </p:spPr>
      </p:pic>
    </p:spTree>
    <p:extLst>
      <p:ext uri="{BB962C8B-B14F-4D97-AF65-F5344CB8AC3E}">
        <p14:creationId xmlns:p14="http://schemas.microsoft.com/office/powerpoint/2010/main" val="4091764944"/>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56180624 Minimalist light sales pitch_Win32_v3" id="{10980D2D-A96C-4E9B-A00E-81C4CAF0ABBD}" vid="{7928933E-F394-4192-9CD9-6D2A259AB5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966C46A-DC57-4209-80CD-9FE6C93151FF}">
  <ds:schemaRefs>
    <ds:schemaRef ds:uri="http://schemas.microsoft.com/sharepoint/v3/contenttype/forms"/>
  </ds:schemaRefs>
</ds:datastoreItem>
</file>

<file path=customXml/itemProps2.xml><?xml version="1.0" encoding="utf-8"?>
<ds:datastoreItem xmlns:ds="http://schemas.openxmlformats.org/officeDocument/2006/customXml" ds:itemID="{4E18436D-DA32-4E27-AC64-8FFEDA5218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FFFA3F-0FB5-4ED3-8906-A15B16577F4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light sales pitch</Template>
  <TotalTime>5611</TotalTime>
  <Words>882</Words>
  <Application>Microsoft Office PowerPoint</Application>
  <PresentationFormat>Widescreen</PresentationFormat>
  <Paragraphs>113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Tenorite</vt:lpstr>
      <vt:lpstr>Monoline</vt:lpstr>
      <vt:lpstr>The rental revolution:</vt:lpstr>
      <vt:lpstr>MEET THE panelists</vt:lpstr>
      <vt:lpstr>DISCUSSION OVERVIEW</vt:lpstr>
      <vt:lpstr>2024 legislative session</vt:lpstr>
      <vt:lpstr>NAVIGATING KNOTWELL</vt:lpstr>
      <vt:lpstr>BEST PRACTICES</vt:lpstr>
      <vt:lpstr>Town of SPRINGDALE</vt:lpstr>
      <vt:lpstr>PowerPoint Presentation</vt:lpstr>
      <vt:lpstr>PowerPoint Presentation</vt:lpstr>
      <vt:lpstr>Town of SPRINGDALE</vt:lpstr>
      <vt:lpstr>Town of SPRINGDALE</vt:lpstr>
      <vt:lpstr>GARFIELD COUNTY</vt:lpstr>
      <vt:lpstr>DEFINITION</vt:lpstr>
      <vt:lpstr>Accommodation classifications</vt:lpstr>
      <vt:lpstr>PowerPoint Presentation</vt:lpstr>
      <vt:lpstr>HURRICANE CITY</vt:lpstr>
      <vt:lpstr>HURRICANE CITY</vt:lpstr>
      <vt:lpstr>Contact information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rental revolution:</dc:title>
  <dc:creator>Kaden Figgins</dc:creator>
  <cp:lastModifiedBy>Kaden Figgins</cp:lastModifiedBy>
  <cp:revision>34</cp:revision>
  <dcterms:created xsi:type="dcterms:W3CDTF">2024-04-18T21:37:33Z</dcterms:created>
  <dcterms:modified xsi:type="dcterms:W3CDTF">2024-05-07T21:08:37Z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