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8" r:id="rId3"/>
    <p:sldId id="259" r:id="rId4"/>
    <p:sldId id="291" r:id="rId5"/>
    <p:sldId id="292" r:id="rId6"/>
    <p:sldId id="294" r:id="rId7"/>
    <p:sldId id="295" r:id="rId8"/>
    <p:sldId id="296" r:id="rId9"/>
    <p:sldId id="298" r:id="rId10"/>
    <p:sldId id="297" r:id="rId11"/>
    <p:sldId id="300" r:id="rId12"/>
    <p:sldId id="301" r:id="rId13"/>
    <p:sldId id="299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513C-FE8A-DA28-E90E-983F02C7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580E3-AC67-07C2-C973-9E2908BE7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D56C5-40AF-9074-B390-76433A6E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ED10-4A25-9077-DB0E-E7F10747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1521B-2081-DCD5-A64C-F003C202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0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9389-1F97-66B1-818C-8B5D3285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4FFDD-5E81-5B5D-18AE-3F8B038F6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3A80D-94EE-E46C-B9E3-CD72A6A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89AE3-16BC-6CDD-82EF-9276DEB7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0C3D7-E886-5642-3E0C-A321ECCAA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8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213ECA-F1B8-2B6D-775A-174BB6853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C7125-A3B9-3557-565A-90D5A385D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CF9DB-10CE-7A1F-D2CF-08028214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3D4A7-EA5E-19FF-3927-2DE71F90D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377B4-40B3-3EFD-C220-8EF75C16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5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A492-87EA-E82A-CA10-F1C33584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509C1-2EB1-1639-60AB-DF7EF7531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10B31-422B-2643-0190-69C472CB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F93C5-226B-0273-8ED8-7A2438F2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FB02F-E102-4E2E-67F0-FF5C351D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5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9B2C4-7D1D-1976-9AA7-1E7CCD624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FDEC-D617-079C-67A4-403007E25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589E5-93EC-C395-589C-275E1A28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DFB75-8649-C20B-43D2-4401407C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1CF24-72A7-BFC4-1878-0783C60D3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4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F3CC3-BFF5-6F20-FFA3-753C976C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2CEA8-A175-CBAC-644E-91B4934C9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DEDA15-6017-4D28-3022-5B3B8E100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96A02-CC58-5FD3-4929-C2557A93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FFC1D-0ACA-A229-DD51-A705F44B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FAB1E-916C-AEC1-769A-5DF7C943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3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BB04-83C5-FFD5-1A08-03E22662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59D18-FC52-AE35-1D47-BB476660A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68308-4747-6586-2B12-911577FEA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9C921-8E4F-68BF-A409-8A5DD4CD4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91ACA-6D4A-F9C8-4A1F-37A6D11C4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C19F8-063D-B5FC-09DA-A1DC719D3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0D197-FC5D-24B1-8404-812C615D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B6D3E-B556-BBAD-728A-356164BA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5A65-588B-FCEA-DE26-5BF3E99F7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12A22-5C9B-69F1-D560-6AFE730D7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14366-C01B-EDA7-4FC4-30407FB4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BEC31-4F7B-3937-A2E1-2006A4AB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5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B91B9-160E-7F07-68FC-D27D95DF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5CAD6E-A73E-7E86-015E-3CD4B0A9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4AD26-0AC5-EC76-E41D-0FB8161D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B514-60A6-D35C-657C-00B4CF7A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05059-8D5C-9CFD-6C7E-D3F8FF587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1A1D0-C464-734D-DB37-CABD934D4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9E52C-25F2-5634-FDD7-CAE1F294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6E4CF-4F53-2370-BF68-22C4A1CE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8F81C-E3B0-EB84-F95B-FF18C7B1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5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5F6D-A7A7-E618-27B0-E699280F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4050BF-D0BA-0114-E357-6B399F4A3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48AA6-4EA5-8718-FFAC-4CDFCF9C3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77B2A-6531-FA4A-7EF2-78EB08C5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2407-3773-4029-A59A-F8CAC6CBC1F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F2FBB-EEB8-5817-2F32-652A5E23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92E29-3956-0E54-28A5-A9584EAB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0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rgbClr val="7030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DF2E2-1124-88A8-AD84-FBE6D241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93CE6-6202-4A9A-5064-7BBD9B67A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6432C-D146-2D37-4BDD-F97590F8F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82407-3773-4029-A59A-F8CAC6CBC1F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561E-94E6-ED9A-C3DE-CD364C8F1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98DE8-5744-0EE0-0442-605D30A4D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684E4-C305-41E3-8C72-EFFF10B9F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3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8809BE-D60F-49FF-83F4-A469E6E61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669" y="1041400"/>
            <a:ext cx="4463618" cy="23876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2023 Legislative Update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0E28F57-998D-A820-F9D3-7B23905F6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082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Utah Land Use Institute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2023 Spring Conference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St. George, Utah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April 7, 2023</a:t>
            </a:r>
          </a:p>
        </p:txBody>
      </p:sp>
      <p:pic>
        <p:nvPicPr>
          <p:cNvPr id="1026" name="Picture 2" descr="Utah Land Use Institute Spring Conference Tickets, St. George | Eventbrite">
            <a:extLst>
              <a:ext uri="{FF2B5EF4-FFF2-40B4-BE49-F238E27FC236}">
                <a16:creationId xmlns:a16="http://schemas.microsoft.com/office/drawing/2014/main" id="{5357A586-36DA-2D6C-9E0F-60BD7C753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58" y="317485"/>
            <a:ext cx="6462574" cy="323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2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4D257-94C8-3AEE-45F9-AE1B3DA30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itannic Bold" panose="020B0903060703020204" pitchFamily="34" charset="0"/>
              </a:rPr>
              <a:t>Other Land Use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B7487-E6D2-B935-EEA0-D1EB57340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IADU provisions for attached garages, parking (SB174)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Clarifies use of “moratoriums” (HB406)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Clarifies use of development agreements (HB406)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“Working animals” and “animal enterprises” (cities only) (SB113)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Define “urban farming” (HB169)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Referenda on land use regulations prohibited if: (SB199)</a:t>
            </a:r>
          </a:p>
          <a:p>
            <a:pPr lvl="1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Adopted by unanimous vote</a:t>
            </a:r>
          </a:p>
          <a:p>
            <a:pPr lvl="1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Transit station area regulations, by two-thirds vote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Prohibit regulation of “co-owned” homes differently (SB271)</a:t>
            </a:r>
          </a:p>
        </p:txBody>
      </p:sp>
      <p:pic>
        <p:nvPicPr>
          <p:cNvPr id="8194" name="Picture 2" descr="The 10 Best Draft Horse Breeds to Help You on the Homestead">
            <a:extLst>
              <a:ext uri="{FF2B5EF4-FFF2-40B4-BE49-F238E27FC236}">
                <a16:creationId xmlns:a16="http://schemas.microsoft.com/office/drawing/2014/main" id="{097C69B6-667F-39E7-ACE5-75E155A8D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461" y="881063"/>
            <a:ext cx="24288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5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C8D7-DC88-99DE-4FD9-B896E4D2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itannic Bold" panose="020B0903060703020204" pitchFamily="34" charset="0"/>
              </a:rPr>
              <a:t>Annexation (HB406)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0E44E-2264-2478-1134-CF3D56018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Modifies definition of “rural real property”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Allows partial annexations of islands or peninsulas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Allows governing body to reconsider vote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In considering a protest, Boundary Commission to give weight to preference of petitioner and protestors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Eliminates requirement for 100% consent from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property owners in Ag Protection Area (oops!)</a:t>
            </a:r>
          </a:p>
          <a:p>
            <a:endParaRPr lang="en-US" dirty="0"/>
          </a:p>
        </p:txBody>
      </p:sp>
      <p:pic>
        <p:nvPicPr>
          <p:cNvPr id="9218" name="Picture 2" descr="Park City Council unanimously approves Quinn's Junction annexation">
            <a:extLst>
              <a:ext uri="{FF2B5EF4-FFF2-40B4-BE49-F238E27FC236}">
                <a16:creationId xmlns:a16="http://schemas.microsoft.com/office/drawing/2014/main" id="{A4B56937-C869-5D90-AD08-C23226DC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278" y="4118708"/>
            <a:ext cx="2682727" cy="252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84E7-C511-88D1-12EB-BF2FE527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11" y="101602"/>
            <a:ext cx="5988727" cy="23055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Britannic Bold" panose="020B0903060703020204" pitchFamily="34" charset="0"/>
              </a:rPr>
              <a:t>Public Noticing (SB43)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8CB27E-05BF-D767-20F2-4FDA5DE75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922" y="365125"/>
            <a:ext cx="4961878" cy="6419151"/>
          </a:xfrm>
        </p:spPr>
      </p:pic>
      <p:pic>
        <p:nvPicPr>
          <p:cNvPr id="11266" name="Picture 2" descr="Custom Site Sign | Advanced Sign">
            <a:extLst>
              <a:ext uri="{FF2B5EF4-FFF2-40B4-BE49-F238E27FC236}">
                <a16:creationId xmlns:a16="http://schemas.microsoft.com/office/drawing/2014/main" id="{2AB4207F-4C40-3CB6-B615-3BD2BDEE9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20" y="2901986"/>
            <a:ext cx="3545708" cy="35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923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12ED7-DC26-A751-C331-46E0B0BD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  <a:latin typeface="Britannic Bold" panose="020B0903060703020204" pitchFamily="34" charset="0"/>
              </a:rPr>
              <a:t>Public Noticing (SB43)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B7FA56-6C55-6990-C0B8-12474E6EE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51" y="2057923"/>
            <a:ext cx="9478698" cy="3886742"/>
          </a:xfrm>
        </p:spPr>
      </p:pic>
    </p:spTree>
    <p:extLst>
      <p:ext uri="{BB962C8B-B14F-4D97-AF65-F5344CB8AC3E}">
        <p14:creationId xmlns:p14="http://schemas.microsoft.com/office/powerpoint/2010/main" val="1355491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F51F-47FB-A03D-1F61-7CC3976E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itannic Bold" panose="020B0903060703020204" pitchFamily="34" charset="0"/>
              </a:rPr>
              <a:t>Coming Next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B167F-8CEA-5EB8-23EF-83C91057F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Short Term Rentals (STRs)</a:t>
            </a:r>
          </a:p>
          <a:p>
            <a:r>
              <a:rPr lang="en-US" dirty="0">
                <a:solidFill>
                  <a:schemeClr val="bg1"/>
                </a:solidFill>
              </a:rPr>
              <a:t>Dedicated Infrastructure Districts (DIDs)</a:t>
            </a:r>
          </a:p>
          <a:p>
            <a:r>
              <a:rPr lang="en-US" dirty="0">
                <a:solidFill>
                  <a:schemeClr val="bg1"/>
                </a:solidFill>
              </a:rPr>
              <a:t>Annexation Code Revision</a:t>
            </a:r>
          </a:p>
          <a:p>
            <a:r>
              <a:rPr lang="en-US" dirty="0">
                <a:solidFill>
                  <a:schemeClr val="bg1"/>
                </a:solidFill>
              </a:rPr>
              <a:t>Gravel Pits</a:t>
            </a:r>
          </a:p>
          <a:p>
            <a:r>
              <a:rPr lang="en-US" dirty="0">
                <a:solidFill>
                  <a:schemeClr val="bg1"/>
                </a:solidFill>
              </a:rPr>
              <a:t>Transportation Use Fees?</a:t>
            </a:r>
          </a:p>
          <a:p>
            <a:r>
              <a:rPr lang="en-US" dirty="0">
                <a:solidFill>
                  <a:schemeClr val="bg1"/>
                </a:solidFill>
              </a:rPr>
              <a:t>More land use administrative processes?</a:t>
            </a:r>
          </a:p>
          <a:p>
            <a:r>
              <a:rPr lang="en-US" dirty="0">
                <a:solidFill>
                  <a:schemeClr val="bg1"/>
                </a:solidFill>
              </a:rPr>
              <a:t>Zoning reform?</a:t>
            </a:r>
          </a:p>
        </p:txBody>
      </p:sp>
      <p:pic>
        <p:nvPicPr>
          <p:cNvPr id="10242" name="Picture 2" descr="Exhaustion at Work: The Effects of Fatigue in the Workplace - Mammoth  Wellness Store">
            <a:extLst>
              <a:ext uri="{FF2B5EF4-FFF2-40B4-BE49-F238E27FC236}">
                <a16:creationId xmlns:a16="http://schemas.microsoft.com/office/drawing/2014/main" id="{2C9C5247-9E64-F075-46BE-93225BD69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677" y="3865075"/>
            <a:ext cx="4235938" cy="28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6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44F4-DE45-06C6-CBFA-6D285866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  <a:latin typeface="Britannic Bold" panose="020B0903060703020204" pitchFamily="34" charset="0"/>
              </a:rPr>
              <a:t>So Many Bills!!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E964F-1AE4-A43E-6D93-11732978E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0772" y="2506662"/>
            <a:ext cx="5181600" cy="4351338"/>
          </a:xfrm>
        </p:spPr>
        <p:txBody>
          <a:bodyPr/>
          <a:lstStyle/>
          <a:p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Local Land Use Planning &amp; Administration</a:t>
            </a:r>
          </a:p>
          <a:p>
            <a:pPr lvl="2"/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35 bills introduced, 19 passed</a:t>
            </a:r>
          </a:p>
          <a:p>
            <a:pPr lvl="2"/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388 lines of code added to LUDMA (400 in county LUDMA)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3FAEFC-A516-1051-D100-A8E056D8F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4369" y="3157050"/>
            <a:ext cx="3993662" cy="34419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 descr="Utah lawmakers, as a whole, are quite a homogeneous group: predominantly  LDS, male and Republican.">
            <a:extLst>
              <a:ext uri="{FF2B5EF4-FFF2-40B4-BE49-F238E27FC236}">
                <a16:creationId xmlns:a16="http://schemas.microsoft.com/office/drawing/2014/main" id="{8D4A6D9D-5B10-A478-8933-A87610E5B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8" y="1076225"/>
            <a:ext cx="3448538" cy="218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8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43962E-98F9-6829-A96D-22BC3075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Britannic Bold" panose="020B0903060703020204" pitchFamily="34" charset="0"/>
              </a:rPr>
              <a:t>Zoning Reform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FCA73-4B88-2EC3-AD11-7C1642B0B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94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dirty="0">
                <a:solidFill>
                  <a:schemeClr val="bg1"/>
                </a:solidFill>
              </a:rPr>
              <a:t>Most states had legislation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Usually state-imposed “reforms”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Utah has been more collaborative</a:t>
            </a:r>
          </a:p>
        </p:txBody>
      </p:sp>
      <p:pic>
        <p:nvPicPr>
          <p:cNvPr id="2058" name="Picture 10" descr="California State Capitol - Wikipedia">
            <a:extLst>
              <a:ext uri="{FF2B5EF4-FFF2-40B4-BE49-F238E27FC236}">
                <a16:creationId xmlns:a16="http://schemas.microsoft.com/office/drawing/2014/main" id="{CD9D6693-7B5E-E4C7-B74A-13C8AD72C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92" y="3127492"/>
            <a:ext cx="2331627" cy="29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0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2D85AC-D58D-FE53-8D07-349622C0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8" y="226646"/>
            <a:ext cx="10515600" cy="120613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itannic Bold" panose="020B0903060703020204" pitchFamily="34" charset="0"/>
              </a:rPr>
              <a:t>Moderate Income Housing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B2D73-1F81-8FF3-8463-C5303576E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8" y="1841256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Compliance requirement date changed to Aug. 1 (HB364)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Modifies requirements for adopting number of strategies (HB364)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Specifies 5-year implementation timeline (HB364)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Makes a number of revisions to MIH reporting (HB364)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Modifies provisions for MIH compliance (HB364)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Establishes appeal process for determination of non-compliance (HB364)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Modifies incentives and penalties for MIH non-compliance (SB174)</a:t>
            </a:r>
          </a:p>
        </p:txBody>
      </p:sp>
      <p:pic>
        <p:nvPicPr>
          <p:cNvPr id="3074" name="Picture 2" descr="Why You Shouldn't Buy a Starter Home">
            <a:extLst>
              <a:ext uri="{FF2B5EF4-FFF2-40B4-BE49-F238E27FC236}">
                <a16:creationId xmlns:a16="http://schemas.microsoft.com/office/drawing/2014/main" id="{D026A5B8-8546-E691-572C-983247ECC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077" y="383930"/>
            <a:ext cx="2896577" cy="160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75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13E15-AC0F-2AC0-EFCB-57695772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368" y="537064"/>
            <a:ext cx="726635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itannic Bold" panose="020B0903060703020204" pitchFamily="34" charset="0"/>
              </a:rPr>
              <a:t>General Plan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576A1-1C7C-E3A5-D902-5B1496A0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554" y="2740026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Some modifications to provisions for transit station-area plans (SB27)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Consultation required with Div. Water Rights in preparation of water use and preservation element (SB76)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Counties require additional consultation with water providers and agricultural interests (SB76)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Requires submittal of comprehensive general plan amendments to AOG within 45 days of adoption (SB27)</a:t>
            </a:r>
          </a:p>
        </p:txBody>
      </p:sp>
      <p:pic>
        <p:nvPicPr>
          <p:cNvPr id="4098" name="Picture 2" descr="General Plan - Department of Planning and Development - County of Santa  Clara">
            <a:extLst>
              <a:ext uri="{FF2B5EF4-FFF2-40B4-BE49-F238E27FC236}">
                <a16:creationId xmlns:a16="http://schemas.microsoft.com/office/drawing/2014/main" id="{AB8001E4-691E-7229-6308-2D65210EC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3" y="312616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D026-F7D9-D703-1A86-A0EEA186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31" y="0"/>
            <a:ext cx="10515600" cy="136244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itannic Bold" panose="020B0903060703020204" pitchFamily="34" charset="0"/>
              </a:rPr>
              <a:t>Subdivision Approval Process (SB174)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3F196-5004-6626-076C-E33BF3502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732"/>
            <a:ext cx="10515600" cy="50323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New LUDMA Section 604.1 – Process for subdivision review and approval</a:t>
            </a:r>
          </a:p>
          <a:p>
            <a:r>
              <a:rPr lang="en-US" dirty="0">
                <a:solidFill>
                  <a:schemeClr val="bg1"/>
                </a:solidFill>
              </a:rPr>
              <a:t>Designate “administrative land use authority”</a:t>
            </a:r>
          </a:p>
          <a:p>
            <a:r>
              <a:rPr lang="en-US" dirty="0">
                <a:solidFill>
                  <a:schemeClr val="bg1"/>
                </a:solidFill>
              </a:rPr>
              <a:t>Only applies to subs for 1- or 2-family dwellings, townhomes</a:t>
            </a:r>
          </a:p>
          <a:p>
            <a:r>
              <a:rPr lang="en-US" dirty="0">
                <a:solidFill>
                  <a:schemeClr val="bg1"/>
                </a:solidFill>
              </a:rPr>
              <a:t>Preliminary and final plats only</a:t>
            </a:r>
          </a:p>
          <a:p>
            <a:r>
              <a:rPr lang="en-US" dirty="0">
                <a:solidFill>
                  <a:schemeClr val="bg1"/>
                </a:solidFill>
              </a:rPr>
              <a:t>Applicant may request pre-application meeting</a:t>
            </a:r>
          </a:p>
          <a:p>
            <a:r>
              <a:rPr lang="en-US" dirty="0">
                <a:solidFill>
                  <a:schemeClr val="bg1"/>
                </a:solidFill>
              </a:rPr>
              <a:t>ALUA may complete preliminary plat review by staff, or in public meeting; may hold one public hearing</a:t>
            </a:r>
          </a:p>
          <a:p>
            <a:r>
              <a:rPr lang="en-US" dirty="0">
                <a:solidFill>
                  <a:schemeClr val="bg1"/>
                </a:solidFill>
              </a:rPr>
              <a:t>Final plat cannot be reviewed by Council or PC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C69B7-9390-B140-27A3-186E6BA8E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56" y="4848715"/>
            <a:ext cx="2830944" cy="187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87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6A31-920C-5C69-96A1-276CAABE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itannic Bold" panose="020B0903060703020204" pitchFamily="34" charset="0"/>
              </a:rPr>
              <a:t>Subdivision Review Process (SB174)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73E8-8DAD-3438-A5A0-858DEDD06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375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New LUDMA Section 604.2 – Review of subdivision land use applications and subdivision improvement plans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Initial review of preliminary plat to be completed within 15 days of receiving application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Review of final plat to be completed within 20 days of receiving application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Maximum of 4 review cycles permitted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Applicant must respond to required changes he/she disagrees with in writing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Lot line adjustment changes (HB406, SB174)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For most larger cities and counties, subdivision process must be in place by Feb. 1, 2024; all others by Dec. 31, 2024</a:t>
            </a:r>
          </a:p>
        </p:txBody>
      </p:sp>
    </p:spTree>
    <p:extLst>
      <p:ext uri="{BB962C8B-B14F-4D97-AF65-F5344CB8AC3E}">
        <p14:creationId xmlns:p14="http://schemas.microsoft.com/office/powerpoint/2010/main" val="216006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892D-4885-88D6-41D9-7C340D2E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itannic Bold" panose="020B0903060703020204" pitchFamily="34" charset="0"/>
              </a:rPr>
              <a:t>Development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73669-457A-C6D7-4746-24BA1C479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293" y="132556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“Residential roadway” limited to 32 ft. pavement width, with exceptions (HB406)</a:t>
            </a:r>
          </a:p>
          <a:p>
            <a:r>
              <a:rPr lang="en-US" dirty="0">
                <a:solidFill>
                  <a:schemeClr val="bg1"/>
                </a:solidFill>
              </a:rPr>
              <a:t>Methodology for determining water rights exactions to be based on state standards and 5 years of actual </a:t>
            </a:r>
            <a:r>
              <a:rPr lang="en-US" dirty="0" err="1">
                <a:solidFill>
                  <a:schemeClr val="bg1"/>
                </a:solidFill>
              </a:rPr>
              <a:t>useage</a:t>
            </a:r>
            <a:r>
              <a:rPr lang="en-US" dirty="0">
                <a:solidFill>
                  <a:schemeClr val="bg1"/>
                </a:solidFill>
              </a:rPr>
              <a:t> data (SB158)</a:t>
            </a:r>
          </a:p>
          <a:p>
            <a:r>
              <a:rPr lang="en-US" dirty="0">
                <a:solidFill>
                  <a:schemeClr val="bg1"/>
                </a:solidFill>
              </a:rPr>
              <a:t>Allows smaller towns and counties to establish drinking water source protection zones (SB158)</a:t>
            </a:r>
          </a:p>
          <a:p>
            <a:r>
              <a:rPr lang="en-US" dirty="0">
                <a:solidFill>
                  <a:schemeClr val="bg1"/>
                </a:solidFill>
              </a:rPr>
              <a:t>Bonding for landscaping only for that on public property or to be dedicated, adjacent to trails, or to be maintained by HOA (HB406)</a:t>
            </a:r>
          </a:p>
        </p:txBody>
      </p:sp>
      <p:pic>
        <p:nvPicPr>
          <p:cNvPr id="5122" name="Picture 2" descr="HD wallpaper: storm, neighborhood, street, subdivision, neighborhoods,  nature | Wallpaper Flare">
            <a:extLst>
              <a:ext uri="{FF2B5EF4-FFF2-40B4-BE49-F238E27FC236}">
                <a16:creationId xmlns:a16="http://schemas.microsoft.com/office/drawing/2014/main" id="{415242B5-C552-3D53-318F-2440A1C01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74" y="4991144"/>
            <a:ext cx="2256442" cy="169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lanning &amp; Landscape Architecture, Lexington KY | Projects - Community  Amenities | Landscaping entrance, Front entry landscaping, Commercial  landscape design">
            <a:extLst>
              <a:ext uri="{FF2B5EF4-FFF2-40B4-BE49-F238E27FC236}">
                <a16:creationId xmlns:a16="http://schemas.microsoft.com/office/drawing/2014/main" id="{0AC5E259-FE65-56B0-D5BE-FD949FF8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10" y="4884149"/>
            <a:ext cx="2888638" cy="18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41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B1F41-76EF-68B7-B3A3-36B71F73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677" y="18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itannic Bold" panose="020B0903060703020204" pitchFamily="34" charset="0"/>
              </a:rPr>
              <a:t>Specialized Land Use Provisions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F301-6FBC-626C-BED5-669759DD8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677" y="1253331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Airport Overlay and Influence Zoning required within 5,000 ft. of airport runways (HB206)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Military Land Compatible Use “Plan” required within 5,000 ft of military facilities (HB265)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Regulation of mobile businesses standardized (including food trucks) (HB408)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HTRZ modifications (SB84)</a:t>
            </a:r>
          </a:p>
          <a:p>
            <a:pPr lvl="2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Kimball Junction property entitlement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170" name="Picture 2" descr="Frederick Municipal Airport: Runway project won't intrude | Transportation  | fredericknewspost.com">
            <a:extLst>
              <a:ext uri="{FF2B5EF4-FFF2-40B4-BE49-F238E27FC236}">
                <a16:creationId xmlns:a16="http://schemas.microsoft.com/office/drawing/2014/main" id="{51BB1687-CD14-058E-1D82-82A08FAF5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66" y="3799133"/>
            <a:ext cx="2852642" cy="261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re food trucks and food halls still emerging?">
            <a:extLst>
              <a:ext uri="{FF2B5EF4-FFF2-40B4-BE49-F238E27FC236}">
                <a16:creationId xmlns:a16="http://schemas.microsoft.com/office/drawing/2014/main" id="{E0BB9A5D-6057-F9FC-019B-C3E11144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292" y="4935842"/>
            <a:ext cx="3505199" cy="184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20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707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Britannic Bold</vt:lpstr>
      <vt:lpstr>Calibri</vt:lpstr>
      <vt:lpstr>Calibri Light</vt:lpstr>
      <vt:lpstr>Office Theme</vt:lpstr>
      <vt:lpstr>2023 Legislative Update</vt:lpstr>
      <vt:lpstr>So Many Bills!!</vt:lpstr>
      <vt:lpstr>Zoning Reform</vt:lpstr>
      <vt:lpstr>Moderate Income Housing Element</vt:lpstr>
      <vt:lpstr>General Plan Modifications</vt:lpstr>
      <vt:lpstr>Subdivision Approval Process (SB174)</vt:lpstr>
      <vt:lpstr>Subdivision Review Process (SB174)</vt:lpstr>
      <vt:lpstr>Development Standards</vt:lpstr>
      <vt:lpstr>Specialized Land Use Provisions</vt:lpstr>
      <vt:lpstr>Other Land Use Provisions</vt:lpstr>
      <vt:lpstr>Annexation (HB406)</vt:lpstr>
      <vt:lpstr>Public Noticing (SB43)</vt:lpstr>
      <vt:lpstr>Public Noticing (SB43)</vt:lpstr>
      <vt:lpstr>Coming Next Year?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Wilf Sommerkorn</dc:creator>
  <cp:lastModifiedBy>Wilf Sommerkorn</cp:lastModifiedBy>
  <cp:revision>18</cp:revision>
  <dcterms:created xsi:type="dcterms:W3CDTF">2023-03-15T15:04:31Z</dcterms:created>
  <dcterms:modified xsi:type="dcterms:W3CDTF">2023-04-27T18:16:45Z</dcterms:modified>
</cp:coreProperties>
</file>